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image" Target="../media/PACKBODY-image-1.png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CKBODY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6537960"/>
            <a:ext cx="9144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A7A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for ServiceNow  ·  Assignment &amp; Routing Pack  ·  Bugs - Status</a:t>
            </a:r>
            <a:endParaRPr lang="en-US" sz="8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A7A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A7A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372600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573768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774936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976104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77272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378440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579608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780776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981944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183112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384280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585448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786616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372600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573768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774936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976104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177272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378440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579608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780776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0981944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183112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384280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585448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786616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372600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573768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774936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9976104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177272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378440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579608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780776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0981944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183112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384280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585448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786616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372600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573768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774936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9976104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177272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378440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579608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780776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981944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83112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384280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585448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786616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372600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573768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774936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9976104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177272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378440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579608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780776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0981944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183112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384280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585448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786616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372600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573768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774936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9976104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177272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378440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579608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780776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0981944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183112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384280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585448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786616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372600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573768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774936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9976104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177272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378440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579608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780776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0981944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183112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384280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585448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786616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372600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573768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774936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9976104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177272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378440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579608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780776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0981944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183112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384280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585448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786616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6" name="Shape 104"/>
          <p:cNvSpPr/>
          <p:nvPr/>
        </p:nvSpPr>
        <p:spPr>
          <a:xfrm>
            <a:off x="182880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7" name="Shape 105"/>
          <p:cNvSpPr/>
          <p:nvPr/>
        </p:nvSpPr>
        <p:spPr>
          <a:xfrm>
            <a:off x="384048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8" name="Shape 106"/>
          <p:cNvSpPr/>
          <p:nvPr/>
        </p:nvSpPr>
        <p:spPr>
          <a:xfrm>
            <a:off x="585216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786384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0" name="Shape 108"/>
          <p:cNvSpPr/>
          <p:nvPr/>
        </p:nvSpPr>
        <p:spPr>
          <a:xfrm>
            <a:off x="987552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1" name="Shape 109"/>
          <p:cNvSpPr/>
          <p:nvPr/>
        </p:nvSpPr>
        <p:spPr>
          <a:xfrm>
            <a:off x="1188720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2" name="Shape 110"/>
          <p:cNvSpPr/>
          <p:nvPr/>
        </p:nvSpPr>
        <p:spPr>
          <a:xfrm>
            <a:off x="1389888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3" name="Shape 111"/>
          <p:cNvSpPr/>
          <p:nvPr/>
        </p:nvSpPr>
        <p:spPr>
          <a:xfrm>
            <a:off x="1591056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4" name="Shape 112"/>
          <p:cNvSpPr/>
          <p:nvPr/>
        </p:nvSpPr>
        <p:spPr>
          <a:xfrm>
            <a:off x="1792224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5" name="Shape 113"/>
          <p:cNvSpPr/>
          <p:nvPr/>
        </p:nvSpPr>
        <p:spPr>
          <a:xfrm>
            <a:off x="1993392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6" name="Shape 114"/>
          <p:cNvSpPr/>
          <p:nvPr/>
        </p:nvSpPr>
        <p:spPr>
          <a:xfrm>
            <a:off x="2194560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7" name="Shape 115"/>
          <p:cNvSpPr/>
          <p:nvPr/>
        </p:nvSpPr>
        <p:spPr>
          <a:xfrm>
            <a:off x="2395728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8" name="Shape 116"/>
          <p:cNvSpPr/>
          <p:nvPr/>
        </p:nvSpPr>
        <p:spPr>
          <a:xfrm>
            <a:off x="2596896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9" name="Shape 117"/>
          <p:cNvSpPr/>
          <p:nvPr/>
        </p:nvSpPr>
        <p:spPr>
          <a:xfrm>
            <a:off x="182880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0" name="Shape 118"/>
          <p:cNvSpPr/>
          <p:nvPr/>
        </p:nvSpPr>
        <p:spPr>
          <a:xfrm>
            <a:off x="384048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1" name="Shape 119"/>
          <p:cNvSpPr/>
          <p:nvPr/>
        </p:nvSpPr>
        <p:spPr>
          <a:xfrm>
            <a:off x="585216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2" name="Shape 120"/>
          <p:cNvSpPr/>
          <p:nvPr/>
        </p:nvSpPr>
        <p:spPr>
          <a:xfrm>
            <a:off x="786384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3" name="Shape 121"/>
          <p:cNvSpPr/>
          <p:nvPr/>
        </p:nvSpPr>
        <p:spPr>
          <a:xfrm>
            <a:off x="987552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4" name="Shape 122"/>
          <p:cNvSpPr/>
          <p:nvPr/>
        </p:nvSpPr>
        <p:spPr>
          <a:xfrm>
            <a:off x="1188720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5" name="Shape 123"/>
          <p:cNvSpPr/>
          <p:nvPr/>
        </p:nvSpPr>
        <p:spPr>
          <a:xfrm>
            <a:off x="1389888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6" name="Shape 124"/>
          <p:cNvSpPr/>
          <p:nvPr/>
        </p:nvSpPr>
        <p:spPr>
          <a:xfrm>
            <a:off x="1591056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7" name="Shape 125"/>
          <p:cNvSpPr/>
          <p:nvPr/>
        </p:nvSpPr>
        <p:spPr>
          <a:xfrm>
            <a:off x="1792224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8" name="Shape 126"/>
          <p:cNvSpPr/>
          <p:nvPr/>
        </p:nvSpPr>
        <p:spPr>
          <a:xfrm>
            <a:off x="1993392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9" name="Shape 127"/>
          <p:cNvSpPr/>
          <p:nvPr/>
        </p:nvSpPr>
        <p:spPr>
          <a:xfrm>
            <a:off x="2194560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0" name="Shape 128"/>
          <p:cNvSpPr/>
          <p:nvPr/>
        </p:nvSpPr>
        <p:spPr>
          <a:xfrm>
            <a:off x="2395728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1" name="Shape 129"/>
          <p:cNvSpPr/>
          <p:nvPr/>
        </p:nvSpPr>
        <p:spPr>
          <a:xfrm>
            <a:off x="2596896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2" name="Shape 130"/>
          <p:cNvSpPr/>
          <p:nvPr/>
        </p:nvSpPr>
        <p:spPr>
          <a:xfrm>
            <a:off x="182880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3" name="Shape 131"/>
          <p:cNvSpPr/>
          <p:nvPr/>
        </p:nvSpPr>
        <p:spPr>
          <a:xfrm>
            <a:off x="384048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4" name="Shape 132"/>
          <p:cNvSpPr/>
          <p:nvPr/>
        </p:nvSpPr>
        <p:spPr>
          <a:xfrm>
            <a:off x="585216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5" name="Shape 133"/>
          <p:cNvSpPr/>
          <p:nvPr/>
        </p:nvSpPr>
        <p:spPr>
          <a:xfrm>
            <a:off x="786384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6" name="Shape 134"/>
          <p:cNvSpPr/>
          <p:nvPr/>
        </p:nvSpPr>
        <p:spPr>
          <a:xfrm>
            <a:off x="987552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7" name="Shape 135"/>
          <p:cNvSpPr/>
          <p:nvPr/>
        </p:nvSpPr>
        <p:spPr>
          <a:xfrm>
            <a:off x="1188720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8" name="Shape 136"/>
          <p:cNvSpPr/>
          <p:nvPr/>
        </p:nvSpPr>
        <p:spPr>
          <a:xfrm>
            <a:off x="1389888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9" name="Shape 137"/>
          <p:cNvSpPr/>
          <p:nvPr/>
        </p:nvSpPr>
        <p:spPr>
          <a:xfrm>
            <a:off x="1591056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0" name="Shape 138"/>
          <p:cNvSpPr/>
          <p:nvPr/>
        </p:nvSpPr>
        <p:spPr>
          <a:xfrm>
            <a:off x="1792224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1" name="Shape 139"/>
          <p:cNvSpPr/>
          <p:nvPr/>
        </p:nvSpPr>
        <p:spPr>
          <a:xfrm>
            <a:off x="1993392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2" name="Shape 140"/>
          <p:cNvSpPr/>
          <p:nvPr/>
        </p:nvSpPr>
        <p:spPr>
          <a:xfrm>
            <a:off x="2194560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3" name="Shape 141"/>
          <p:cNvSpPr/>
          <p:nvPr/>
        </p:nvSpPr>
        <p:spPr>
          <a:xfrm>
            <a:off x="2395728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4" name="Shape 142"/>
          <p:cNvSpPr/>
          <p:nvPr/>
        </p:nvSpPr>
        <p:spPr>
          <a:xfrm>
            <a:off x="2596896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5" name="Shape 143"/>
          <p:cNvSpPr/>
          <p:nvPr/>
        </p:nvSpPr>
        <p:spPr>
          <a:xfrm>
            <a:off x="182880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6" name="Shape 144"/>
          <p:cNvSpPr/>
          <p:nvPr/>
        </p:nvSpPr>
        <p:spPr>
          <a:xfrm>
            <a:off x="384048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7" name="Shape 145"/>
          <p:cNvSpPr/>
          <p:nvPr/>
        </p:nvSpPr>
        <p:spPr>
          <a:xfrm>
            <a:off x="585216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8" name="Shape 146"/>
          <p:cNvSpPr/>
          <p:nvPr/>
        </p:nvSpPr>
        <p:spPr>
          <a:xfrm>
            <a:off x="786384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9" name="Shape 147"/>
          <p:cNvSpPr/>
          <p:nvPr/>
        </p:nvSpPr>
        <p:spPr>
          <a:xfrm>
            <a:off x="987552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0" name="Shape 148"/>
          <p:cNvSpPr/>
          <p:nvPr/>
        </p:nvSpPr>
        <p:spPr>
          <a:xfrm>
            <a:off x="1188720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1" name="Shape 149"/>
          <p:cNvSpPr/>
          <p:nvPr/>
        </p:nvSpPr>
        <p:spPr>
          <a:xfrm>
            <a:off x="1389888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2" name="Shape 150"/>
          <p:cNvSpPr/>
          <p:nvPr/>
        </p:nvSpPr>
        <p:spPr>
          <a:xfrm>
            <a:off x="1591056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3" name="Shape 151"/>
          <p:cNvSpPr/>
          <p:nvPr/>
        </p:nvSpPr>
        <p:spPr>
          <a:xfrm>
            <a:off x="1792224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4" name="Shape 152"/>
          <p:cNvSpPr/>
          <p:nvPr/>
        </p:nvSpPr>
        <p:spPr>
          <a:xfrm>
            <a:off x="1993392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5" name="Shape 153"/>
          <p:cNvSpPr/>
          <p:nvPr/>
        </p:nvSpPr>
        <p:spPr>
          <a:xfrm>
            <a:off x="2194560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6" name="Shape 154"/>
          <p:cNvSpPr/>
          <p:nvPr/>
        </p:nvSpPr>
        <p:spPr>
          <a:xfrm>
            <a:off x="2395728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7" name="Shape 155"/>
          <p:cNvSpPr/>
          <p:nvPr/>
        </p:nvSpPr>
        <p:spPr>
          <a:xfrm>
            <a:off x="2596896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8" name="Shape 156"/>
          <p:cNvSpPr/>
          <p:nvPr/>
        </p:nvSpPr>
        <p:spPr>
          <a:xfrm>
            <a:off x="182880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9" name="Shape 157"/>
          <p:cNvSpPr/>
          <p:nvPr/>
        </p:nvSpPr>
        <p:spPr>
          <a:xfrm>
            <a:off x="384048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0" name="Shape 158"/>
          <p:cNvSpPr/>
          <p:nvPr/>
        </p:nvSpPr>
        <p:spPr>
          <a:xfrm>
            <a:off x="585216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1" name="Shape 159"/>
          <p:cNvSpPr/>
          <p:nvPr/>
        </p:nvSpPr>
        <p:spPr>
          <a:xfrm>
            <a:off x="786384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2" name="Shape 160"/>
          <p:cNvSpPr/>
          <p:nvPr/>
        </p:nvSpPr>
        <p:spPr>
          <a:xfrm>
            <a:off x="987552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3" name="Shape 161"/>
          <p:cNvSpPr/>
          <p:nvPr/>
        </p:nvSpPr>
        <p:spPr>
          <a:xfrm>
            <a:off x="1188720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4" name="Shape 162"/>
          <p:cNvSpPr/>
          <p:nvPr/>
        </p:nvSpPr>
        <p:spPr>
          <a:xfrm>
            <a:off x="1389888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5" name="Shape 163"/>
          <p:cNvSpPr/>
          <p:nvPr/>
        </p:nvSpPr>
        <p:spPr>
          <a:xfrm>
            <a:off x="1591056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6" name="Shape 164"/>
          <p:cNvSpPr/>
          <p:nvPr/>
        </p:nvSpPr>
        <p:spPr>
          <a:xfrm>
            <a:off x="1792224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7" name="Shape 165"/>
          <p:cNvSpPr/>
          <p:nvPr/>
        </p:nvSpPr>
        <p:spPr>
          <a:xfrm>
            <a:off x="1993392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8" name="Shape 166"/>
          <p:cNvSpPr/>
          <p:nvPr/>
        </p:nvSpPr>
        <p:spPr>
          <a:xfrm>
            <a:off x="2194560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9" name="Shape 167"/>
          <p:cNvSpPr/>
          <p:nvPr/>
        </p:nvSpPr>
        <p:spPr>
          <a:xfrm>
            <a:off x="2395728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0" name="Shape 168"/>
          <p:cNvSpPr/>
          <p:nvPr/>
        </p:nvSpPr>
        <p:spPr>
          <a:xfrm>
            <a:off x="2596896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1" name="Shape 169"/>
          <p:cNvSpPr/>
          <p:nvPr/>
        </p:nvSpPr>
        <p:spPr>
          <a:xfrm>
            <a:off x="182880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2" name="Shape 170"/>
          <p:cNvSpPr/>
          <p:nvPr/>
        </p:nvSpPr>
        <p:spPr>
          <a:xfrm>
            <a:off x="384048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3" name="Shape 171"/>
          <p:cNvSpPr/>
          <p:nvPr/>
        </p:nvSpPr>
        <p:spPr>
          <a:xfrm>
            <a:off x="585216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4" name="Shape 172"/>
          <p:cNvSpPr/>
          <p:nvPr/>
        </p:nvSpPr>
        <p:spPr>
          <a:xfrm>
            <a:off x="786384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5" name="Shape 173"/>
          <p:cNvSpPr/>
          <p:nvPr/>
        </p:nvSpPr>
        <p:spPr>
          <a:xfrm>
            <a:off x="987552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6" name="Shape 174"/>
          <p:cNvSpPr/>
          <p:nvPr/>
        </p:nvSpPr>
        <p:spPr>
          <a:xfrm>
            <a:off x="1188720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7" name="Shape 175"/>
          <p:cNvSpPr/>
          <p:nvPr/>
        </p:nvSpPr>
        <p:spPr>
          <a:xfrm>
            <a:off x="1389888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8" name="Shape 176"/>
          <p:cNvSpPr/>
          <p:nvPr/>
        </p:nvSpPr>
        <p:spPr>
          <a:xfrm>
            <a:off x="1591056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9" name="Shape 177"/>
          <p:cNvSpPr/>
          <p:nvPr/>
        </p:nvSpPr>
        <p:spPr>
          <a:xfrm>
            <a:off x="1792224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0" name="Shape 178"/>
          <p:cNvSpPr/>
          <p:nvPr/>
        </p:nvSpPr>
        <p:spPr>
          <a:xfrm>
            <a:off x="1993392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1" name="Shape 179"/>
          <p:cNvSpPr/>
          <p:nvPr/>
        </p:nvSpPr>
        <p:spPr>
          <a:xfrm>
            <a:off x="2194560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2" name="Shape 180"/>
          <p:cNvSpPr/>
          <p:nvPr/>
        </p:nvSpPr>
        <p:spPr>
          <a:xfrm>
            <a:off x="2395728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3" name="Shape 181"/>
          <p:cNvSpPr/>
          <p:nvPr/>
        </p:nvSpPr>
        <p:spPr>
          <a:xfrm>
            <a:off x="2596896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4" name="Shape 182"/>
          <p:cNvSpPr/>
          <p:nvPr/>
        </p:nvSpPr>
        <p:spPr>
          <a:xfrm>
            <a:off x="182880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5" name="Shape 183"/>
          <p:cNvSpPr/>
          <p:nvPr/>
        </p:nvSpPr>
        <p:spPr>
          <a:xfrm>
            <a:off x="384048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6" name="Shape 184"/>
          <p:cNvSpPr/>
          <p:nvPr/>
        </p:nvSpPr>
        <p:spPr>
          <a:xfrm>
            <a:off x="585216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7" name="Shape 185"/>
          <p:cNvSpPr/>
          <p:nvPr/>
        </p:nvSpPr>
        <p:spPr>
          <a:xfrm>
            <a:off x="786384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8" name="Shape 186"/>
          <p:cNvSpPr/>
          <p:nvPr/>
        </p:nvSpPr>
        <p:spPr>
          <a:xfrm>
            <a:off x="987552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9" name="Shape 187"/>
          <p:cNvSpPr/>
          <p:nvPr/>
        </p:nvSpPr>
        <p:spPr>
          <a:xfrm>
            <a:off x="1188720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0" name="Shape 188"/>
          <p:cNvSpPr/>
          <p:nvPr/>
        </p:nvSpPr>
        <p:spPr>
          <a:xfrm>
            <a:off x="1389888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1" name="Shape 189"/>
          <p:cNvSpPr/>
          <p:nvPr/>
        </p:nvSpPr>
        <p:spPr>
          <a:xfrm>
            <a:off x="1591056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2" name="Shape 190"/>
          <p:cNvSpPr/>
          <p:nvPr/>
        </p:nvSpPr>
        <p:spPr>
          <a:xfrm>
            <a:off x="1792224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3" name="Shape 191"/>
          <p:cNvSpPr/>
          <p:nvPr/>
        </p:nvSpPr>
        <p:spPr>
          <a:xfrm>
            <a:off x="1993392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4" name="Shape 192"/>
          <p:cNvSpPr/>
          <p:nvPr/>
        </p:nvSpPr>
        <p:spPr>
          <a:xfrm>
            <a:off x="2194560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5" name="Shape 193"/>
          <p:cNvSpPr/>
          <p:nvPr/>
        </p:nvSpPr>
        <p:spPr>
          <a:xfrm>
            <a:off x="2395728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6" name="Shape 194"/>
          <p:cNvSpPr/>
          <p:nvPr/>
        </p:nvSpPr>
        <p:spPr>
          <a:xfrm>
            <a:off x="2596896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7" name="Shape 195"/>
          <p:cNvSpPr/>
          <p:nvPr/>
        </p:nvSpPr>
        <p:spPr>
          <a:xfrm>
            <a:off x="182880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8" name="Shape 196"/>
          <p:cNvSpPr/>
          <p:nvPr/>
        </p:nvSpPr>
        <p:spPr>
          <a:xfrm>
            <a:off x="384048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9" name="Shape 197"/>
          <p:cNvSpPr/>
          <p:nvPr/>
        </p:nvSpPr>
        <p:spPr>
          <a:xfrm>
            <a:off x="585216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0" name="Shape 198"/>
          <p:cNvSpPr/>
          <p:nvPr/>
        </p:nvSpPr>
        <p:spPr>
          <a:xfrm>
            <a:off x="786384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1" name="Shape 199"/>
          <p:cNvSpPr/>
          <p:nvPr/>
        </p:nvSpPr>
        <p:spPr>
          <a:xfrm>
            <a:off x="987552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2" name="Shape 200"/>
          <p:cNvSpPr/>
          <p:nvPr/>
        </p:nvSpPr>
        <p:spPr>
          <a:xfrm>
            <a:off x="1188720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3" name="Shape 201"/>
          <p:cNvSpPr/>
          <p:nvPr/>
        </p:nvSpPr>
        <p:spPr>
          <a:xfrm>
            <a:off x="1389888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4" name="Shape 202"/>
          <p:cNvSpPr/>
          <p:nvPr/>
        </p:nvSpPr>
        <p:spPr>
          <a:xfrm>
            <a:off x="1591056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5" name="Shape 203"/>
          <p:cNvSpPr/>
          <p:nvPr/>
        </p:nvSpPr>
        <p:spPr>
          <a:xfrm>
            <a:off x="1792224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6" name="Shape 204"/>
          <p:cNvSpPr/>
          <p:nvPr/>
        </p:nvSpPr>
        <p:spPr>
          <a:xfrm>
            <a:off x="1993392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7" name="Shape 205"/>
          <p:cNvSpPr/>
          <p:nvPr/>
        </p:nvSpPr>
        <p:spPr>
          <a:xfrm>
            <a:off x="2194560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8" name="Shape 206"/>
          <p:cNvSpPr/>
          <p:nvPr/>
        </p:nvSpPr>
        <p:spPr>
          <a:xfrm>
            <a:off x="2395728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9" name="Shape 207"/>
          <p:cNvSpPr/>
          <p:nvPr/>
        </p:nvSpPr>
        <p:spPr>
          <a:xfrm>
            <a:off x="2596896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pic>
        <p:nvPicPr>
          <p:cNvPr id="210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502920"/>
            <a:ext cx="420624" cy="420624"/>
          </a:xfrm>
          <a:prstGeom prst="rect">
            <a:avLst/>
          </a:prstGeom>
        </p:spPr>
      </p:pic>
      <p:sp>
        <p:nvSpPr>
          <p:cNvPr id="211" name="Text 208"/>
          <p:cNvSpPr/>
          <p:nvPr/>
        </p:nvSpPr>
        <p:spPr>
          <a:xfrm>
            <a:off x="969264" y="603504"/>
            <a:ext cx="4572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</a:t>
            </a:r>
            <a:pPr indent="0" marL="0">
              <a:buNone/>
            </a:pPr>
            <a:r>
              <a:rPr lang="en-US" sz="1450" b="1" dirty="0">
                <a:solidFill>
                  <a:srgbClr val="3DD3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for ServiceNow</a:t>
            </a:r>
            <a:endParaRPr lang="en-US" sz="1450" dirty="0"/>
          </a:p>
        </p:txBody>
      </p:sp>
      <p:sp>
        <p:nvSpPr>
          <p:cNvPr id="212" name="Shape 209"/>
          <p:cNvSpPr/>
          <p:nvPr/>
        </p:nvSpPr>
        <p:spPr>
          <a:xfrm>
            <a:off x="8549640" y="1572768"/>
            <a:ext cx="3184855" cy="3749040"/>
          </a:xfrm>
          <a:prstGeom prst="roundRect">
            <a:avLst>
              <a:gd name="adj" fmla="val 1436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213" name="Text 210"/>
          <p:cNvSpPr/>
          <p:nvPr/>
        </p:nvSpPr>
        <p:spPr>
          <a:xfrm>
            <a:off x="8549640" y="2487168"/>
            <a:ext cx="3184855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000" dirty="0"/>
          </a:p>
        </p:txBody>
      </p:sp>
      <p:sp>
        <p:nvSpPr>
          <p:cNvPr id="214" name="Text 211"/>
          <p:cNvSpPr/>
          <p:nvPr/>
        </p:nvSpPr>
        <p:spPr>
          <a:xfrm>
            <a:off x="8549640" y="3456432"/>
            <a:ext cx="318485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70" kern="0" dirty="0">
                <a:solidFill>
                  <a:srgbClr val="6A7A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RULES</a:t>
            </a:r>
            <a:endParaRPr lang="en-US" sz="1000" dirty="0"/>
          </a:p>
        </p:txBody>
      </p:sp>
      <p:sp>
        <p:nvSpPr>
          <p:cNvPr id="215" name="Text 212"/>
          <p:cNvSpPr/>
          <p:nvPr/>
        </p:nvSpPr>
        <p:spPr>
          <a:xfrm>
            <a:off x="457200" y="1783080"/>
            <a:ext cx="76809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4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Assignment &amp; Routing Pack</a:t>
            </a:r>
            <a:endParaRPr lang="en-US" sz="3000" dirty="0"/>
          </a:p>
        </p:txBody>
      </p:sp>
      <p:sp>
        <p:nvSpPr>
          <p:cNvPr id="216" name="Shape 213"/>
          <p:cNvSpPr/>
          <p:nvPr/>
        </p:nvSpPr>
        <p:spPr>
          <a:xfrm>
            <a:off x="457200" y="2788920"/>
            <a:ext cx="1051560" cy="50292"/>
          </a:xfrm>
          <a:prstGeom prst="rect">
            <a:avLst/>
          </a:prstGeom>
          <a:solidFill>
            <a:srgbClr val="3DD37A"/>
          </a:solidFill>
          <a:ln w="12700">
            <a:solidFill>
              <a:srgbClr val="3DD37A"/>
            </a:solidFill>
            <a:prstDash val="solid"/>
          </a:ln>
        </p:spPr>
      </p:sp>
      <p:sp>
        <p:nvSpPr>
          <p:cNvPr id="217" name="Text 214"/>
          <p:cNvSpPr/>
          <p:nvPr/>
        </p:nvSpPr>
        <p:spPr>
          <a:xfrm>
            <a:off x="457200" y="3127248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50" dirty="0">
                <a:solidFill>
                  <a:srgbClr val="C6DE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Bugs - Status</a:t>
            </a:r>
            <a:endParaRPr lang="en-US" sz="1750" dirty="0"/>
          </a:p>
        </p:txBody>
      </p:sp>
      <p:sp>
        <p:nvSpPr>
          <p:cNvPr id="218" name="Text 215"/>
          <p:cNvSpPr/>
          <p:nvPr/>
        </p:nvSpPr>
        <p:spPr>
          <a:xfrm>
            <a:off x="457200" y="6144768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20" dirty="0">
                <a:solidFill>
                  <a:srgbClr val="9CBF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Prepared for Metricus    ·    10 July 2026</a:t>
            </a:r>
            <a:endParaRPr lang="en-US" sz="102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ASSIGNMENT &amp; ROUTING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Pack Overview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00A13A"/>
          </a:solidFill>
          <a:ln w="12700">
            <a:solidFill>
              <a:srgbClr val="00A13A"/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457200" y="1371600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0" name="Shape 108"/>
          <p:cNvSpPr/>
          <p:nvPr/>
        </p:nvSpPr>
        <p:spPr>
          <a:xfrm>
            <a:off x="457200" y="1453896"/>
            <a:ext cx="45720" cy="585216"/>
          </a:xfrm>
          <a:prstGeom prst="rect">
            <a:avLst/>
          </a:prstGeom>
          <a:solidFill>
            <a:srgbClr val="B42318"/>
          </a:solidFill>
          <a:ln/>
        </p:spPr>
      </p:sp>
      <p:sp>
        <p:nvSpPr>
          <p:cNvPr id="111" name="Text 109"/>
          <p:cNvSpPr/>
          <p:nvPr/>
        </p:nvSpPr>
        <p:spPr>
          <a:xfrm>
            <a:off x="603504" y="1463040"/>
            <a:ext cx="4175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Automated Bug Routing by Project</a:t>
            </a:r>
            <a:endParaRPr lang="en-US" sz="950" dirty="0"/>
          </a:p>
        </p:txBody>
      </p:sp>
      <p:sp>
        <p:nvSpPr>
          <p:cNvPr id="112" name="Text 110"/>
          <p:cNvSpPr/>
          <p:nvPr/>
        </p:nvSpPr>
        <p:spPr>
          <a:xfrm>
            <a:off x="4797400" y="1463040"/>
            <a:ext cx="863194" cy="274320"/>
          </a:xfrm>
          <a:prstGeom prst="roundRect">
            <a:avLst>
              <a:gd name="adj" fmla="val 20000"/>
            </a:avLst>
          </a:prstGeom>
          <a:solidFill>
            <a:srgbClr val="FEF3F2"/>
          </a:solidFill>
          <a:ln w="10160">
            <a:solidFill>
              <a:srgbClr val="FECDCA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B423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Critical</a:t>
            </a:r>
            <a:endParaRPr lang="en-US" sz="900" dirty="0"/>
          </a:p>
        </p:txBody>
      </p:sp>
      <p:sp>
        <p:nvSpPr>
          <p:cNvPr id="113" name="Text 111"/>
          <p:cNvSpPr/>
          <p:nvPr/>
        </p:nvSpPr>
        <p:spPr>
          <a:xfrm>
            <a:off x="603504" y="1737360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A7A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accelerate initial bug assignment by automatically routing bugs to the correct development team based on the…</a:t>
            </a:r>
            <a:endParaRPr lang="en-US" sz="800" dirty="0"/>
          </a:p>
        </p:txBody>
      </p:sp>
      <p:sp>
        <p:nvSpPr>
          <p:cNvPr id="114" name="Shape 112"/>
          <p:cNvSpPr/>
          <p:nvPr/>
        </p:nvSpPr>
        <p:spPr>
          <a:xfrm>
            <a:off x="6187288" y="1371600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6187288" y="1453896"/>
            <a:ext cx="45720" cy="585216"/>
          </a:xfrm>
          <a:prstGeom prst="rect">
            <a:avLst/>
          </a:prstGeom>
          <a:solidFill>
            <a:srgbClr val="B42318"/>
          </a:solidFill>
          <a:ln/>
        </p:spPr>
      </p:sp>
      <p:sp>
        <p:nvSpPr>
          <p:cNvPr id="116" name="Text 114"/>
          <p:cNvSpPr/>
          <p:nvPr/>
        </p:nvSpPr>
        <p:spPr>
          <a:xfrm>
            <a:off x="6333592" y="1463040"/>
            <a:ext cx="4175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Establish Dedicated Bug Triage Queue</a:t>
            </a:r>
            <a:endParaRPr lang="en-US" sz="950" dirty="0"/>
          </a:p>
        </p:txBody>
      </p:sp>
      <p:sp>
        <p:nvSpPr>
          <p:cNvPr id="117" name="Text 115"/>
          <p:cNvSpPr/>
          <p:nvPr/>
        </p:nvSpPr>
        <p:spPr>
          <a:xfrm>
            <a:off x="10527487" y="1463040"/>
            <a:ext cx="640080" cy="274320"/>
          </a:xfrm>
          <a:prstGeom prst="roundRect">
            <a:avLst>
              <a:gd name="adj" fmla="val 20000"/>
            </a:avLst>
          </a:prstGeom>
          <a:solidFill>
            <a:srgbClr val="FEF3F2"/>
          </a:solidFill>
          <a:ln w="10160">
            <a:solidFill>
              <a:srgbClr val="FECDCA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B423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900" dirty="0"/>
          </a:p>
        </p:txBody>
      </p:sp>
      <p:sp>
        <p:nvSpPr>
          <p:cNvPr id="118" name="Text 116"/>
          <p:cNvSpPr/>
          <p:nvPr/>
        </p:nvSpPr>
        <p:spPr>
          <a:xfrm>
            <a:off x="6333592" y="1737360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A7A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create a single, managed queue for all new bugs that are not automatically routed, ensuring no bug is left…</a:t>
            </a:r>
            <a:endParaRPr lang="en-US" sz="800" dirty="0"/>
          </a:p>
        </p:txBody>
      </p:sp>
      <p:sp>
        <p:nvSpPr>
          <p:cNvPr id="119" name="Shape 117"/>
          <p:cNvSpPr/>
          <p:nvPr/>
        </p:nvSpPr>
        <p:spPr>
          <a:xfrm>
            <a:off x="457200" y="2304288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0" name="Shape 118"/>
          <p:cNvSpPr/>
          <p:nvPr/>
        </p:nvSpPr>
        <p:spPr>
          <a:xfrm>
            <a:off x="457200" y="2386584"/>
            <a:ext cx="45720" cy="585216"/>
          </a:xfrm>
          <a:prstGeom prst="rect">
            <a:avLst/>
          </a:prstGeom>
          <a:solidFill>
            <a:srgbClr val="B42318"/>
          </a:solidFill>
          <a:ln/>
        </p:spPr>
      </p:sp>
      <p:sp>
        <p:nvSpPr>
          <p:cNvPr id="121" name="Text 119"/>
          <p:cNvSpPr/>
          <p:nvPr/>
        </p:nvSpPr>
        <p:spPr>
          <a:xfrm>
            <a:off x="603504" y="2395728"/>
            <a:ext cx="4175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Intelligent Routing for Uncategorized Bugs</a:t>
            </a:r>
            <a:endParaRPr lang="en-US" sz="950" dirty="0"/>
          </a:p>
        </p:txBody>
      </p:sp>
      <p:sp>
        <p:nvSpPr>
          <p:cNvPr id="122" name="Text 120"/>
          <p:cNvSpPr/>
          <p:nvPr/>
        </p:nvSpPr>
        <p:spPr>
          <a:xfrm>
            <a:off x="4797400" y="2395728"/>
            <a:ext cx="640080" cy="274320"/>
          </a:xfrm>
          <a:prstGeom prst="roundRect">
            <a:avLst>
              <a:gd name="adj" fmla="val 20000"/>
            </a:avLst>
          </a:prstGeom>
          <a:solidFill>
            <a:srgbClr val="FEF3F2"/>
          </a:solidFill>
          <a:ln w="10160">
            <a:solidFill>
              <a:srgbClr val="FECDCA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B423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900" dirty="0"/>
          </a:p>
        </p:txBody>
      </p:sp>
      <p:sp>
        <p:nvSpPr>
          <p:cNvPr id="123" name="Text 121"/>
          <p:cNvSpPr/>
          <p:nvPr/>
        </p:nvSpPr>
        <p:spPr>
          <a:xfrm>
            <a:off x="603504" y="2670048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A7A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reduce manual triage effort and mis-routes by using machine learning to predict the correct 'Project' or…</a:t>
            </a:r>
            <a:endParaRPr lang="en-US" sz="800" dirty="0"/>
          </a:p>
        </p:txBody>
      </p:sp>
      <p:sp>
        <p:nvSpPr>
          <p:cNvPr id="124" name="Shape 122"/>
          <p:cNvSpPr/>
          <p:nvPr/>
        </p:nvSpPr>
        <p:spPr>
          <a:xfrm>
            <a:off x="6187288" y="2304288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5" name="Shape 123"/>
          <p:cNvSpPr/>
          <p:nvPr/>
        </p:nvSpPr>
        <p:spPr>
          <a:xfrm>
            <a:off x="6187288" y="2386584"/>
            <a:ext cx="45720" cy="585216"/>
          </a:xfrm>
          <a:prstGeom prst="rect">
            <a:avLst/>
          </a:prstGeom>
          <a:solidFill>
            <a:srgbClr val="B54708"/>
          </a:solidFill>
          <a:ln/>
        </p:spPr>
      </p:sp>
      <p:sp>
        <p:nvSpPr>
          <p:cNvPr id="126" name="Text 124"/>
          <p:cNvSpPr/>
          <p:nvPr/>
        </p:nvSpPr>
        <p:spPr>
          <a:xfrm>
            <a:off x="6333592" y="2395728"/>
            <a:ext cx="4175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Automated Reassignment for Reopened Bugs</a:t>
            </a:r>
            <a:endParaRPr lang="en-US" sz="950" dirty="0"/>
          </a:p>
        </p:txBody>
      </p:sp>
      <p:sp>
        <p:nvSpPr>
          <p:cNvPr id="127" name="Text 125"/>
          <p:cNvSpPr/>
          <p:nvPr/>
        </p:nvSpPr>
        <p:spPr>
          <a:xfrm>
            <a:off x="10527487" y="2395728"/>
            <a:ext cx="720547" cy="274320"/>
          </a:xfrm>
          <a:prstGeom prst="roundRect">
            <a:avLst>
              <a:gd name="adj" fmla="val 20000"/>
            </a:avLst>
          </a:prstGeom>
          <a:solidFill>
            <a:srgbClr val="FFFAEB"/>
          </a:solidFill>
          <a:ln w="10160">
            <a:solidFill>
              <a:srgbClr val="FEDF89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B547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</a:t>
            </a:r>
            <a:endParaRPr lang="en-US" sz="900" dirty="0"/>
          </a:p>
        </p:txBody>
      </p:sp>
      <p:sp>
        <p:nvSpPr>
          <p:cNvPr id="128" name="Text 126"/>
          <p:cNvSpPr/>
          <p:nvPr/>
        </p:nvSpPr>
        <p:spPr>
          <a:xfrm>
            <a:off x="6333592" y="2670048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A7A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ensure accountability and faster resolution for failed fixes by automatically reassigning a reopened bug back to…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A7A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ASSIGNMENT &amp; ROUTING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Automated Bug Routing by Project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00A13A"/>
          </a:solidFill>
          <a:ln w="12700">
            <a:solidFill>
              <a:srgbClr val="00A13A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ServiceNow  ·  Critical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11277295" cy="804672"/>
          </a:xfrm>
          <a:prstGeom prst="roundRect">
            <a:avLst>
              <a:gd name="adj" fmla="val 5682"/>
            </a:avLst>
          </a:prstGeom>
          <a:solidFill>
            <a:srgbClr val="E9F5F4"/>
          </a:solidFill>
          <a:ln w="10160">
            <a:solidFill>
              <a:srgbClr val="A9CFCF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10948111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accelerate initial bug assignment by automatically routing bugs to the correct development team based on the 'Project' field, bypassing manual triage queues.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11277295" cy="54864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384048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972281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Bug task is created.</a:t>
            </a:r>
            <a:endParaRPr lang="en-US" sz="950" dirty="0"/>
          </a:p>
        </p:txBody>
      </p:sp>
      <p:sp>
        <p:nvSpPr>
          <p:cNvPr id="118" name="Shape 116"/>
          <p:cNvSpPr/>
          <p:nvPr/>
        </p:nvSpPr>
        <p:spPr>
          <a:xfrm>
            <a:off x="457200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9" name="Shape 117"/>
          <p:cNvSpPr/>
          <p:nvPr/>
        </p:nvSpPr>
        <p:spPr>
          <a:xfrm>
            <a:off x="457200" y="3273552"/>
            <a:ext cx="45720" cy="2907792"/>
          </a:xfrm>
          <a:prstGeom prst="rect">
            <a:avLst/>
          </a:prstGeom>
          <a:solidFill>
            <a:srgbClr val="067647"/>
          </a:solidFill>
          <a:ln/>
        </p:spPr>
      </p:sp>
      <p:sp>
        <p:nvSpPr>
          <p:cNvPr id="120" name="Text 118"/>
          <p:cNvSpPr/>
          <p:nvPr/>
        </p:nvSpPr>
        <p:spPr>
          <a:xfrm>
            <a:off x="603504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676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1" name="Text 119"/>
          <p:cNvSpPr/>
          <p:nvPr/>
        </p:nvSpPr>
        <p:spPr>
          <a:xfrm>
            <a:off x="603504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Assignment Group Based On A Lookup Of The Bug Project Field</a:t>
            </a:r>
            <a:endParaRPr lang="en-US" sz="860" dirty="0"/>
          </a:p>
        </p:txBody>
      </p:sp>
      <p:sp>
        <p:nvSpPr>
          <p:cNvPr id="122" name="Shape 120"/>
          <p:cNvSpPr/>
          <p:nvPr/>
        </p:nvSpPr>
        <p:spPr>
          <a:xfrm>
            <a:off x="6178144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3" name="Shape 121"/>
          <p:cNvSpPr/>
          <p:nvPr/>
        </p:nvSpPr>
        <p:spPr>
          <a:xfrm>
            <a:off x="6178144" y="3273552"/>
            <a:ext cx="45720" cy="2907792"/>
          </a:xfrm>
          <a:prstGeom prst="rect">
            <a:avLst/>
          </a:prstGeom>
          <a:solidFill>
            <a:srgbClr val="B54708"/>
          </a:solidFill>
          <a:ln/>
        </p:spPr>
      </p:sp>
      <p:sp>
        <p:nvSpPr>
          <p:cNvPr id="124" name="Text 122"/>
          <p:cNvSpPr/>
          <p:nvPr/>
        </p:nvSpPr>
        <p:spPr>
          <a:xfrm>
            <a:off x="6324448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547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CONDITIONS</a:t>
            </a:r>
            <a:endParaRPr lang="en-US" sz="820" dirty="0"/>
          </a:p>
        </p:txBody>
      </p:sp>
      <p:sp>
        <p:nvSpPr>
          <p:cNvPr id="125" name="Text 123"/>
          <p:cNvSpPr/>
          <p:nvPr/>
        </p:nvSpPr>
        <p:spPr>
          <a:xfrm>
            <a:off x="6324448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Bug.Project IS NOT EMPTY</a:t>
            </a:r>
            <a:endParaRPr lang="en-US" sz="86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A7A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ASSIGNMENT &amp; ROUTING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Establish Dedicated Bug Triage Queue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00A13A"/>
          </a:solidFill>
          <a:ln w="12700">
            <a:solidFill>
              <a:srgbClr val="00A13A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ServiceNow  ·  High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11277295" cy="804672"/>
          </a:xfrm>
          <a:prstGeom prst="roundRect">
            <a:avLst>
              <a:gd name="adj" fmla="val 5682"/>
            </a:avLst>
          </a:prstGeom>
          <a:solidFill>
            <a:srgbClr val="E9F5F4"/>
          </a:solidFill>
          <a:ln w="10160">
            <a:solidFill>
              <a:srgbClr val="A9CFCF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10948111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create a single, managed queue for all new bugs that are not automatically routed, ensuring no bug is left unassigned and streamlining the manual triage process.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11277295" cy="54864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384048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972281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Bug task is created.</a:t>
            </a:r>
            <a:endParaRPr lang="en-US" sz="950" dirty="0"/>
          </a:p>
        </p:txBody>
      </p:sp>
      <p:sp>
        <p:nvSpPr>
          <p:cNvPr id="118" name="Shape 116"/>
          <p:cNvSpPr/>
          <p:nvPr/>
        </p:nvSpPr>
        <p:spPr>
          <a:xfrm>
            <a:off x="457200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9" name="Shape 117"/>
          <p:cNvSpPr/>
          <p:nvPr/>
        </p:nvSpPr>
        <p:spPr>
          <a:xfrm>
            <a:off x="457200" y="3273552"/>
            <a:ext cx="45720" cy="2907792"/>
          </a:xfrm>
          <a:prstGeom prst="rect">
            <a:avLst/>
          </a:prstGeom>
          <a:solidFill>
            <a:srgbClr val="067647"/>
          </a:solidFill>
          <a:ln/>
        </p:spPr>
      </p:sp>
      <p:sp>
        <p:nvSpPr>
          <p:cNvPr id="120" name="Text 118"/>
          <p:cNvSpPr/>
          <p:nvPr/>
        </p:nvSpPr>
        <p:spPr>
          <a:xfrm>
            <a:off x="603504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676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1" name="Text 119"/>
          <p:cNvSpPr/>
          <p:nvPr/>
        </p:nvSpPr>
        <p:spPr>
          <a:xfrm>
            <a:off x="603504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Assignment Group To 'Bug Triage'</a:t>
            </a:r>
            <a:endParaRPr lang="en-US" sz="860" dirty="0"/>
          </a:p>
        </p:txBody>
      </p:sp>
      <p:sp>
        <p:nvSpPr>
          <p:cNvPr id="122" name="Shape 120"/>
          <p:cNvSpPr/>
          <p:nvPr/>
        </p:nvSpPr>
        <p:spPr>
          <a:xfrm>
            <a:off x="6178144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3" name="Shape 121"/>
          <p:cNvSpPr/>
          <p:nvPr/>
        </p:nvSpPr>
        <p:spPr>
          <a:xfrm>
            <a:off x="6178144" y="3273552"/>
            <a:ext cx="45720" cy="2907792"/>
          </a:xfrm>
          <a:prstGeom prst="rect">
            <a:avLst/>
          </a:prstGeom>
          <a:solidFill>
            <a:srgbClr val="B54708"/>
          </a:solidFill>
          <a:ln/>
        </p:spPr>
      </p:sp>
      <p:sp>
        <p:nvSpPr>
          <p:cNvPr id="124" name="Text 122"/>
          <p:cNvSpPr/>
          <p:nvPr/>
        </p:nvSpPr>
        <p:spPr>
          <a:xfrm>
            <a:off x="6324448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547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CONDITIONS</a:t>
            </a:r>
            <a:endParaRPr lang="en-US" sz="820" dirty="0"/>
          </a:p>
        </p:txBody>
      </p:sp>
      <p:sp>
        <p:nvSpPr>
          <p:cNvPr id="125" name="Text 123"/>
          <p:cNvSpPr/>
          <p:nvPr/>
        </p:nvSpPr>
        <p:spPr>
          <a:xfrm>
            <a:off x="6324448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Assignment Group IS EMPTY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(Optional) Run after the 'Automated Bug Routing by Project' flow.</a:t>
            </a:r>
            <a:endParaRPr lang="en-US" sz="86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A7A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ASSIGNMENT &amp; ROUTING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Intelligent Routing for Uncategorized Bugs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00A13A"/>
          </a:solidFill>
          <a:ln w="12700">
            <a:solidFill>
              <a:srgbClr val="00A13A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ServiceNow  ·  High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11277295" cy="804672"/>
          </a:xfrm>
          <a:prstGeom prst="roundRect">
            <a:avLst>
              <a:gd name="adj" fmla="val 5682"/>
            </a:avLst>
          </a:prstGeom>
          <a:solidFill>
            <a:srgbClr val="E9F5F4"/>
          </a:solidFill>
          <a:ln w="10160">
            <a:solidFill>
              <a:srgbClr val="A9CFCF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10948111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reduce manual triage effort and mis-routes by using machine learning to predict the correct 'Project' or 'Assignment Group' based on the bug's short description.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11277295" cy="54864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384048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972281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Bug task is created and assigned to the 'Bug Triage' group.</a:t>
            </a:r>
            <a:endParaRPr lang="en-US" sz="950" dirty="0"/>
          </a:p>
        </p:txBody>
      </p:sp>
      <p:sp>
        <p:nvSpPr>
          <p:cNvPr id="118" name="Shape 116"/>
          <p:cNvSpPr/>
          <p:nvPr/>
        </p:nvSpPr>
        <p:spPr>
          <a:xfrm>
            <a:off x="457200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9" name="Shape 117"/>
          <p:cNvSpPr/>
          <p:nvPr/>
        </p:nvSpPr>
        <p:spPr>
          <a:xfrm>
            <a:off x="457200" y="3273552"/>
            <a:ext cx="45720" cy="2907792"/>
          </a:xfrm>
          <a:prstGeom prst="rect">
            <a:avLst/>
          </a:prstGeom>
          <a:solidFill>
            <a:srgbClr val="067647"/>
          </a:solidFill>
          <a:ln/>
        </p:spPr>
      </p:sp>
      <p:sp>
        <p:nvSpPr>
          <p:cNvPr id="120" name="Text 118"/>
          <p:cNvSpPr/>
          <p:nvPr/>
        </p:nvSpPr>
        <p:spPr>
          <a:xfrm>
            <a:off x="603504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676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1" name="Text 119"/>
          <p:cNvSpPr/>
          <p:nvPr/>
        </p:nvSpPr>
        <p:spPr>
          <a:xfrm>
            <a:off x="603504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Predict And Set 'Project' And/Or 'Assignment Group' Based On 'Short Description'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Optionally, Set The Prediction As A Suggestion Rather Than A Direct Assignment, Pending Triage Team Review</a:t>
            </a:r>
            <a:endParaRPr lang="en-US" sz="860" dirty="0"/>
          </a:p>
        </p:txBody>
      </p:sp>
      <p:sp>
        <p:nvSpPr>
          <p:cNvPr id="122" name="Shape 120"/>
          <p:cNvSpPr/>
          <p:nvPr/>
        </p:nvSpPr>
        <p:spPr>
          <a:xfrm>
            <a:off x="6178144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3" name="Shape 121"/>
          <p:cNvSpPr/>
          <p:nvPr/>
        </p:nvSpPr>
        <p:spPr>
          <a:xfrm>
            <a:off x="6178144" y="3273552"/>
            <a:ext cx="45720" cy="2907792"/>
          </a:xfrm>
          <a:prstGeom prst="rect">
            <a:avLst/>
          </a:prstGeom>
          <a:solidFill>
            <a:srgbClr val="B54708"/>
          </a:solidFill>
          <a:ln/>
        </p:spPr>
      </p:sp>
      <p:sp>
        <p:nvSpPr>
          <p:cNvPr id="124" name="Text 122"/>
          <p:cNvSpPr/>
          <p:nvPr/>
        </p:nvSpPr>
        <p:spPr>
          <a:xfrm>
            <a:off x="6324448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547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CONDITIONS</a:t>
            </a:r>
            <a:endParaRPr lang="en-US" sz="820" dirty="0"/>
          </a:p>
        </p:txBody>
      </p:sp>
      <p:sp>
        <p:nvSpPr>
          <p:cNvPr id="125" name="Text 123"/>
          <p:cNvSpPr/>
          <p:nvPr/>
        </p:nvSpPr>
        <p:spPr>
          <a:xfrm>
            <a:off x="6324448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Bug.Assignment Group = 'Bug Triage'</a:t>
            </a:r>
            <a:endParaRPr lang="en-US" sz="86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A7A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ASSIGNMENT &amp; ROUTING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Automated Reassignment for Reopened Bugs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00A13A"/>
          </a:solidFill>
          <a:ln w="12700">
            <a:solidFill>
              <a:srgbClr val="00A13A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ServiceNow  ·  Medium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11277295" cy="804672"/>
          </a:xfrm>
          <a:prstGeom prst="roundRect">
            <a:avLst>
              <a:gd name="adj" fmla="val 5682"/>
            </a:avLst>
          </a:prstGeom>
          <a:solidFill>
            <a:srgbClr val="E9F5F4"/>
          </a:solidFill>
          <a:ln w="10160">
            <a:solidFill>
              <a:srgbClr val="A9CFCF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10948111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ensure accountability and faster resolution for failed fixes by automatically reassigning a reopened bug back to the group and individual that last resolved it.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11277295" cy="54864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384048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972281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Bug state changes to 'Reopened'.</a:t>
            </a:r>
            <a:endParaRPr lang="en-US" sz="950" dirty="0"/>
          </a:p>
        </p:txBody>
      </p:sp>
      <p:sp>
        <p:nvSpPr>
          <p:cNvPr id="118" name="Shape 116"/>
          <p:cNvSpPr/>
          <p:nvPr/>
        </p:nvSpPr>
        <p:spPr>
          <a:xfrm>
            <a:off x="457200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9" name="Shape 117"/>
          <p:cNvSpPr/>
          <p:nvPr/>
        </p:nvSpPr>
        <p:spPr>
          <a:xfrm>
            <a:off x="457200" y="3273552"/>
            <a:ext cx="45720" cy="2907792"/>
          </a:xfrm>
          <a:prstGeom prst="rect">
            <a:avLst/>
          </a:prstGeom>
          <a:solidFill>
            <a:srgbClr val="067647"/>
          </a:solidFill>
          <a:ln/>
        </p:spPr>
      </p:sp>
      <p:sp>
        <p:nvSpPr>
          <p:cNvPr id="120" name="Text 118"/>
          <p:cNvSpPr/>
          <p:nvPr/>
        </p:nvSpPr>
        <p:spPr>
          <a:xfrm>
            <a:off x="603504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676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1" name="Text 119"/>
          <p:cNvSpPr/>
          <p:nvPr/>
        </p:nvSpPr>
        <p:spPr>
          <a:xfrm>
            <a:off x="603504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Look Up The Last Assignee Who Set The State To 'Resolved' Or 'Closed'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Reassign The Bug To The Previous Assignment Group And Assignee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 Work Note Indicating The Automatic Reassignment</a:t>
            </a:r>
            <a:endParaRPr lang="en-US" sz="860" dirty="0"/>
          </a:p>
        </p:txBody>
      </p:sp>
      <p:sp>
        <p:nvSpPr>
          <p:cNvPr id="122" name="Shape 120"/>
          <p:cNvSpPr/>
          <p:nvPr/>
        </p:nvSpPr>
        <p:spPr>
          <a:xfrm>
            <a:off x="6178144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3" name="Shape 121"/>
          <p:cNvSpPr/>
          <p:nvPr/>
        </p:nvSpPr>
        <p:spPr>
          <a:xfrm>
            <a:off x="6178144" y="3273552"/>
            <a:ext cx="45720" cy="2907792"/>
          </a:xfrm>
          <a:prstGeom prst="rect">
            <a:avLst/>
          </a:prstGeom>
          <a:solidFill>
            <a:srgbClr val="B54708"/>
          </a:solidFill>
          <a:ln/>
        </p:spPr>
      </p:sp>
      <p:sp>
        <p:nvSpPr>
          <p:cNvPr id="124" name="Text 122"/>
          <p:cNvSpPr/>
          <p:nvPr/>
        </p:nvSpPr>
        <p:spPr>
          <a:xfrm>
            <a:off x="6324448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547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CONDITIONS</a:t>
            </a:r>
            <a:endParaRPr lang="en-US" sz="820" dirty="0"/>
          </a:p>
        </p:txBody>
      </p:sp>
      <p:sp>
        <p:nvSpPr>
          <p:cNvPr id="125" name="Text 123"/>
          <p:cNvSpPr/>
          <p:nvPr/>
        </p:nvSpPr>
        <p:spPr>
          <a:xfrm>
            <a:off x="6324448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changes from 'Closed' or 'Resolved' to 'Reopened'</a:t>
            </a:r>
            <a:endParaRPr lang="en-US" sz="86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A7A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ASSIGNMENT &amp; ROUTING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Implementation Checklist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00A13A"/>
          </a:solidFill>
          <a:ln w="12700">
            <a:solidFill>
              <a:srgbClr val="00A13A"/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457200" y="1325880"/>
            <a:ext cx="11277295" cy="822960"/>
          </a:xfrm>
          <a:prstGeom prst="roundRect">
            <a:avLst>
              <a:gd name="adj" fmla="val 5556"/>
            </a:avLst>
          </a:prstGeom>
          <a:solidFill>
            <a:srgbClr val="E9F5F4"/>
          </a:solidFill>
          <a:ln w="10160">
            <a:solidFill>
              <a:srgbClr val="A9CFCF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0" name="Shape 108"/>
          <p:cNvSpPr/>
          <p:nvPr/>
        </p:nvSpPr>
        <p:spPr>
          <a:xfrm>
            <a:off x="457200" y="1408176"/>
            <a:ext cx="45720" cy="658368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1" name="Text 109"/>
          <p:cNvSpPr/>
          <p:nvPr/>
        </p:nvSpPr>
        <p:spPr>
          <a:xfrm>
            <a:off x="621792" y="1444752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USE THIS PACK</a:t>
            </a:r>
            <a:endParaRPr lang="en-US" sz="820" dirty="0"/>
          </a:p>
        </p:txBody>
      </p:sp>
      <p:sp>
        <p:nvSpPr>
          <p:cNvPr id="112" name="Text 110"/>
          <p:cNvSpPr/>
          <p:nvPr/>
        </p:nvSpPr>
        <p:spPr>
          <a:xfrm>
            <a:off x="621792" y="1645920"/>
            <a:ext cx="10948111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50"/>
              </a:lnSpc>
              <a:buNone/>
            </a:pPr>
            <a:r>
              <a:rPr lang="en-US" sz="94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deck summarises the generated Assignment &amp; Routing Pack in a client-readable format. Use the JSON export for the full import/configuration artifacts.</a:t>
            </a:r>
            <a:endParaRPr lang="en-US" sz="940" dirty="0"/>
          </a:p>
        </p:txBody>
      </p:sp>
      <p:sp>
        <p:nvSpPr>
          <p:cNvPr id="113" name="Shape 111"/>
          <p:cNvSpPr/>
          <p:nvPr/>
        </p:nvSpPr>
        <p:spPr>
          <a:xfrm>
            <a:off x="457200" y="2331720"/>
            <a:ext cx="11277295" cy="3931920"/>
          </a:xfrm>
          <a:prstGeom prst="roundRect">
            <a:avLst>
              <a:gd name="adj" fmla="val 1163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4" name="Shape 112"/>
          <p:cNvSpPr/>
          <p:nvPr/>
        </p:nvSpPr>
        <p:spPr>
          <a:xfrm>
            <a:off x="457200" y="2414016"/>
            <a:ext cx="45720" cy="3767328"/>
          </a:xfrm>
          <a:prstGeom prst="rect">
            <a:avLst/>
          </a:prstGeom>
          <a:solidFill>
            <a:srgbClr val="067647"/>
          </a:solidFill>
          <a:ln/>
        </p:spPr>
      </p:sp>
      <p:sp>
        <p:nvSpPr>
          <p:cNvPr id="115" name="Text 113"/>
          <p:cNvSpPr/>
          <p:nvPr/>
        </p:nvSpPr>
        <p:spPr>
          <a:xfrm>
            <a:off x="621792" y="2478024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676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RECOMMENDED VALIDATION STEPS</a:t>
            </a:r>
            <a:endParaRPr lang="en-US" sz="820" dirty="0"/>
          </a:p>
        </p:txBody>
      </p:sp>
      <p:sp>
        <p:nvSpPr>
          <p:cNvPr id="116" name="Text 114"/>
          <p:cNvSpPr/>
          <p:nvPr/>
        </p:nvSpPr>
        <p:spPr>
          <a:xfrm>
            <a:off x="621792" y="2752344"/>
            <a:ext cx="10948111" cy="34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each rule against local workflow configuration and field names.</a:t>
            </a:r>
            <a:endParaRPr lang="en-US" sz="1050" dirty="0"/>
          </a:p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Validate triggers, conditions and actions in a sandbox or development project first.</a:t>
            </a:r>
            <a:endParaRPr lang="en-US" sz="1050" dirty="0"/>
          </a:p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permissions, app availability and any required marketplace apps.</a:t>
            </a:r>
            <a:endParaRPr lang="en-US" sz="1050" dirty="0"/>
          </a:p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JSON export for direct rule import where supported.</a:t>
            </a:r>
            <a:endParaRPr lang="en-US" sz="1050" dirty="0"/>
          </a:p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a small pilot before enabling broadly, and monitor exceptions after release.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A7A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Metricus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Assignment &amp; Routing Pack — Bugs - Status</dc:title>
  <dc:subject>PptxGenJS Presentation</dc:subject>
  <dc:creator>Process Advisor</dc:creator>
  <cp:lastModifiedBy>Process Advisor</cp:lastModifiedBy>
  <cp:revision>1</cp:revision>
  <dcterms:created xsi:type="dcterms:W3CDTF">2026-07-10T01:36:58Z</dcterms:created>
  <dcterms:modified xsi:type="dcterms:W3CDTF">2026-07-10T01:36:58Z</dcterms:modified>
</cp:coreProperties>
</file>