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PACK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CK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for ServiceNow  ·  Business Rules &amp; Data Quality Pack  ·  Bugs - Status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3DD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ServiceNow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4855" cy="3749040"/>
          </a:xfrm>
          <a:prstGeom prst="roundRect">
            <a:avLst>
              <a:gd name="adj" fmla="val 1436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485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48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70" kern="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1000" dirty="0"/>
          </a:p>
        </p:txBody>
      </p:sp>
      <p:sp>
        <p:nvSpPr>
          <p:cNvPr id="215" name="Text 212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Rules &amp; Data Quality Pack</a:t>
            </a:r>
            <a:endParaRPr lang="en-US" sz="3000" dirty="0"/>
          </a:p>
        </p:txBody>
      </p:sp>
      <p:sp>
        <p:nvSpPr>
          <p:cNvPr id="216" name="Shape 213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3DD37A"/>
          </a:solidFill>
          <a:ln w="12700">
            <a:solidFill>
              <a:srgbClr val="3DD37A"/>
            </a:solidFill>
            <a:prstDash val="solid"/>
          </a:ln>
        </p:spPr>
      </p:sp>
      <p:sp>
        <p:nvSpPr>
          <p:cNvPr id="217" name="Text 214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6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Bugs - Status</a:t>
            </a:r>
            <a:endParaRPr lang="en-US" sz="1750" dirty="0"/>
          </a:p>
        </p:txBody>
      </p:sp>
      <p:sp>
        <p:nvSpPr>
          <p:cNvPr id="218" name="Text 215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9CBF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10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Pack Overview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53896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11" name="Text 109"/>
          <p:cNvSpPr/>
          <p:nvPr/>
        </p:nvSpPr>
        <p:spPr>
          <a:xfrm>
            <a:off x="603504" y="146304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Enforce Mandatory Closure Information</a:t>
            </a:r>
            <a:endParaRPr lang="en-US" sz="950" dirty="0"/>
          </a:p>
        </p:txBody>
      </p:sp>
      <p:sp>
        <p:nvSpPr>
          <p:cNvPr id="112" name="Text 110"/>
          <p:cNvSpPr/>
          <p:nvPr/>
        </p:nvSpPr>
        <p:spPr>
          <a:xfrm>
            <a:off x="4797400" y="1463040"/>
            <a:ext cx="863194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00" dirty="0"/>
          </a:p>
        </p:txBody>
      </p:sp>
      <p:sp>
        <p:nvSpPr>
          <p:cNvPr id="113" name="Text 111"/>
          <p:cNvSpPr/>
          <p:nvPr/>
        </p:nvSpPr>
        <p:spPr>
          <a:xfrm>
            <a:off x="603504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ensure that any bug closed from an early lifecycle state has proper justification, reducing ambiguity and…</a:t>
            </a:r>
            <a:endParaRPr lang="en-US" sz="800" dirty="0"/>
          </a:p>
        </p:txBody>
      </p:sp>
      <p:sp>
        <p:nvSpPr>
          <p:cNvPr id="114" name="Shape 112"/>
          <p:cNvSpPr/>
          <p:nvPr/>
        </p:nvSpPr>
        <p:spPr>
          <a:xfrm>
            <a:off x="6187288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6187288" y="1453896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16" name="Text 114"/>
          <p:cNvSpPr/>
          <p:nvPr/>
        </p:nvSpPr>
        <p:spPr>
          <a:xfrm>
            <a:off x="6333592" y="146304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Standardize Priority Field Values</a:t>
            </a:r>
            <a:endParaRPr lang="en-US" sz="950" dirty="0"/>
          </a:p>
        </p:txBody>
      </p:sp>
      <p:sp>
        <p:nvSpPr>
          <p:cNvPr id="117" name="Text 115"/>
          <p:cNvSpPr/>
          <p:nvPr/>
        </p:nvSpPr>
        <p:spPr>
          <a:xfrm>
            <a:off x="10527487" y="1463040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6333592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eliminate data inconsistency in the 'Priority' field by enforcing a single, standardized list of choices. This…</a:t>
            </a:r>
            <a:endParaRPr lang="en-US" sz="800" dirty="0"/>
          </a:p>
        </p:txBody>
      </p:sp>
      <p:sp>
        <p:nvSpPr>
          <p:cNvPr id="119" name="Shape 117"/>
          <p:cNvSpPr/>
          <p:nvPr/>
        </p:nvSpPr>
        <p:spPr>
          <a:xfrm>
            <a:off x="457200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0" name="Shape 118"/>
          <p:cNvSpPr/>
          <p:nvPr/>
        </p:nvSpPr>
        <p:spPr>
          <a:xfrm>
            <a:off x="457200" y="2386584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21" name="Text 119"/>
          <p:cNvSpPr/>
          <p:nvPr/>
        </p:nvSpPr>
        <p:spPr>
          <a:xfrm>
            <a:off x="603504" y="2395728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Require Justification for Reopening Closed Tasks</a:t>
            </a:r>
            <a:endParaRPr lang="en-US" sz="950" dirty="0"/>
          </a:p>
        </p:txBody>
      </p:sp>
      <p:sp>
        <p:nvSpPr>
          <p:cNvPr id="122" name="Text 120"/>
          <p:cNvSpPr/>
          <p:nvPr/>
        </p:nvSpPr>
        <p:spPr>
          <a:xfrm>
            <a:off x="4797400" y="2395728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23" name="Text 121"/>
          <p:cNvSpPr/>
          <p:nvPr/>
        </p:nvSpPr>
        <p:spPr>
          <a:xfrm>
            <a:off x="603504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control the 'Closed -&gt; Reopened' rework loop by forcing the user to provide a reason in the work notes, improving…</a:t>
            </a:r>
            <a:endParaRPr lang="en-US" sz="800" dirty="0"/>
          </a:p>
        </p:txBody>
      </p:sp>
      <p:sp>
        <p:nvSpPr>
          <p:cNvPr id="124" name="Shape 122"/>
          <p:cNvSpPr/>
          <p:nvPr/>
        </p:nvSpPr>
        <p:spPr>
          <a:xfrm>
            <a:off x="6187288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6187288" y="2386584"/>
            <a:ext cx="45720" cy="585216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6" name="Text 124"/>
          <p:cNvSpPr/>
          <p:nvPr/>
        </p:nvSpPr>
        <p:spPr>
          <a:xfrm>
            <a:off x="6333592" y="2395728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Gate 'New' State Exit on Required Data</a:t>
            </a:r>
            <a:endParaRPr lang="en-US" sz="950" dirty="0"/>
          </a:p>
        </p:txBody>
      </p:sp>
      <p:sp>
        <p:nvSpPr>
          <p:cNvPr id="127" name="Text 125"/>
          <p:cNvSpPr/>
          <p:nvPr/>
        </p:nvSpPr>
        <p:spPr>
          <a:xfrm>
            <a:off x="10527487" y="2395728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AEB"/>
          </a:solidFill>
          <a:ln w="10160">
            <a:solidFill>
              <a:srgbClr val="FEDF89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28" name="Text 126"/>
          <p:cNvSpPr/>
          <p:nvPr/>
        </p:nvSpPr>
        <p:spPr>
          <a:xfrm>
            <a:off x="6333592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prevent tasks from leaving the 'New' state without essential triage information, such as an assigned team. This…</a:t>
            </a:r>
            <a:endParaRPr lang="en-US" sz="800" dirty="0"/>
          </a:p>
        </p:txBody>
      </p:sp>
      <p:sp>
        <p:nvSpPr>
          <p:cNvPr id="129" name="Shape 127"/>
          <p:cNvSpPr/>
          <p:nvPr/>
        </p:nvSpPr>
        <p:spPr>
          <a:xfrm>
            <a:off x="457200" y="3236976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0" name="Shape 128"/>
          <p:cNvSpPr/>
          <p:nvPr/>
        </p:nvSpPr>
        <p:spPr>
          <a:xfrm>
            <a:off x="457200" y="3319272"/>
            <a:ext cx="45720" cy="585216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31" name="Text 129"/>
          <p:cNvSpPr/>
          <p:nvPr/>
        </p:nvSpPr>
        <p:spPr>
          <a:xfrm>
            <a:off x="603504" y="3328416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Prevent Direct 'Open' to 'Closed' State Transition</a:t>
            </a:r>
            <a:endParaRPr lang="en-US" sz="950" dirty="0"/>
          </a:p>
        </p:txBody>
      </p:sp>
      <p:sp>
        <p:nvSpPr>
          <p:cNvPr id="132" name="Text 130"/>
          <p:cNvSpPr/>
          <p:nvPr/>
        </p:nvSpPr>
        <p:spPr>
          <a:xfrm>
            <a:off x="4797400" y="3328416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AEB"/>
          </a:solidFill>
          <a:ln w="10160">
            <a:solidFill>
              <a:srgbClr val="FEDF89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33" name="Text 131"/>
          <p:cNvSpPr/>
          <p:nvPr/>
        </p:nvSpPr>
        <p:spPr>
          <a:xfrm>
            <a:off x="603504" y="3602736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enforce the standard process flow and prevent teams from skipping the 'Resolved' or 'Verified' steps. This…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Enforce Mandatory Closure Information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Critical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ensure that any bug closed from an early lifecycle state has proper justification, reducing ambiguity and providing data to analyze why tasks are closed without being worked.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state changes to 'Closed'.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Abort The Database Transaction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 An Error Message To The User: 'Closure Code And Closure Notes Are Mandatory When Closing A Bug From An Early…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previous state was 'New', 'Open', or 'Triage'.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Closure code is empty OR Closure notes are empty.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Standardize Priority Field Values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High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eliminate data inconsistency in the 'Priority' field by enforcing a single, standardized list of choices. This improves reporting accuracy, SLA calculation, and work prioritization.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opens a form containing the 'Priority' field.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Modify The Dictionary Entry For The 'Priority' Field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A Standard Choice List (E G , 1 Critical, 2 High, 3 Medium, 4 Low)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A Default Value And Make The Field Mandatory To Prevent NULL Entries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'Priority' field is displayed on the form.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Require Justification for Reopening Closed Tasks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High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control the 'Closed -&gt; Reopened' rework loop by forcing the user to provide a reason in the work notes, improving auditability and understanding of why resolutions fail.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state changes from 'Closed'.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Abort The Database Transaction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 An Error Message To The User: 'Please Add A Work Note Explaining Why This Task Is Being Reopened '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new state is 'Reopened' (or another active state like 'Open' or 'In Progress').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 notes have not been updated during the transaction.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Gate 'New' State Exit on Required Data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prevent tasks from leaving the 'New' state without essential triage information, such as an assigned team. This addresses the 'New -&gt; New' self-loop, which indicates tasks are stalling at intake.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task record is updated where the state is not 'New'.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The 'Assignment Group' And 'Project' Fields Mandatory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is not 'New'.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Prevent Direct 'Open' to 'Closed' State Transition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enforce the standard process flow and prevent teams from skipping the 'Resolved' or 'Verified' steps. This ensures resolution details are captured and that a formal resolution/verification has occurred.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state changes to 'Closed'.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Abort The Database Transaction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 An Error Message: 'Tasks Must Be Moved To A Resolved State Before They Can Be Closed '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previous state was 'Open' or any other early-stage active state (e.g., 'Coding In Progress').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BUSINESS RULES &amp; DATA QUALITY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Implementation Checklist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822960"/>
          </a:xfrm>
          <a:prstGeom prst="roundRect">
            <a:avLst>
              <a:gd name="adj" fmla="val 5556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5836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44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PACK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45920"/>
            <a:ext cx="1094811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4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deck summarises the generated Business Rules &amp; Data Quality Pack in a client-readable format. Use the JSON export for the full import/configuration artifacts.</a:t>
            </a:r>
            <a:endParaRPr lang="en-US" sz="940" dirty="0"/>
          </a:p>
        </p:txBody>
      </p:sp>
      <p:sp>
        <p:nvSpPr>
          <p:cNvPr id="113" name="Shape 111"/>
          <p:cNvSpPr/>
          <p:nvPr/>
        </p:nvSpPr>
        <p:spPr>
          <a:xfrm>
            <a:off x="457200" y="2331720"/>
            <a:ext cx="11277295" cy="3931920"/>
          </a:xfrm>
          <a:prstGeom prst="roundRect">
            <a:avLst>
              <a:gd name="adj" fmla="val 116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14016"/>
            <a:ext cx="45720" cy="3767328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15" name="Text 113"/>
          <p:cNvSpPr/>
          <p:nvPr/>
        </p:nvSpPr>
        <p:spPr>
          <a:xfrm>
            <a:off x="621792" y="24780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VALIDATION STEPS</a:t>
            </a:r>
            <a:endParaRPr lang="en-US" sz="820" dirty="0"/>
          </a:p>
        </p:txBody>
      </p:sp>
      <p:sp>
        <p:nvSpPr>
          <p:cNvPr id="116" name="Text 114"/>
          <p:cNvSpPr/>
          <p:nvPr/>
        </p:nvSpPr>
        <p:spPr>
          <a:xfrm>
            <a:off x="621792" y="2752344"/>
            <a:ext cx="10948111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each rule against local workflow configuration and field names.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triggers, conditions and actions in a sandbox or development project first.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permissions, app availability and any required marketplace apps.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JSON export for direct rule import where supported.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small pilot before enabling broadly, and monitor exceptions after release.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Rules &amp; Data Quality Pack — Bugs - Status</dc:title>
  <dc:subject>PptxGenJS Presentation</dc:subject>
  <dc:creator>Process Advisor</dc:creator>
  <cp:lastModifiedBy>Process Advisor</cp:lastModifiedBy>
  <cp:revision>1</cp:revision>
  <dcterms:created xsi:type="dcterms:W3CDTF">2026-07-10T01:49:49Z</dcterms:created>
  <dcterms:modified xsi:type="dcterms:W3CDTF">2026-07-10T01:49:49Z</dcterms:modified>
</cp:coreProperties>
</file>