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PACK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CK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for ServiceNow  ·  SLA &amp; Escalation Pack  ·  Bugs - Status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5D6B">
              <a:alpha val="92000"/>
            </a:srgbClr>
          </a:solidFill>
          <a:ln w="12700">
            <a:solidFill>
              <a:srgbClr val="2E5D6B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3DD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ServiceNow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4855" cy="3749040"/>
          </a:xfrm>
          <a:prstGeom prst="roundRect">
            <a:avLst>
              <a:gd name="adj" fmla="val 1436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485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48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70" kern="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1000" dirty="0"/>
          </a:p>
        </p:txBody>
      </p:sp>
      <p:sp>
        <p:nvSpPr>
          <p:cNvPr id="215" name="Text 212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SLA &amp; Escalation Pack</a:t>
            </a:r>
            <a:endParaRPr lang="en-US" sz="3000" dirty="0"/>
          </a:p>
        </p:txBody>
      </p:sp>
      <p:sp>
        <p:nvSpPr>
          <p:cNvPr id="216" name="Shape 213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3DD37A"/>
          </a:solidFill>
          <a:ln w="12700">
            <a:solidFill>
              <a:srgbClr val="3DD37A"/>
            </a:solidFill>
            <a:prstDash val="solid"/>
          </a:ln>
        </p:spPr>
      </p:sp>
      <p:sp>
        <p:nvSpPr>
          <p:cNvPr id="217" name="Text 214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6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Bugs - Status</a:t>
            </a:r>
            <a:endParaRPr lang="en-US" sz="1750" dirty="0"/>
          </a:p>
        </p:txBody>
      </p:sp>
      <p:sp>
        <p:nvSpPr>
          <p:cNvPr id="218" name="Text 215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9CBF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10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Pack Overview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53896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11" name="Text 109"/>
          <p:cNvSpPr/>
          <p:nvPr/>
        </p:nvSpPr>
        <p:spPr>
          <a:xfrm>
            <a:off x="603504" y="146304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Bug Resolution SLA by Priority</a:t>
            </a:r>
            <a:endParaRPr lang="en-US" sz="950" dirty="0"/>
          </a:p>
        </p:txBody>
      </p:sp>
      <p:sp>
        <p:nvSpPr>
          <p:cNvPr id="112" name="Text 110"/>
          <p:cNvSpPr/>
          <p:nvPr/>
        </p:nvSpPr>
        <p:spPr>
          <a:xfrm>
            <a:off x="4797400" y="1463040"/>
            <a:ext cx="863194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00" dirty="0"/>
          </a:p>
        </p:txBody>
      </p:sp>
      <p:sp>
        <p:nvSpPr>
          <p:cNvPr id="113" name="Text 111"/>
          <p:cNvSpPr/>
          <p:nvPr/>
        </p:nvSpPr>
        <p:spPr>
          <a:xfrm>
            <a:off x="603504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establish and enforce resolution time targets for bugs based on their business impact, addressing the excessive…</a:t>
            </a:r>
            <a:endParaRPr lang="en-US" sz="800" dirty="0"/>
          </a:p>
        </p:txBody>
      </p:sp>
      <p:sp>
        <p:nvSpPr>
          <p:cNvPr id="114" name="Shape 112"/>
          <p:cNvSpPr/>
          <p:nvPr/>
        </p:nvSpPr>
        <p:spPr>
          <a:xfrm>
            <a:off x="6187288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6187288" y="1453896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16" name="Text 114"/>
          <p:cNvSpPr/>
          <p:nvPr/>
        </p:nvSpPr>
        <p:spPr>
          <a:xfrm>
            <a:off x="6333592" y="1463040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Bug Time to Triage SLA</a:t>
            </a:r>
            <a:endParaRPr lang="en-US" sz="950" dirty="0"/>
          </a:p>
        </p:txBody>
      </p:sp>
      <p:sp>
        <p:nvSpPr>
          <p:cNvPr id="117" name="Text 115"/>
          <p:cNvSpPr/>
          <p:nvPr/>
        </p:nvSpPr>
        <p:spPr>
          <a:xfrm>
            <a:off x="10527487" y="1463040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18" name="Text 116"/>
          <p:cNvSpPr/>
          <p:nvPr/>
        </p:nvSpPr>
        <p:spPr>
          <a:xfrm>
            <a:off x="6333592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measure and reduce the time bugs spend in initial queue states before active work begins, addressing the…</a:t>
            </a:r>
            <a:endParaRPr lang="en-US" sz="800" dirty="0"/>
          </a:p>
        </p:txBody>
      </p:sp>
      <p:sp>
        <p:nvSpPr>
          <p:cNvPr id="119" name="Shape 117"/>
          <p:cNvSpPr/>
          <p:nvPr/>
        </p:nvSpPr>
        <p:spPr>
          <a:xfrm>
            <a:off x="457200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0" name="Shape 118"/>
          <p:cNvSpPr/>
          <p:nvPr/>
        </p:nvSpPr>
        <p:spPr>
          <a:xfrm>
            <a:off x="457200" y="2386584"/>
            <a:ext cx="45720" cy="585216"/>
          </a:xfrm>
          <a:prstGeom prst="rect">
            <a:avLst/>
          </a:prstGeom>
          <a:solidFill>
            <a:srgbClr val="B42318"/>
          </a:solidFill>
          <a:ln/>
        </p:spPr>
      </p:sp>
      <p:sp>
        <p:nvSpPr>
          <p:cNvPr id="121" name="Text 119"/>
          <p:cNvSpPr/>
          <p:nvPr/>
        </p:nvSpPr>
        <p:spPr>
          <a:xfrm>
            <a:off x="603504" y="2395728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Resolution SLA Breach Warning Flow</a:t>
            </a:r>
            <a:endParaRPr lang="en-US" sz="950" dirty="0"/>
          </a:p>
        </p:txBody>
      </p:sp>
      <p:sp>
        <p:nvSpPr>
          <p:cNvPr id="122" name="Text 120"/>
          <p:cNvSpPr/>
          <p:nvPr/>
        </p:nvSpPr>
        <p:spPr>
          <a:xfrm>
            <a:off x="4797400" y="2395728"/>
            <a:ext cx="640080" cy="274320"/>
          </a:xfrm>
          <a:prstGeom prst="roundRect">
            <a:avLst>
              <a:gd name="adj" fmla="val 20000"/>
            </a:avLst>
          </a:prstGeom>
          <a:solidFill>
            <a:srgbClr val="FEF3F2"/>
          </a:solidFill>
          <a:ln w="10160">
            <a:solidFill>
              <a:srgbClr val="FECDCA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4231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123" name="Text 121"/>
          <p:cNvSpPr/>
          <p:nvPr/>
        </p:nvSpPr>
        <p:spPr>
          <a:xfrm>
            <a:off x="603504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proactively notify assignees and managers when a high-priority bug is at risk of breaching its resolution SLA,…</a:t>
            </a:r>
            <a:endParaRPr lang="en-US" sz="800" dirty="0"/>
          </a:p>
        </p:txBody>
      </p:sp>
      <p:sp>
        <p:nvSpPr>
          <p:cNvPr id="124" name="Shape 122"/>
          <p:cNvSpPr/>
          <p:nvPr/>
        </p:nvSpPr>
        <p:spPr>
          <a:xfrm>
            <a:off x="6187288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6187288" y="2386584"/>
            <a:ext cx="45720" cy="585216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6" name="Text 124"/>
          <p:cNvSpPr/>
          <p:nvPr/>
        </p:nvSpPr>
        <p:spPr>
          <a:xfrm>
            <a:off x="6333592" y="2395728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Stagnant Bug in Queue State Follow-up</a:t>
            </a:r>
            <a:endParaRPr lang="en-US" sz="950" dirty="0"/>
          </a:p>
        </p:txBody>
      </p:sp>
      <p:sp>
        <p:nvSpPr>
          <p:cNvPr id="127" name="Text 125"/>
          <p:cNvSpPr/>
          <p:nvPr/>
        </p:nvSpPr>
        <p:spPr>
          <a:xfrm>
            <a:off x="10527487" y="2395728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AEB"/>
          </a:solidFill>
          <a:ln w="10160">
            <a:solidFill>
              <a:srgbClr val="FEDF89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28" name="Text 126"/>
          <p:cNvSpPr/>
          <p:nvPr/>
        </p:nvSpPr>
        <p:spPr>
          <a:xfrm>
            <a:off x="6333592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automatically detect and prompt action on bugs that are stalled in initial queue states for an extended period,…</a:t>
            </a:r>
            <a:endParaRPr lang="en-US" sz="800" dirty="0"/>
          </a:p>
        </p:txBody>
      </p:sp>
      <p:sp>
        <p:nvSpPr>
          <p:cNvPr id="129" name="Shape 127"/>
          <p:cNvSpPr/>
          <p:nvPr/>
        </p:nvSpPr>
        <p:spPr>
          <a:xfrm>
            <a:off x="457200" y="3236976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0" name="Shape 128"/>
          <p:cNvSpPr/>
          <p:nvPr/>
        </p:nvSpPr>
        <p:spPr>
          <a:xfrm>
            <a:off x="457200" y="3319272"/>
            <a:ext cx="45720" cy="585216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31" name="Text 129"/>
          <p:cNvSpPr/>
          <p:nvPr/>
        </p:nvSpPr>
        <p:spPr>
          <a:xfrm>
            <a:off x="603504" y="3328416"/>
            <a:ext cx="4175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PA Indicator for Reopened Bugs</a:t>
            </a:r>
            <a:endParaRPr lang="en-US" sz="950" dirty="0"/>
          </a:p>
        </p:txBody>
      </p:sp>
      <p:sp>
        <p:nvSpPr>
          <p:cNvPr id="132" name="Text 130"/>
          <p:cNvSpPr/>
          <p:nvPr/>
        </p:nvSpPr>
        <p:spPr>
          <a:xfrm>
            <a:off x="4797400" y="3328416"/>
            <a:ext cx="720547" cy="274320"/>
          </a:xfrm>
          <a:prstGeom prst="roundRect">
            <a:avLst>
              <a:gd name="adj" fmla="val 20000"/>
            </a:avLst>
          </a:prstGeom>
          <a:solidFill>
            <a:srgbClr val="FFFAEB"/>
          </a:solidFill>
          <a:ln w="10160">
            <a:solidFill>
              <a:srgbClr val="FEDF89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33" name="Text 131"/>
          <p:cNvSpPr/>
          <p:nvPr/>
        </p:nvSpPr>
        <p:spPr>
          <a:xfrm>
            <a:off x="603504" y="3602736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A7A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measure and track the volume of bug rework over time. This provides visibility into quality issues that lead to…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Bug Resolution SLA by Priority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Critical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establish and enforce resolution time targets for bugs based on their business impact, addressing the excessive and highly variable end-to-end durations observed.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task is created and is not yet in a resolved or closed state.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Attach A Task SLA To The Bug Record With A Duration Based On Priority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 Breach Warning Notifications At 50% And 75% Of Elapsed Time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 The SLA As Breached If The Elapsed Time Exceeds The Defined Duration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is true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is not one of Closed, Resolved, Done, Rejected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Bug Time to Triage SLA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High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measure and reduce the time bugs spend in initial queue states before active work begins, addressing the significant delays observed at the start of the process.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task is created in an initial intake state.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Attach A 'Time To Triage' Task SLA To The Bug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The SLA Clock Once The Bug Is Assigned To A Person Or Moved To An 'In Progress' State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is one of New, Triage, Inbox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Resolution SLA Breach Warning Flow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High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proactively notify assignees and managers when a high-priority bug is at risk of breaching its resolution SLA, enabling intervention to mitigate delays.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'Resolution SLA' Task SLA record's 'Percentage' field reaches 50% or 75%.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50% Elapsed: Post A Work Note On The Associated Bug, Tagging The Assignee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75% Elapsed: Send An Email Notification To The Assignment Group Manager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SLA.SLA Definition is 'Bug Resolution SLA by Priority'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SLA.Stage is not 'Breached' or 'Completed'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SLA.Task.Priority is one of 'Blocker', 'Critical'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Stagnant Bug in Queue State Follow-up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automatically detect and prompt action on bugs that are stalled in initial queue states for an extended period, preventing them from becoming 'lost' in the backlog.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Scheduled to run daily.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Work Note To The Bug Task Prompting The Assignment Group For An Update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 is Active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is one of New, Triage, Inbox, Backlog, Open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Updated more than 5 business days ago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PA Indicator for Reopened Bugs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ServiceNow  ·  Medium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11277295" cy="804672"/>
          </a:xfrm>
          <a:prstGeom prst="roundRect">
            <a:avLst>
              <a:gd name="adj" fmla="val 5682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PURPOSE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10948111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measure and track the volume of bug rework over time. This provides visibility into quality issues that lead to resolution delays and repeat SLA breaches.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11277295" cy="548640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38404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972281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 data collection job runs daily.</a:t>
            </a:r>
            <a:endParaRPr lang="en-US" sz="950" dirty="0"/>
          </a:p>
        </p:txBody>
      </p:sp>
      <p:sp>
        <p:nvSpPr>
          <p:cNvPr id="118" name="Shape 116"/>
          <p:cNvSpPr/>
          <p:nvPr/>
        </p:nvSpPr>
        <p:spPr>
          <a:xfrm>
            <a:off x="457200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9" name="Shape 117"/>
          <p:cNvSpPr/>
          <p:nvPr/>
        </p:nvSpPr>
        <p:spPr>
          <a:xfrm>
            <a:off x="457200" y="3273552"/>
            <a:ext cx="45720" cy="2907792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20" name="Text 118"/>
          <p:cNvSpPr/>
          <p:nvPr/>
        </p:nvSpPr>
        <p:spPr>
          <a:xfrm>
            <a:off x="603504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603504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 Daily Count Of Reopened Bugs</a:t>
            </a:r>
            <a:endParaRPr lang="en-US" sz="860" dirty="0"/>
          </a:p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Display Trend On A Dashboard, Broken Down By Assignment Group And Project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6178144" y="3191256"/>
            <a:ext cx="5556352" cy="3072384"/>
          </a:xfrm>
          <a:prstGeom prst="roundRect">
            <a:avLst>
              <a:gd name="adj" fmla="val 1488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6178144" y="3273552"/>
            <a:ext cx="45720" cy="2907792"/>
          </a:xfrm>
          <a:prstGeom prst="rect">
            <a:avLst/>
          </a:prstGeom>
          <a:solidFill>
            <a:srgbClr val="B54708"/>
          </a:solidFill>
          <a:ln/>
        </p:spPr>
      </p:sp>
      <p:sp>
        <p:nvSpPr>
          <p:cNvPr id="124" name="Text 122"/>
          <p:cNvSpPr/>
          <p:nvPr/>
        </p:nvSpPr>
        <p:spPr>
          <a:xfrm>
            <a:off x="6324448" y="3319272"/>
            <a:ext cx="5282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547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324448" y="3557016"/>
            <a:ext cx="5263744" cy="2615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Bug's 'reopen_count' field is greater than 0, OR a Metric Definition captures a change to a 'Reopened' state.</a:t>
            </a:r>
            <a:endParaRPr lang="en-US" sz="86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BE3E1">
              <a:alpha val="92000"/>
            </a:srgbClr>
          </a:solidFill>
          <a:ln w="12700">
            <a:solidFill>
              <a:srgbClr val="CBE3E1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SLA &amp; ESCALATION PACK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0C2F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Implementation Checklist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00A13A"/>
          </a:solidFill>
          <a:ln w="12700">
            <a:solidFill>
              <a:srgbClr val="00A13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822960"/>
          </a:xfrm>
          <a:prstGeom prst="roundRect">
            <a:avLst>
              <a:gd name="adj" fmla="val 5556"/>
            </a:avLst>
          </a:prstGeom>
          <a:solidFill>
            <a:srgbClr val="E9F5F4"/>
          </a:solidFill>
          <a:ln w="10160">
            <a:solidFill>
              <a:srgbClr val="A9CFCF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58368"/>
          </a:xfrm>
          <a:prstGeom prst="rect">
            <a:avLst/>
          </a:prstGeom>
          <a:solidFill>
            <a:srgbClr val="0E7C8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44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E7C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PACK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45920"/>
            <a:ext cx="1094811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4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deck summarises the generated SLA &amp; Escalation Pack in a client-readable format. Use the JSON export for the full import/configuration artifacts.</a:t>
            </a:r>
            <a:endParaRPr lang="en-US" sz="940" dirty="0"/>
          </a:p>
        </p:txBody>
      </p:sp>
      <p:sp>
        <p:nvSpPr>
          <p:cNvPr id="113" name="Shape 111"/>
          <p:cNvSpPr/>
          <p:nvPr/>
        </p:nvSpPr>
        <p:spPr>
          <a:xfrm>
            <a:off x="457200" y="2331720"/>
            <a:ext cx="11277295" cy="3931920"/>
          </a:xfrm>
          <a:prstGeom prst="roundRect">
            <a:avLst>
              <a:gd name="adj" fmla="val 1163"/>
            </a:avLst>
          </a:prstGeom>
          <a:solidFill>
            <a:srgbClr val="FFFFFF"/>
          </a:solidFill>
          <a:ln w="10160">
            <a:solidFill>
              <a:srgbClr val="E5E9EB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14016"/>
            <a:ext cx="45720" cy="3767328"/>
          </a:xfrm>
          <a:prstGeom prst="rect">
            <a:avLst/>
          </a:prstGeom>
          <a:solidFill>
            <a:srgbClr val="067647"/>
          </a:solidFill>
          <a:ln/>
        </p:spPr>
      </p:sp>
      <p:sp>
        <p:nvSpPr>
          <p:cNvPr id="115" name="Text 113"/>
          <p:cNvSpPr/>
          <p:nvPr/>
        </p:nvSpPr>
        <p:spPr>
          <a:xfrm>
            <a:off x="621792" y="24780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676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VALIDATION STEPS</a:t>
            </a:r>
            <a:endParaRPr lang="en-US" sz="820" dirty="0"/>
          </a:p>
        </p:txBody>
      </p:sp>
      <p:sp>
        <p:nvSpPr>
          <p:cNvPr id="116" name="Text 114"/>
          <p:cNvSpPr/>
          <p:nvPr/>
        </p:nvSpPr>
        <p:spPr>
          <a:xfrm>
            <a:off x="621792" y="2752344"/>
            <a:ext cx="10948111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each rule against local workflow configuration and field names.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triggers, conditions and actions in a sandbox or development project first.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permissions, app availability and any required marketplace apps.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JSON export for direct rule import where supported.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152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small pilot before enabling broadly, and monitor exceptions after release.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A7A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 &amp; Escalation Pack — Bugs - Status</dc:title>
  <dc:subject>PptxGenJS Presentation</dc:subject>
  <dc:creator>Process Advisor</dc:creator>
  <cp:lastModifiedBy>Process Advisor</cp:lastModifiedBy>
  <cp:revision>1</cp:revision>
  <dcterms:created xsi:type="dcterms:W3CDTF">2026-07-10T01:34:06Z</dcterms:created>
  <dcterms:modified xsi:type="dcterms:W3CDTF">2026-07-10T01:34:06Z</dcterms:modified>
</cp:coreProperties>
</file>