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2188952" cy="6858000"/>
  <p:notesSz cx="6858000" cy="12188952"/>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image" Target="../media/AIBODY-image-1.pn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IBODY">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6537960"/>
            <a:ext cx="8686800" cy="228600"/>
          </a:xfrm>
          <a:prstGeom prst="rect">
            <a:avLst/>
          </a:prstGeom>
          <a:noFill/>
          <a:ln/>
        </p:spPr>
        <p:txBody>
          <a:bodyPr wrap="square" rtlCol="0" anchor="ctr"/>
          <a:lstStyle/>
          <a:p>
            <a:pPr indent="0" marL="0">
              <a:buNone/>
            </a:pPr>
            <a:r>
              <a:rPr lang="en-US" sz="850" dirty="0">
                <a:solidFill>
                  <a:srgbClr val="626F86"/>
                </a:solidFill>
                <a:latin typeface="Arial" pitchFamily="34" charset="0"/>
                <a:ea typeface="Arial" pitchFamily="34" charset="-122"/>
                <a:cs typeface="Arial" pitchFamily="34" charset="-120"/>
              </a:rPr>
              <a:t>Process Advisor  ·  AI Execution Strategy  ·  Metricus</a:t>
            </a:r>
            <a:endParaRPr lang="en-US" sz="8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9372600" y="164592"/>
            <a:ext cx="22860" cy="22860"/>
          </a:xfrm>
          <a:prstGeom prst="ellipse">
            <a:avLst/>
          </a:prstGeom>
          <a:solidFill>
            <a:srgbClr val="2E4E7E">
              <a:alpha val="92000"/>
            </a:srgbClr>
          </a:solidFill>
          <a:ln w="12700">
            <a:solidFill>
              <a:srgbClr val="2E4E7E">
                <a:alpha val="0"/>
              </a:srgbClr>
            </a:solidFill>
            <a:prstDash val="solid"/>
          </a:ln>
        </p:spPr>
      </p:sp>
      <p:sp>
        <p:nvSpPr>
          <p:cNvPr id="3" name="Shape 1"/>
          <p:cNvSpPr/>
          <p:nvPr/>
        </p:nvSpPr>
        <p:spPr>
          <a:xfrm>
            <a:off x="9573768" y="164592"/>
            <a:ext cx="22860" cy="22860"/>
          </a:xfrm>
          <a:prstGeom prst="ellipse">
            <a:avLst/>
          </a:prstGeom>
          <a:solidFill>
            <a:srgbClr val="2E4E7E">
              <a:alpha val="92000"/>
            </a:srgbClr>
          </a:solidFill>
          <a:ln w="12700">
            <a:solidFill>
              <a:srgbClr val="2E4E7E">
                <a:alpha val="0"/>
              </a:srgbClr>
            </a:solidFill>
            <a:prstDash val="solid"/>
          </a:ln>
        </p:spPr>
      </p:sp>
      <p:sp>
        <p:nvSpPr>
          <p:cNvPr id="4" name="Shape 2"/>
          <p:cNvSpPr/>
          <p:nvPr/>
        </p:nvSpPr>
        <p:spPr>
          <a:xfrm>
            <a:off x="9774936" y="164592"/>
            <a:ext cx="22860" cy="22860"/>
          </a:xfrm>
          <a:prstGeom prst="ellipse">
            <a:avLst/>
          </a:prstGeom>
          <a:solidFill>
            <a:srgbClr val="2E4E7E">
              <a:alpha val="92000"/>
            </a:srgbClr>
          </a:solidFill>
          <a:ln w="12700">
            <a:solidFill>
              <a:srgbClr val="2E4E7E">
                <a:alpha val="0"/>
              </a:srgbClr>
            </a:solidFill>
            <a:prstDash val="solid"/>
          </a:ln>
        </p:spPr>
      </p:sp>
      <p:sp>
        <p:nvSpPr>
          <p:cNvPr id="5" name="Shape 3"/>
          <p:cNvSpPr/>
          <p:nvPr/>
        </p:nvSpPr>
        <p:spPr>
          <a:xfrm>
            <a:off x="9976104" y="164592"/>
            <a:ext cx="22860" cy="22860"/>
          </a:xfrm>
          <a:prstGeom prst="ellipse">
            <a:avLst/>
          </a:prstGeom>
          <a:solidFill>
            <a:srgbClr val="2E4E7E">
              <a:alpha val="92000"/>
            </a:srgbClr>
          </a:solidFill>
          <a:ln w="12700">
            <a:solidFill>
              <a:srgbClr val="2E4E7E">
                <a:alpha val="0"/>
              </a:srgbClr>
            </a:solidFill>
            <a:prstDash val="solid"/>
          </a:ln>
        </p:spPr>
      </p:sp>
      <p:sp>
        <p:nvSpPr>
          <p:cNvPr id="6" name="Shape 4"/>
          <p:cNvSpPr/>
          <p:nvPr/>
        </p:nvSpPr>
        <p:spPr>
          <a:xfrm>
            <a:off x="10177272" y="164592"/>
            <a:ext cx="22860" cy="22860"/>
          </a:xfrm>
          <a:prstGeom prst="ellipse">
            <a:avLst/>
          </a:prstGeom>
          <a:solidFill>
            <a:srgbClr val="2E4E7E">
              <a:alpha val="92000"/>
            </a:srgbClr>
          </a:solidFill>
          <a:ln w="12700">
            <a:solidFill>
              <a:srgbClr val="2E4E7E">
                <a:alpha val="0"/>
              </a:srgbClr>
            </a:solidFill>
            <a:prstDash val="solid"/>
          </a:ln>
        </p:spPr>
      </p:sp>
      <p:sp>
        <p:nvSpPr>
          <p:cNvPr id="7" name="Shape 5"/>
          <p:cNvSpPr/>
          <p:nvPr/>
        </p:nvSpPr>
        <p:spPr>
          <a:xfrm>
            <a:off x="10378440" y="164592"/>
            <a:ext cx="22860" cy="22860"/>
          </a:xfrm>
          <a:prstGeom prst="ellipse">
            <a:avLst/>
          </a:prstGeom>
          <a:solidFill>
            <a:srgbClr val="2E4E7E">
              <a:alpha val="92000"/>
            </a:srgbClr>
          </a:solidFill>
          <a:ln w="12700">
            <a:solidFill>
              <a:srgbClr val="2E4E7E">
                <a:alpha val="0"/>
              </a:srgbClr>
            </a:solidFill>
            <a:prstDash val="solid"/>
          </a:ln>
        </p:spPr>
      </p:sp>
      <p:sp>
        <p:nvSpPr>
          <p:cNvPr id="8" name="Shape 6"/>
          <p:cNvSpPr/>
          <p:nvPr/>
        </p:nvSpPr>
        <p:spPr>
          <a:xfrm>
            <a:off x="10579608" y="164592"/>
            <a:ext cx="22860" cy="22860"/>
          </a:xfrm>
          <a:prstGeom prst="ellipse">
            <a:avLst/>
          </a:prstGeom>
          <a:solidFill>
            <a:srgbClr val="2E4E7E">
              <a:alpha val="92000"/>
            </a:srgbClr>
          </a:solidFill>
          <a:ln w="12700">
            <a:solidFill>
              <a:srgbClr val="2E4E7E">
                <a:alpha val="0"/>
              </a:srgbClr>
            </a:solidFill>
            <a:prstDash val="solid"/>
          </a:ln>
        </p:spPr>
      </p:sp>
      <p:sp>
        <p:nvSpPr>
          <p:cNvPr id="9" name="Shape 7"/>
          <p:cNvSpPr/>
          <p:nvPr/>
        </p:nvSpPr>
        <p:spPr>
          <a:xfrm>
            <a:off x="10780776" y="164592"/>
            <a:ext cx="22860" cy="22860"/>
          </a:xfrm>
          <a:prstGeom prst="ellipse">
            <a:avLst/>
          </a:prstGeom>
          <a:solidFill>
            <a:srgbClr val="2E4E7E">
              <a:alpha val="92000"/>
            </a:srgbClr>
          </a:solidFill>
          <a:ln w="12700">
            <a:solidFill>
              <a:srgbClr val="2E4E7E">
                <a:alpha val="0"/>
              </a:srgbClr>
            </a:solidFill>
            <a:prstDash val="solid"/>
          </a:ln>
        </p:spPr>
      </p:sp>
      <p:sp>
        <p:nvSpPr>
          <p:cNvPr id="10" name="Shape 8"/>
          <p:cNvSpPr/>
          <p:nvPr/>
        </p:nvSpPr>
        <p:spPr>
          <a:xfrm>
            <a:off x="10981944" y="164592"/>
            <a:ext cx="22860" cy="22860"/>
          </a:xfrm>
          <a:prstGeom prst="ellipse">
            <a:avLst/>
          </a:prstGeom>
          <a:solidFill>
            <a:srgbClr val="2E4E7E">
              <a:alpha val="92000"/>
            </a:srgbClr>
          </a:solidFill>
          <a:ln w="12700">
            <a:solidFill>
              <a:srgbClr val="2E4E7E">
                <a:alpha val="0"/>
              </a:srgbClr>
            </a:solidFill>
            <a:prstDash val="solid"/>
          </a:ln>
        </p:spPr>
      </p:sp>
      <p:sp>
        <p:nvSpPr>
          <p:cNvPr id="11" name="Shape 9"/>
          <p:cNvSpPr/>
          <p:nvPr/>
        </p:nvSpPr>
        <p:spPr>
          <a:xfrm>
            <a:off x="11183112" y="164592"/>
            <a:ext cx="22860" cy="22860"/>
          </a:xfrm>
          <a:prstGeom prst="ellipse">
            <a:avLst/>
          </a:prstGeom>
          <a:solidFill>
            <a:srgbClr val="2E4E7E">
              <a:alpha val="92000"/>
            </a:srgbClr>
          </a:solidFill>
          <a:ln w="12700">
            <a:solidFill>
              <a:srgbClr val="2E4E7E">
                <a:alpha val="0"/>
              </a:srgbClr>
            </a:solidFill>
            <a:prstDash val="solid"/>
          </a:ln>
        </p:spPr>
      </p:sp>
      <p:sp>
        <p:nvSpPr>
          <p:cNvPr id="12" name="Shape 10"/>
          <p:cNvSpPr/>
          <p:nvPr/>
        </p:nvSpPr>
        <p:spPr>
          <a:xfrm>
            <a:off x="11384280" y="164592"/>
            <a:ext cx="22860" cy="22860"/>
          </a:xfrm>
          <a:prstGeom prst="ellipse">
            <a:avLst/>
          </a:prstGeom>
          <a:solidFill>
            <a:srgbClr val="2E4E7E">
              <a:alpha val="92000"/>
            </a:srgbClr>
          </a:solidFill>
          <a:ln w="12700">
            <a:solidFill>
              <a:srgbClr val="2E4E7E">
                <a:alpha val="0"/>
              </a:srgbClr>
            </a:solidFill>
            <a:prstDash val="solid"/>
          </a:ln>
        </p:spPr>
      </p:sp>
      <p:sp>
        <p:nvSpPr>
          <p:cNvPr id="13" name="Shape 11"/>
          <p:cNvSpPr/>
          <p:nvPr/>
        </p:nvSpPr>
        <p:spPr>
          <a:xfrm>
            <a:off x="11585448" y="164592"/>
            <a:ext cx="22860" cy="22860"/>
          </a:xfrm>
          <a:prstGeom prst="ellipse">
            <a:avLst/>
          </a:prstGeom>
          <a:solidFill>
            <a:srgbClr val="2E4E7E">
              <a:alpha val="92000"/>
            </a:srgbClr>
          </a:solidFill>
          <a:ln w="12700">
            <a:solidFill>
              <a:srgbClr val="2E4E7E">
                <a:alpha val="0"/>
              </a:srgbClr>
            </a:solidFill>
            <a:prstDash val="solid"/>
          </a:ln>
        </p:spPr>
      </p:sp>
      <p:sp>
        <p:nvSpPr>
          <p:cNvPr id="14" name="Shape 12"/>
          <p:cNvSpPr/>
          <p:nvPr/>
        </p:nvSpPr>
        <p:spPr>
          <a:xfrm>
            <a:off x="11786616" y="164592"/>
            <a:ext cx="22860" cy="22860"/>
          </a:xfrm>
          <a:prstGeom prst="ellipse">
            <a:avLst/>
          </a:prstGeom>
          <a:solidFill>
            <a:srgbClr val="2E4E7E">
              <a:alpha val="92000"/>
            </a:srgbClr>
          </a:solidFill>
          <a:ln w="12700">
            <a:solidFill>
              <a:srgbClr val="2E4E7E">
                <a:alpha val="0"/>
              </a:srgbClr>
            </a:solidFill>
            <a:prstDash val="solid"/>
          </a:ln>
        </p:spPr>
      </p:sp>
      <p:sp>
        <p:nvSpPr>
          <p:cNvPr id="15" name="Shape 13"/>
          <p:cNvSpPr/>
          <p:nvPr/>
        </p:nvSpPr>
        <p:spPr>
          <a:xfrm>
            <a:off x="9372600" y="347472"/>
            <a:ext cx="22860" cy="22860"/>
          </a:xfrm>
          <a:prstGeom prst="ellipse">
            <a:avLst/>
          </a:prstGeom>
          <a:solidFill>
            <a:srgbClr val="2E4E7E">
              <a:alpha val="92000"/>
            </a:srgbClr>
          </a:solidFill>
          <a:ln w="12700">
            <a:solidFill>
              <a:srgbClr val="2E4E7E">
                <a:alpha val="0"/>
              </a:srgbClr>
            </a:solidFill>
            <a:prstDash val="solid"/>
          </a:ln>
        </p:spPr>
      </p:sp>
      <p:sp>
        <p:nvSpPr>
          <p:cNvPr id="16" name="Shape 14"/>
          <p:cNvSpPr/>
          <p:nvPr/>
        </p:nvSpPr>
        <p:spPr>
          <a:xfrm>
            <a:off x="9573768" y="347472"/>
            <a:ext cx="22860" cy="22860"/>
          </a:xfrm>
          <a:prstGeom prst="ellipse">
            <a:avLst/>
          </a:prstGeom>
          <a:solidFill>
            <a:srgbClr val="2E4E7E">
              <a:alpha val="92000"/>
            </a:srgbClr>
          </a:solidFill>
          <a:ln w="12700">
            <a:solidFill>
              <a:srgbClr val="2E4E7E">
                <a:alpha val="0"/>
              </a:srgbClr>
            </a:solidFill>
            <a:prstDash val="solid"/>
          </a:ln>
        </p:spPr>
      </p:sp>
      <p:sp>
        <p:nvSpPr>
          <p:cNvPr id="17" name="Shape 15"/>
          <p:cNvSpPr/>
          <p:nvPr/>
        </p:nvSpPr>
        <p:spPr>
          <a:xfrm>
            <a:off x="9774936" y="347472"/>
            <a:ext cx="22860" cy="22860"/>
          </a:xfrm>
          <a:prstGeom prst="ellipse">
            <a:avLst/>
          </a:prstGeom>
          <a:solidFill>
            <a:srgbClr val="2E4E7E">
              <a:alpha val="92000"/>
            </a:srgbClr>
          </a:solidFill>
          <a:ln w="12700">
            <a:solidFill>
              <a:srgbClr val="2E4E7E">
                <a:alpha val="0"/>
              </a:srgbClr>
            </a:solidFill>
            <a:prstDash val="solid"/>
          </a:ln>
        </p:spPr>
      </p:sp>
      <p:sp>
        <p:nvSpPr>
          <p:cNvPr id="18" name="Shape 16"/>
          <p:cNvSpPr/>
          <p:nvPr/>
        </p:nvSpPr>
        <p:spPr>
          <a:xfrm>
            <a:off x="9976104" y="347472"/>
            <a:ext cx="22860" cy="22860"/>
          </a:xfrm>
          <a:prstGeom prst="ellipse">
            <a:avLst/>
          </a:prstGeom>
          <a:solidFill>
            <a:srgbClr val="2E4E7E">
              <a:alpha val="92000"/>
            </a:srgbClr>
          </a:solidFill>
          <a:ln w="12700">
            <a:solidFill>
              <a:srgbClr val="2E4E7E">
                <a:alpha val="0"/>
              </a:srgbClr>
            </a:solidFill>
            <a:prstDash val="solid"/>
          </a:ln>
        </p:spPr>
      </p:sp>
      <p:sp>
        <p:nvSpPr>
          <p:cNvPr id="19" name="Shape 17"/>
          <p:cNvSpPr/>
          <p:nvPr/>
        </p:nvSpPr>
        <p:spPr>
          <a:xfrm>
            <a:off x="10177272" y="347472"/>
            <a:ext cx="22860" cy="22860"/>
          </a:xfrm>
          <a:prstGeom prst="ellipse">
            <a:avLst/>
          </a:prstGeom>
          <a:solidFill>
            <a:srgbClr val="2E4E7E">
              <a:alpha val="92000"/>
            </a:srgbClr>
          </a:solidFill>
          <a:ln w="12700">
            <a:solidFill>
              <a:srgbClr val="2E4E7E">
                <a:alpha val="0"/>
              </a:srgbClr>
            </a:solidFill>
            <a:prstDash val="solid"/>
          </a:ln>
        </p:spPr>
      </p:sp>
      <p:sp>
        <p:nvSpPr>
          <p:cNvPr id="20" name="Shape 18"/>
          <p:cNvSpPr/>
          <p:nvPr/>
        </p:nvSpPr>
        <p:spPr>
          <a:xfrm>
            <a:off x="10378440" y="347472"/>
            <a:ext cx="22860" cy="22860"/>
          </a:xfrm>
          <a:prstGeom prst="ellipse">
            <a:avLst/>
          </a:prstGeom>
          <a:solidFill>
            <a:srgbClr val="2E4E7E">
              <a:alpha val="92000"/>
            </a:srgbClr>
          </a:solidFill>
          <a:ln w="12700">
            <a:solidFill>
              <a:srgbClr val="2E4E7E">
                <a:alpha val="0"/>
              </a:srgbClr>
            </a:solidFill>
            <a:prstDash val="solid"/>
          </a:ln>
        </p:spPr>
      </p:sp>
      <p:sp>
        <p:nvSpPr>
          <p:cNvPr id="21" name="Shape 19"/>
          <p:cNvSpPr/>
          <p:nvPr/>
        </p:nvSpPr>
        <p:spPr>
          <a:xfrm>
            <a:off x="10579608" y="347472"/>
            <a:ext cx="22860" cy="22860"/>
          </a:xfrm>
          <a:prstGeom prst="ellipse">
            <a:avLst/>
          </a:prstGeom>
          <a:solidFill>
            <a:srgbClr val="2E4E7E">
              <a:alpha val="92000"/>
            </a:srgbClr>
          </a:solidFill>
          <a:ln w="12700">
            <a:solidFill>
              <a:srgbClr val="2E4E7E">
                <a:alpha val="0"/>
              </a:srgbClr>
            </a:solidFill>
            <a:prstDash val="solid"/>
          </a:ln>
        </p:spPr>
      </p:sp>
      <p:sp>
        <p:nvSpPr>
          <p:cNvPr id="22" name="Shape 20"/>
          <p:cNvSpPr/>
          <p:nvPr/>
        </p:nvSpPr>
        <p:spPr>
          <a:xfrm>
            <a:off x="10780776" y="347472"/>
            <a:ext cx="22860" cy="22860"/>
          </a:xfrm>
          <a:prstGeom prst="ellipse">
            <a:avLst/>
          </a:prstGeom>
          <a:solidFill>
            <a:srgbClr val="2E4E7E">
              <a:alpha val="92000"/>
            </a:srgbClr>
          </a:solidFill>
          <a:ln w="12700">
            <a:solidFill>
              <a:srgbClr val="2E4E7E">
                <a:alpha val="0"/>
              </a:srgbClr>
            </a:solidFill>
            <a:prstDash val="solid"/>
          </a:ln>
        </p:spPr>
      </p:sp>
      <p:sp>
        <p:nvSpPr>
          <p:cNvPr id="23" name="Shape 21"/>
          <p:cNvSpPr/>
          <p:nvPr/>
        </p:nvSpPr>
        <p:spPr>
          <a:xfrm>
            <a:off x="10981944" y="347472"/>
            <a:ext cx="22860" cy="22860"/>
          </a:xfrm>
          <a:prstGeom prst="ellipse">
            <a:avLst/>
          </a:prstGeom>
          <a:solidFill>
            <a:srgbClr val="2E4E7E">
              <a:alpha val="92000"/>
            </a:srgbClr>
          </a:solidFill>
          <a:ln w="12700">
            <a:solidFill>
              <a:srgbClr val="2E4E7E">
                <a:alpha val="0"/>
              </a:srgbClr>
            </a:solidFill>
            <a:prstDash val="solid"/>
          </a:ln>
        </p:spPr>
      </p:sp>
      <p:sp>
        <p:nvSpPr>
          <p:cNvPr id="24" name="Shape 22"/>
          <p:cNvSpPr/>
          <p:nvPr/>
        </p:nvSpPr>
        <p:spPr>
          <a:xfrm>
            <a:off x="11183112" y="347472"/>
            <a:ext cx="22860" cy="22860"/>
          </a:xfrm>
          <a:prstGeom prst="ellipse">
            <a:avLst/>
          </a:prstGeom>
          <a:solidFill>
            <a:srgbClr val="2E4E7E">
              <a:alpha val="92000"/>
            </a:srgbClr>
          </a:solidFill>
          <a:ln w="12700">
            <a:solidFill>
              <a:srgbClr val="2E4E7E">
                <a:alpha val="0"/>
              </a:srgbClr>
            </a:solidFill>
            <a:prstDash val="solid"/>
          </a:ln>
        </p:spPr>
      </p:sp>
      <p:sp>
        <p:nvSpPr>
          <p:cNvPr id="25" name="Shape 23"/>
          <p:cNvSpPr/>
          <p:nvPr/>
        </p:nvSpPr>
        <p:spPr>
          <a:xfrm>
            <a:off x="11384280" y="347472"/>
            <a:ext cx="22860" cy="22860"/>
          </a:xfrm>
          <a:prstGeom prst="ellipse">
            <a:avLst/>
          </a:prstGeom>
          <a:solidFill>
            <a:srgbClr val="2E4E7E">
              <a:alpha val="92000"/>
            </a:srgbClr>
          </a:solidFill>
          <a:ln w="12700">
            <a:solidFill>
              <a:srgbClr val="2E4E7E">
                <a:alpha val="0"/>
              </a:srgbClr>
            </a:solidFill>
            <a:prstDash val="solid"/>
          </a:ln>
        </p:spPr>
      </p:sp>
      <p:sp>
        <p:nvSpPr>
          <p:cNvPr id="26" name="Shape 24"/>
          <p:cNvSpPr/>
          <p:nvPr/>
        </p:nvSpPr>
        <p:spPr>
          <a:xfrm>
            <a:off x="11585448" y="347472"/>
            <a:ext cx="22860" cy="22860"/>
          </a:xfrm>
          <a:prstGeom prst="ellipse">
            <a:avLst/>
          </a:prstGeom>
          <a:solidFill>
            <a:srgbClr val="2E4E7E">
              <a:alpha val="92000"/>
            </a:srgbClr>
          </a:solidFill>
          <a:ln w="12700">
            <a:solidFill>
              <a:srgbClr val="2E4E7E">
                <a:alpha val="0"/>
              </a:srgbClr>
            </a:solidFill>
            <a:prstDash val="solid"/>
          </a:ln>
        </p:spPr>
      </p:sp>
      <p:sp>
        <p:nvSpPr>
          <p:cNvPr id="27" name="Shape 25"/>
          <p:cNvSpPr/>
          <p:nvPr/>
        </p:nvSpPr>
        <p:spPr>
          <a:xfrm>
            <a:off x="11786616" y="347472"/>
            <a:ext cx="22860" cy="22860"/>
          </a:xfrm>
          <a:prstGeom prst="ellipse">
            <a:avLst/>
          </a:prstGeom>
          <a:solidFill>
            <a:srgbClr val="2E4E7E">
              <a:alpha val="92000"/>
            </a:srgbClr>
          </a:solidFill>
          <a:ln w="12700">
            <a:solidFill>
              <a:srgbClr val="2E4E7E">
                <a:alpha val="0"/>
              </a:srgbClr>
            </a:solidFill>
            <a:prstDash val="solid"/>
          </a:ln>
        </p:spPr>
      </p:sp>
      <p:sp>
        <p:nvSpPr>
          <p:cNvPr id="28" name="Shape 26"/>
          <p:cNvSpPr/>
          <p:nvPr/>
        </p:nvSpPr>
        <p:spPr>
          <a:xfrm>
            <a:off x="9372600" y="530352"/>
            <a:ext cx="22860" cy="22860"/>
          </a:xfrm>
          <a:prstGeom prst="ellipse">
            <a:avLst/>
          </a:prstGeom>
          <a:solidFill>
            <a:srgbClr val="2E4E7E">
              <a:alpha val="92000"/>
            </a:srgbClr>
          </a:solidFill>
          <a:ln w="12700">
            <a:solidFill>
              <a:srgbClr val="2E4E7E">
                <a:alpha val="0"/>
              </a:srgbClr>
            </a:solidFill>
            <a:prstDash val="solid"/>
          </a:ln>
        </p:spPr>
      </p:sp>
      <p:sp>
        <p:nvSpPr>
          <p:cNvPr id="29" name="Shape 27"/>
          <p:cNvSpPr/>
          <p:nvPr/>
        </p:nvSpPr>
        <p:spPr>
          <a:xfrm>
            <a:off x="9573768" y="530352"/>
            <a:ext cx="22860" cy="22860"/>
          </a:xfrm>
          <a:prstGeom prst="ellipse">
            <a:avLst/>
          </a:prstGeom>
          <a:solidFill>
            <a:srgbClr val="2E4E7E">
              <a:alpha val="92000"/>
            </a:srgbClr>
          </a:solidFill>
          <a:ln w="12700">
            <a:solidFill>
              <a:srgbClr val="2E4E7E">
                <a:alpha val="0"/>
              </a:srgbClr>
            </a:solidFill>
            <a:prstDash val="solid"/>
          </a:ln>
        </p:spPr>
      </p:sp>
      <p:sp>
        <p:nvSpPr>
          <p:cNvPr id="30" name="Shape 28"/>
          <p:cNvSpPr/>
          <p:nvPr/>
        </p:nvSpPr>
        <p:spPr>
          <a:xfrm>
            <a:off x="9774936" y="530352"/>
            <a:ext cx="22860" cy="22860"/>
          </a:xfrm>
          <a:prstGeom prst="ellipse">
            <a:avLst/>
          </a:prstGeom>
          <a:solidFill>
            <a:srgbClr val="2E4E7E">
              <a:alpha val="92000"/>
            </a:srgbClr>
          </a:solidFill>
          <a:ln w="12700">
            <a:solidFill>
              <a:srgbClr val="2E4E7E">
                <a:alpha val="0"/>
              </a:srgbClr>
            </a:solidFill>
            <a:prstDash val="solid"/>
          </a:ln>
        </p:spPr>
      </p:sp>
      <p:sp>
        <p:nvSpPr>
          <p:cNvPr id="31" name="Shape 29"/>
          <p:cNvSpPr/>
          <p:nvPr/>
        </p:nvSpPr>
        <p:spPr>
          <a:xfrm>
            <a:off x="9976104" y="530352"/>
            <a:ext cx="22860" cy="22860"/>
          </a:xfrm>
          <a:prstGeom prst="ellipse">
            <a:avLst/>
          </a:prstGeom>
          <a:solidFill>
            <a:srgbClr val="2E4E7E">
              <a:alpha val="92000"/>
            </a:srgbClr>
          </a:solidFill>
          <a:ln w="12700">
            <a:solidFill>
              <a:srgbClr val="2E4E7E">
                <a:alpha val="0"/>
              </a:srgbClr>
            </a:solidFill>
            <a:prstDash val="solid"/>
          </a:ln>
        </p:spPr>
      </p:sp>
      <p:sp>
        <p:nvSpPr>
          <p:cNvPr id="32" name="Shape 30"/>
          <p:cNvSpPr/>
          <p:nvPr/>
        </p:nvSpPr>
        <p:spPr>
          <a:xfrm>
            <a:off x="10177272" y="530352"/>
            <a:ext cx="22860" cy="22860"/>
          </a:xfrm>
          <a:prstGeom prst="ellipse">
            <a:avLst/>
          </a:prstGeom>
          <a:solidFill>
            <a:srgbClr val="2E4E7E">
              <a:alpha val="92000"/>
            </a:srgbClr>
          </a:solidFill>
          <a:ln w="12700">
            <a:solidFill>
              <a:srgbClr val="2E4E7E">
                <a:alpha val="0"/>
              </a:srgbClr>
            </a:solidFill>
            <a:prstDash val="solid"/>
          </a:ln>
        </p:spPr>
      </p:sp>
      <p:sp>
        <p:nvSpPr>
          <p:cNvPr id="33" name="Shape 31"/>
          <p:cNvSpPr/>
          <p:nvPr/>
        </p:nvSpPr>
        <p:spPr>
          <a:xfrm>
            <a:off x="10378440" y="530352"/>
            <a:ext cx="22860" cy="22860"/>
          </a:xfrm>
          <a:prstGeom prst="ellipse">
            <a:avLst/>
          </a:prstGeom>
          <a:solidFill>
            <a:srgbClr val="2E4E7E">
              <a:alpha val="92000"/>
            </a:srgbClr>
          </a:solidFill>
          <a:ln w="12700">
            <a:solidFill>
              <a:srgbClr val="2E4E7E">
                <a:alpha val="0"/>
              </a:srgbClr>
            </a:solidFill>
            <a:prstDash val="solid"/>
          </a:ln>
        </p:spPr>
      </p:sp>
      <p:sp>
        <p:nvSpPr>
          <p:cNvPr id="34" name="Shape 32"/>
          <p:cNvSpPr/>
          <p:nvPr/>
        </p:nvSpPr>
        <p:spPr>
          <a:xfrm>
            <a:off x="10579608" y="530352"/>
            <a:ext cx="22860" cy="22860"/>
          </a:xfrm>
          <a:prstGeom prst="ellipse">
            <a:avLst/>
          </a:prstGeom>
          <a:solidFill>
            <a:srgbClr val="2E4E7E">
              <a:alpha val="92000"/>
            </a:srgbClr>
          </a:solidFill>
          <a:ln w="12700">
            <a:solidFill>
              <a:srgbClr val="2E4E7E">
                <a:alpha val="0"/>
              </a:srgbClr>
            </a:solidFill>
            <a:prstDash val="solid"/>
          </a:ln>
        </p:spPr>
      </p:sp>
      <p:sp>
        <p:nvSpPr>
          <p:cNvPr id="35" name="Shape 33"/>
          <p:cNvSpPr/>
          <p:nvPr/>
        </p:nvSpPr>
        <p:spPr>
          <a:xfrm>
            <a:off x="10780776" y="530352"/>
            <a:ext cx="22860" cy="22860"/>
          </a:xfrm>
          <a:prstGeom prst="ellipse">
            <a:avLst/>
          </a:prstGeom>
          <a:solidFill>
            <a:srgbClr val="2E4E7E">
              <a:alpha val="92000"/>
            </a:srgbClr>
          </a:solidFill>
          <a:ln w="12700">
            <a:solidFill>
              <a:srgbClr val="2E4E7E">
                <a:alpha val="0"/>
              </a:srgbClr>
            </a:solidFill>
            <a:prstDash val="solid"/>
          </a:ln>
        </p:spPr>
      </p:sp>
      <p:sp>
        <p:nvSpPr>
          <p:cNvPr id="36" name="Shape 34"/>
          <p:cNvSpPr/>
          <p:nvPr/>
        </p:nvSpPr>
        <p:spPr>
          <a:xfrm>
            <a:off x="10981944" y="530352"/>
            <a:ext cx="22860" cy="22860"/>
          </a:xfrm>
          <a:prstGeom prst="ellipse">
            <a:avLst/>
          </a:prstGeom>
          <a:solidFill>
            <a:srgbClr val="2E4E7E">
              <a:alpha val="92000"/>
            </a:srgbClr>
          </a:solidFill>
          <a:ln w="12700">
            <a:solidFill>
              <a:srgbClr val="2E4E7E">
                <a:alpha val="0"/>
              </a:srgbClr>
            </a:solidFill>
            <a:prstDash val="solid"/>
          </a:ln>
        </p:spPr>
      </p:sp>
      <p:sp>
        <p:nvSpPr>
          <p:cNvPr id="37" name="Shape 35"/>
          <p:cNvSpPr/>
          <p:nvPr/>
        </p:nvSpPr>
        <p:spPr>
          <a:xfrm>
            <a:off x="11183112" y="530352"/>
            <a:ext cx="22860" cy="22860"/>
          </a:xfrm>
          <a:prstGeom prst="ellipse">
            <a:avLst/>
          </a:prstGeom>
          <a:solidFill>
            <a:srgbClr val="2E4E7E">
              <a:alpha val="92000"/>
            </a:srgbClr>
          </a:solidFill>
          <a:ln w="12700">
            <a:solidFill>
              <a:srgbClr val="2E4E7E">
                <a:alpha val="0"/>
              </a:srgbClr>
            </a:solidFill>
            <a:prstDash val="solid"/>
          </a:ln>
        </p:spPr>
      </p:sp>
      <p:sp>
        <p:nvSpPr>
          <p:cNvPr id="38" name="Shape 36"/>
          <p:cNvSpPr/>
          <p:nvPr/>
        </p:nvSpPr>
        <p:spPr>
          <a:xfrm>
            <a:off x="11384280" y="530352"/>
            <a:ext cx="22860" cy="22860"/>
          </a:xfrm>
          <a:prstGeom prst="ellipse">
            <a:avLst/>
          </a:prstGeom>
          <a:solidFill>
            <a:srgbClr val="2E4E7E">
              <a:alpha val="92000"/>
            </a:srgbClr>
          </a:solidFill>
          <a:ln w="12700">
            <a:solidFill>
              <a:srgbClr val="2E4E7E">
                <a:alpha val="0"/>
              </a:srgbClr>
            </a:solidFill>
            <a:prstDash val="solid"/>
          </a:ln>
        </p:spPr>
      </p:sp>
      <p:sp>
        <p:nvSpPr>
          <p:cNvPr id="39" name="Shape 37"/>
          <p:cNvSpPr/>
          <p:nvPr/>
        </p:nvSpPr>
        <p:spPr>
          <a:xfrm>
            <a:off x="11585448" y="530352"/>
            <a:ext cx="22860" cy="22860"/>
          </a:xfrm>
          <a:prstGeom prst="ellipse">
            <a:avLst/>
          </a:prstGeom>
          <a:solidFill>
            <a:srgbClr val="2E4E7E">
              <a:alpha val="92000"/>
            </a:srgbClr>
          </a:solidFill>
          <a:ln w="12700">
            <a:solidFill>
              <a:srgbClr val="2E4E7E">
                <a:alpha val="0"/>
              </a:srgbClr>
            </a:solidFill>
            <a:prstDash val="solid"/>
          </a:ln>
        </p:spPr>
      </p:sp>
      <p:sp>
        <p:nvSpPr>
          <p:cNvPr id="40" name="Shape 38"/>
          <p:cNvSpPr/>
          <p:nvPr/>
        </p:nvSpPr>
        <p:spPr>
          <a:xfrm>
            <a:off x="11786616" y="530352"/>
            <a:ext cx="22860" cy="22860"/>
          </a:xfrm>
          <a:prstGeom prst="ellipse">
            <a:avLst/>
          </a:prstGeom>
          <a:solidFill>
            <a:srgbClr val="2E4E7E">
              <a:alpha val="92000"/>
            </a:srgbClr>
          </a:solidFill>
          <a:ln w="12700">
            <a:solidFill>
              <a:srgbClr val="2E4E7E">
                <a:alpha val="0"/>
              </a:srgbClr>
            </a:solidFill>
            <a:prstDash val="solid"/>
          </a:ln>
        </p:spPr>
      </p:sp>
      <p:sp>
        <p:nvSpPr>
          <p:cNvPr id="41" name="Shape 39"/>
          <p:cNvSpPr/>
          <p:nvPr/>
        </p:nvSpPr>
        <p:spPr>
          <a:xfrm>
            <a:off x="9372600" y="713232"/>
            <a:ext cx="22860" cy="22860"/>
          </a:xfrm>
          <a:prstGeom prst="ellipse">
            <a:avLst/>
          </a:prstGeom>
          <a:solidFill>
            <a:srgbClr val="2E4E7E">
              <a:alpha val="92000"/>
            </a:srgbClr>
          </a:solidFill>
          <a:ln w="12700">
            <a:solidFill>
              <a:srgbClr val="2E4E7E">
                <a:alpha val="0"/>
              </a:srgbClr>
            </a:solidFill>
            <a:prstDash val="solid"/>
          </a:ln>
        </p:spPr>
      </p:sp>
      <p:sp>
        <p:nvSpPr>
          <p:cNvPr id="42" name="Shape 40"/>
          <p:cNvSpPr/>
          <p:nvPr/>
        </p:nvSpPr>
        <p:spPr>
          <a:xfrm>
            <a:off x="9573768" y="713232"/>
            <a:ext cx="22860" cy="22860"/>
          </a:xfrm>
          <a:prstGeom prst="ellipse">
            <a:avLst/>
          </a:prstGeom>
          <a:solidFill>
            <a:srgbClr val="2E4E7E">
              <a:alpha val="92000"/>
            </a:srgbClr>
          </a:solidFill>
          <a:ln w="12700">
            <a:solidFill>
              <a:srgbClr val="2E4E7E">
                <a:alpha val="0"/>
              </a:srgbClr>
            </a:solidFill>
            <a:prstDash val="solid"/>
          </a:ln>
        </p:spPr>
      </p:sp>
      <p:sp>
        <p:nvSpPr>
          <p:cNvPr id="43" name="Shape 41"/>
          <p:cNvSpPr/>
          <p:nvPr/>
        </p:nvSpPr>
        <p:spPr>
          <a:xfrm>
            <a:off x="9774936" y="713232"/>
            <a:ext cx="22860" cy="22860"/>
          </a:xfrm>
          <a:prstGeom prst="ellipse">
            <a:avLst/>
          </a:prstGeom>
          <a:solidFill>
            <a:srgbClr val="2E4E7E">
              <a:alpha val="92000"/>
            </a:srgbClr>
          </a:solidFill>
          <a:ln w="12700">
            <a:solidFill>
              <a:srgbClr val="2E4E7E">
                <a:alpha val="0"/>
              </a:srgbClr>
            </a:solidFill>
            <a:prstDash val="solid"/>
          </a:ln>
        </p:spPr>
      </p:sp>
      <p:sp>
        <p:nvSpPr>
          <p:cNvPr id="44" name="Shape 42"/>
          <p:cNvSpPr/>
          <p:nvPr/>
        </p:nvSpPr>
        <p:spPr>
          <a:xfrm>
            <a:off x="9976104" y="713232"/>
            <a:ext cx="22860" cy="22860"/>
          </a:xfrm>
          <a:prstGeom prst="ellipse">
            <a:avLst/>
          </a:prstGeom>
          <a:solidFill>
            <a:srgbClr val="2E4E7E">
              <a:alpha val="92000"/>
            </a:srgbClr>
          </a:solidFill>
          <a:ln w="12700">
            <a:solidFill>
              <a:srgbClr val="2E4E7E">
                <a:alpha val="0"/>
              </a:srgbClr>
            </a:solidFill>
            <a:prstDash val="solid"/>
          </a:ln>
        </p:spPr>
      </p:sp>
      <p:sp>
        <p:nvSpPr>
          <p:cNvPr id="45" name="Shape 43"/>
          <p:cNvSpPr/>
          <p:nvPr/>
        </p:nvSpPr>
        <p:spPr>
          <a:xfrm>
            <a:off x="10177272" y="713232"/>
            <a:ext cx="22860" cy="22860"/>
          </a:xfrm>
          <a:prstGeom prst="ellipse">
            <a:avLst/>
          </a:prstGeom>
          <a:solidFill>
            <a:srgbClr val="2E4E7E">
              <a:alpha val="92000"/>
            </a:srgbClr>
          </a:solidFill>
          <a:ln w="12700">
            <a:solidFill>
              <a:srgbClr val="2E4E7E">
                <a:alpha val="0"/>
              </a:srgbClr>
            </a:solidFill>
            <a:prstDash val="solid"/>
          </a:ln>
        </p:spPr>
      </p:sp>
      <p:sp>
        <p:nvSpPr>
          <p:cNvPr id="46" name="Shape 44"/>
          <p:cNvSpPr/>
          <p:nvPr/>
        </p:nvSpPr>
        <p:spPr>
          <a:xfrm>
            <a:off x="10378440" y="713232"/>
            <a:ext cx="22860" cy="22860"/>
          </a:xfrm>
          <a:prstGeom prst="ellipse">
            <a:avLst/>
          </a:prstGeom>
          <a:solidFill>
            <a:srgbClr val="2E4E7E">
              <a:alpha val="92000"/>
            </a:srgbClr>
          </a:solidFill>
          <a:ln w="12700">
            <a:solidFill>
              <a:srgbClr val="2E4E7E">
                <a:alpha val="0"/>
              </a:srgbClr>
            </a:solidFill>
            <a:prstDash val="solid"/>
          </a:ln>
        </p:spPr>
      </p:sp>
      <p:sp>
        <p:nvSpPr>
          <p:cNvPr id="47" name="Shape 45"/>
          <p:cNvSpPr/>
          <p:nvPr/>
        </p:nvSpPr>
        <p:spPr>
          <a:xfrm>
            <a:off x="10579608" y="713232"/>
            <a:ext cx="22860" cy="22860"/>
          </a:xfrm>
          <a:prstGeom prst="ellipse">
            <a:avLst/>
          </a:prstGeom>
          <a:solidFill>
            <a:srgbClr val="2E4E7E">
              <a:alpha val="92000"/>
            </a:srgbClr>
          </a:solidFill>
          <a:ln w="12700">
            <a:solidFill>
              <a:srgbClr val="2E4E7E">
                <a:alpha val="0"/>
              </a:srgbClr>
            </a:solidFill>
            <a:prstDash val="solid"/>
          </a:ln>
        </p:spPr>
      </p:sp>
      <p:sp>
        <p:nvSpPr>
          <p:cNvPr id="48" name="Shape 46"/>
          <p:cNvSpPr/>
          <p:nvPr/>
        </p:nvSpPr>
        <p:spPr>
          <a:xfrm>
            <a:off x="10780776" y="713232"/>
            <a:ext cx="22860" cy="22860"/>
          </a:xfrm>
          <a:prstGeom prst="ellipse">
            <a:avLst/>
          </a:prstGeom>
          <a:solidFill>
            <a:srgbClr val="2E4E7E">
              <a:alpha val="92000"/>
            </a:srgbClr>
          </a:solidFill>
          <a:ln w="12700">
            <a:solidFill>
              <a:srgbClr val="2E4E7E">
                <a:alpha val="0"/>
              </a:srgbClr>
            </a:solidFill>
            <a:prstDash val="solid"/>
          </a:ln>
        </p:spPr>
      </p:sp>
      <p:sp>
        <p:nvSpPr>
          <p:cNvPr id="49" name="Shape 47"/>
          <p:cNvSpPr/>
          <p:nvPr/>
        </p:nvSpPr>
        <p:spPr>
          <a:xfrm>
            <a:off x="10981944" y="713232"/>
            <a:ext cx="22860" cy="22860"/>
          </a:xfrm>
          <a:prstGeom prst="ellipse">
            <a:avLst/>
          </a:prstGeom>
          <a:solidFill>
            <a:srgbClr val="2E4E7E">
              <a:alpha val="92000"/>
            </a:srgbClr>
          </a:solidFill>
          <a:ln w="12700">
            <a:solidFill>
              <a:srgbClr val="2E4E7E">
                <a:alpha val="0"/>
              </a:srgbClr>
            </a:solidFill>
            <a:prstDash val="solid"/>
          </a:ln>
        </p:spPr>
      </p:sp>
      <p:sp>
        <p:nvSpPr>
          <p:cNvPr id="50" name="Shape 48"/>
          <p:cNvSpPr/>
          <p:nvPr/>
        </p:nvSpPr>
        <p:spPr>
          <a:xfrm>
            <a:off x="11183112" y="713232"/>
            <a:ext cx="22860" cy="22860"/>
          </a:xfrm>
          <a:prstGeom prst="ellipse">
            <a:avLst/>
          </a:prstGeom>
          <a:solidFill>
            <a:srgbClr val="2E4E7E">
              <a:alpha val="92000"/>
            </a:srgbClr>
          </a:solidFill>
          <a:ln w="12700">
            <a:solidFill>
              <a:srgbClr val="2E4E7E">
                <a:alpha val="0"/>
              </a:srgbClr>
            </a:solidFill>
            <a:prstDash val="solid"/>
          </a:ln>
        </p:spPr>
      </p:sp>
      <p:sp>
        <p:nvSpPr>
          <p:cNvPr id="51" name="Shape 49"/>
          <p:cNvSpPr/>
          <p:nvPr/>
        </p:nvSpPr>
        <p:spPr>
          <a:xfrm>
            <a:off x="11384280" y="713232"/>
            <a:ext cx="22860" cy="22860"/>
          </a:xfrm>
          <a:prstGeom prst="ellipse">
            <a:avLst/>
          </a:prstGeom>
          <a:solidFill>
            <a:srgbClr val="2E4E7E">
              <a:alpha val="92000"/>
            </a:srgbClr>
          </a:solidFill>
          <a:ln w="12700">
            <a:solidFill>
              <a:srgbClr val="2E4E7E">
                <a:alpha val="0"/>
              </a:srgbClr>
            </a:solidFill>
            <a:prstDash val="solid"/>
          </a:ln>
        </p:spPr>
      </p:sp>
      <p:sp>
        <p:nvSpPr>
          <p:cNvPr id="52" name="Shape 50"/>
          <p:cNvSpPr/>
          <p:nvPr/>
        </p:nvSpPr>
        <p:spPr>
          <a:xfrm>
            <a:off x="11585448" y="713232"/>
            <a:ext cx="22860" cy="22860"/>
          </a:xfrm>
          <a:prstGeom prst="ellipse">
            <a:avLst/>
          </a:prstGeom>
          <a:solidFill>
            <a:srgbClr val="2E4E7E">
              <a:alpha val="92000"/>
            </a:srgbClr>
          </a:solidFill>
          <a:ln w="12700">
            <a:solidFill>
              <a:srgbClr val="2E4E7E">
                <a:alpha val="0"/>
              </a:srgbClr>
            </a:solidFill>
            <a:prstDash val="solid"/>
          </a:ln>
        </p:spPr>
      </p:sp>
      <p:sp>
        <p:nvSpPr>
          <p:cNvPr id="53" name="Shape 51"/>
          <p:cNvSpPr/>
          <p:nvPr/>
        </p:nvSpPr>
        <p:spPr>
          <a:xfrm>
            <a:off x="11786616" y="713232"/>
            <a:ext cx="22860" cy="22860"/>
          </a:xfrm>
          <a:prstGeom prst="ellipse">
            <a:avLst/>
          </a:prstGeom>
          <a:solidFill>
            <a:srgbClr val="2E4E7E">
              <a:alpha val="92000"/>
            </a:srgbClr>
          </a:solidFill>
          <a:ln w="12700">
            <a:solidFill>
              <a:srgbClr val="2E4E7E">
                <a:alpha val="0"/>
              </a:srgbClr>
            </a:solidFill>
            <a:prstDash val="solid"/>
          </a:ln>
        </p:spPr>
      </p:sp>
      <p:sp>
        <p:nvSpPr>
          <p:cNvPr id="54" name="Shape 52"/>
          <p:cNvSpPr/>
          <p:nvPr/>
        </p:nvSpPr>
        <p:spPr>
          <a:xfrm>
            <a:off x="9372600" y="896112"/>
            <a:ext cx="22860" cy="22860"/>
          </a:xfrm>
          <a:prstGeom prst="ellipse">
            <a:avLst/>
          </a:prstGeom>
          <a:solidFill>
            <a:srgbClr val="2E4E7E">
              <a:alpha val="92000"/>
            </a:srgbClr>
          </a:solidFill>
          <a:ln w="12700">
            <a:solidFill>
              <a:srgbClr val="2E4E7E">
                <a:alpha val="0"/>
              </a:srgbClr>
            </a:solidFill>
            <a:prstDash val="solid"/>
          </a:ln>
        </p:spPr>
      </p:sp>
      <p:sp>
        <p:nvSpPr>
          <p:cNvPr id="55" name="Shape 53"/>
          <p:cNvSpPr/>
          <p:nvPr/>
        </p:nvSpPr>
        <p:spPr>
          <a:xfrm>
            <a:off x="9573768" y="896112"/>
            <a:ext cx="22860" cy="22860"/>
          </a:xfrm>
          <a:prstGeom prst="ellipse">
            <a:avLst/>
          </a:prstGeom>
          <a:solidFill>
            <a:srgbClr val="2E4E7E">
              <a:alpha val="92000"/>
            </a:srgbClr>
          </a:solidFill>
          <a:ln w="12700">
            <a:solidFill>
              <a:srgbClr val="2E4E7E">
                <a:alpha val="0"/>
              </a:srgbClr>
            </a:solidFill>
            <a:prstDash val="solid"/>
          </a:ln>
        </p:spPr>
      </p:sp>
      <p:sp>
        <p:nvSpPr>
          <p:cNvPr id="56" name="Shape 54"/>
          <p:cNvSpPr/>
          <p:nvPr/>
        </p:nvSpPr>
        <p:spPr>
          <a:xfrm>
            <a:off x="9774936" y="896112"/>
            <a:ext cx="22860" cy="22860"/>
          </a:xfrm>
          <a:prstGeom prst="ellipse">
            <a:avLst/>
          </a:prstGeom>
          <a:solidFill>
            <a:srgbClr val="2E4E7E">
              <a:alpha val="92000"/>
            </a:srgbClr>
          </a:solidFill>
          <a:ln w="12700">
            <a:solidFill>
              <a:srgbClr val="2E4E7E">
                <a:alpha val="0"/>
              </a:srgbClr>
            </a:solidFill>
            <a:prstDash val="solid"/>
          </a:ln>
        </p:spPr>
      </p:sp>
      <p:sp>
        <p:nvSpPr>
          <p:cNvPr id="57" name="Shape 55"/>
          <p:cNvSpPr/>
          <p:nvPr/>
        </p:nvSpPr>
        <p:spPr>
          <a:xfrm>
            <a:off x="9976104" y="896112"/>
            <a:ext cx="22860" cy="22860"/>
          </a:xfrm>
          <a:prstGeom prst="ellipse">
            <a:avLst/>
          </a:prstGeom>
          <a:solidFill>
            <a:srgbClr val="2E4E7E">
              <a:alpha val="92000"/>
            </a:srgbClr>
          </a:solidFill>
          <a:ln w="12700">
            <a:solidFill>
              <a:srgbClr val="2E4E7E">
                <a:alpha val="0"/>
              </a:srgbClr>
            </a:solidFill>
            <a:prstDash val="solid"/>
          </a:ln>
        </p:spPr>
      </p:sp>
      <p:sp>
        <p:nvSpPr>
          <p:cNvPr id="58" name="Shape 56"/>
          <p:cNvSpPr/>
          <p:nvPr/>
        </p:nvSpPr>
        <p:spPr>
          <a:xfrm>
            <a:off x="10177272" y="896112"/>
            <a:ext cx="22860" cy="22860"/>
          </a:xfrm>
          <a:prstGeom prst="ellipse">
            <a:avLst/>
          </a:prstGeom>
          <a:solidFill>
            <a:srgbClr val="2E4E7E">
              <a:alpha val="92000"/>
            </a:srgbClr>
          </a:solidFill>
          <a:ln w="12700">
            <a:solidFill>
              <a:srgbClr val="2E4E7E">
                <a:alpha val="0"/>
              </a:srgbClr>
            </a:solidFill>
            <a:prstDash val="solid"/>
          </a:ln>
        </p:spPr>
      </p:sp>
      <p:sp>
        <p:nvSpPr>
          <p:cNvPr id="59" name="Shape 57"/>
          <p:cNvSpPr/>
          <p:nvPr/>
        </p:nvSpPr>
        <p:spPr>
          <a:xfrm>
            <a:off x="10378440" y="896112"/>
            <a:ext cx="22860" cy="22860"/>
          </a:xfrm>
          <a:prstGeom prst="ellipse">
            <a:avLst/>
          </a:prstGeom>
          <a:solidFill>
            <a:srgbClr val="2E4E7E">
              <a:alpha val="92000"/>
            </a:srgbClr>
          </a:solidFill>
          <a:ln w="12700">
            <a:solidFill>
              <a:srgbClr val="2E4E7E">
                <a:alpha val="0"/>
              </a:srgbClr>
            </a:solidFill>
            <a:prstDash val="solid"/>
          </a:ln>
        </p:spPr>
      </p:sp>
      <p:sp>
        <p:nvSpPr>
          <p:cNvPr id="60" name="Shape 58"/>
          <p:cNvSpPr/>
          <p:nvPr/>
        </p:nvSpPr>
        <p:spPr>
          <a:xfrm>
            <a:off x="10579608" y="896112"/>
            <a:ext cx="22860" cy="22860"/>
          </a:xfrm>
          <a:prstGeom prst="ellipse">
            <a:avLst/>
          </a:prstGeom>
          <a:solidFill>
            <a:srgbClr val="2E4E7E">
              <a:alpha val="92000"/>
            </a:srgbClr>
          </a:solidFill>
          <a:ln w="12700">
            <a:solidFill>
              <a:srgbClr val="2E4E7E">
                <a:alpha val="0"/>
              </a:srgbClr>
            </a:solidFill>
            <a:prstDash val="solid"/>
          </a:ln>
        </p:spPr>
      </p:sp>
      <p:sp>
        <p:nvSpPr>
          <p:cNvPr id="61" name="Shape 59"/>
          <p:cNvSpPr/>
          <p:nvPr/>
        </p:nvSpPr>
        <p:spPr>
          <a:xfrm>
            <a:off x="10780776" y="896112"/>
            <a:ext cx="22860" cy="22860"/>
          </a:xfrm>
          <a:prstGeom prst="ellipse">
            <a:avLst/>
          </a:prstGeom>
          <a:solidFill>
            <a:srgbClr val="2E4E7E">
              <a:alpha val="92000"/>
            </a:srgbClr>
          </a:solidFill>
          <a:ln w="12700">
            <a:solidFill>
              <a:srgbClr val="2E4E7E">
                <a:alpha val="0"/>
              </a:srgbClr>
            </a:solidFill>
            <a:prstDash val="solid"/>
          </a:ln>
        </p:spPr>
      </p:sp>
      <p:sp>
        <p:nvSpPr>
          <p:cNvPr id="62" name="Shape 60"/>
          <p:cNvSpPr/>
          <p:nvPr/>
        </p:nvSpPr>
        <p:spPr>
          <a:xfrm>
            <a:off x="10981944" y="896112"/>
            <a:ext cx="22860" cy="22860"/>
          </a:xfrm>
          <a:prstGeom prst="ellipse">
            <a:avLst/>
          </a:prstGeom>
          <a:solidFill>
            <a:srgbClr val="2E4E7E">
              <a:alpha val="92000"/>
            </a:srgbClr>
          </a:solidFill>
          <a:ln w="12700">
            <a:solidFill>
              <a:srgbClr val="2E4E7E">
                <a:alpha val="0"/>
              </a:srgbClr>
            </a:solidFill>
            <a:prstDash val="solid"/>
          </a:ln>
        </p:spPr>
      </p:sp>
      <p:sp>
        <p:nvSpPr>
          <p:cNvPr id="63" name="Shape 61"/>
          <p:cNvSpPr/>
          <p:nvPr/>
        </p:nvSpPr>
        <p:spPr>
          <a:xfrm>
            <a:off x="11183112" y="896112"/>
            <a:ext cx="22860" cy="22860"/>
          </a:xfrm>
          <a:prstGeom prst="ellipse">
            <a:avLst/>
          </a:prstGeom>
          <a:solidFill>
            <a:srgbClr val="2E4E7E">
              <a:alpha val="92000"/>
            </a:srgbClr>
          </a:solidFill>
          <a:ln w="12700">
            <a:solidFill>
              <a:srgbClr val="2E4E7E">
                <a:alpha val="0"/>
              </a:srgbClr>
            </a:solidFill>
            <a:prstDash val="solid"/>
          </a:ln>
        </p:spPr>
      </p:sp>
      <p:sp>
        <p:nvSpPr>
          <p:cNvPr id="64" name="Shape 62"/>
          <p:cNvSpPr/>
          <p:nvPr/>
        </p:nvSpPr>
        <p:spPr>
          <a:xfrm>
            <a:off x="11384280" y="896112"/>
            <a:ext cx="22860" cy="22860"/>
          </a:xfrm>
          <a:prstGeom prst="ellipse">
            <a:avLst/>
          </a:prstGeom>
          <a:solidFill>
            <a:srgbClr val="2E4E7E">
              <a:alpha val="92000"/>
            </a:srgbClr>
          </a:solidFill>
          <a:ln w="12700">
            <a:solidFill>
              <a:srgbClr val="2E4E7E">
                <a:alpha val="0"/>
              </a:srgbClr>
            </a:solidFill>
            <a:prstDash val="solid"/>
          </a:ln>
        </p:spPr>
      </p:sp>
      <p:sp>
        <p:nvSpPr>
          <p:cNvPr id="65" name="Shape 63"/>
          <p:cNvSpPr/>
          <p:nvPr/>
        </p:nvSpPr>
        <p:spPr>
          <a:xfrm>
            <a:off x="11585448" y="896112"/>
            <a:ext cx="22860" cy="22860"/>
          </a:xfrm>
          <a:prstGeom prst="ellipse">
            <a:avLst/>
          </a:prstGeom>
          <a:solidFill>
            <a:srgbClr val="2E4E7E">
              <a:alpha val="92000"/>
            </a:srgbClr>
          </a:solidFill>
          <a:ln w="12700">
            <a:solidFill>
              <a:srgbClr val="2E4E7E">
                <a:alpha val="0"/>
              </a:srgbClr>
            </a:solidFill>
            <a:prstDash val="solid"/>
          </a:ln>
        </p:spPr>
      </p:sp>
      <p:sp>
        <p:nvSpPr>
          <p:cNvPr id="66" name="Shape 64"/>
          <p:cNvSpPr/>
          <p:nvPr/>
        </p:nvSpPr>
        <p:spPr>
          <a:xfrm>
            <a:off x="11786616" y="896112"/>
            <a:ext cx="22860" cy="22860"/>
          </a:xfrm>
          <a:prstGeom prst="ellipse">
            <a:avLst/>
          </a:prstGeom>
          <a:solidFill>
            <a:srgbClr val="2E4E7E">
              <a:alpha val="92000"/>
            </a:srgbClr>
          </a:solidFill>
          <a:ln w="12700">
            <a:solidFill>
              <a:srgbClr val="2E4E7E">
                <a:alpha val="0"/>
              </a:srgbClr>
            </a:solidFill>
            <a:prstDash val="solid"/>
          </a:ln>
        </p:spPr>
      </p:sp>
      <p:sp>
        <p:nvSpPr>
          <p:cNvPr id="67" name="Shape 65"/>
          <p:cNvSpPr/>
          <p:nvPr/>
        </p:nvSpPr>
        <p:spPr>
          <a:xfrm>
            <a:off x="9372600" y="1078992"/>
            <a:ext cx="22860" cy="22860"/>
          </a:xfrm>
          <a:prstGeom prst="ellipse">
            <a:avLst/>
          </a:prstGeom>
          <a:solidFill>
            <a:srgbClr val="2E4E7E">
              <a:alpha val="92000"/>
            </a:srgbClr>
          </a:solidFill>
          <a:ln w="12700">
            <a:solidFill>
              <a:srgbClr val="2E4E7E">
                <a:alpha val="0"/>
              </a:srgbClr>
            </a:solidFill>
            <a:prstDash val="solid"/>
          </a:ln>
        </p:spPr>
      </p:sp>
      <p:sp>
        <p:nvSpPr>
          <p:cNvPr id="68" name="Shape 66"/>
          <p:cNvSpPr/>
          <p:nvPr/>
        </p:nvSpPr>
        <p:spPr>
          <a:xfrm>
            <a:off x="9573768" y="1078992"/>
            <a:ext cx="22860" cy="22860"/>
          </a:xfrm>
          <a:prstGeom prst="ellipse">
            <a:avLst/>
          </a:prstGeom>
          <a:solidFill>
            <a:srgbClr val="2E4E7E">
              <a:alpha val="92000"/>
            </a:srgbClr>
          </a:solidFill>
          <a:ln w="12700">
            <a:solidFill>
              <a:srgbClr val="2E4E7E">
                <a:alpha val="0"/>
              </a:srgbClr>
            </a:solidFill>
            <a:prstDash val="solid"/>
          </a:ln>
        </p:spPr>
      </p:sp>
      <p:sp>
        <p:nvSpPr>
          <p:cNvPr id="69" name="Shape 67"/>
          <p:cNvSpPr/>
          <p:nvPr/>
        </p:nvSpPr>
        <p:spPr>
          <a:xfrm>
            <a:off x="9774936" y="1078992"/>
            <a:ext cx="22860" cy="22860"/>
          </a:xfrm>
          <a:prstGeom prst="ellipse">
            <a:avLst/>
          </a:prstGeom>
          <a:solidFill>
            <a:srgbClr val="2E4E7E">
              <a:alpha val="92000"/>
            </a:srgbClr>
          </a:solidFill>
          <a:ln w="12700">
            <a:solidFill>
              <a:srgbClr val="2E4E7E">
                <a:alpha val="0"/>
              </a:srgbClr>
            </a:solidFill>
            <a:prstDash val="solid"/>
          </a:ln>
        </p:spPr>
      </p:sp>
      <p:sp>
        <p:nvSpPr>
          <p:cNvPr id="70" name="Shape 68"/>
          <p:cNvSpPr/>
          <p:nvPr/>
        </p:nvSpPr>
        <p:spPr>
          <a:xfrm>
            <a:off x="9976104" y="1078992"/>
            <a:ext cx="22860" cy="22860"/>
          </a:xfrm>
          <a:prstGeom prst="ellipse">
            <a:avLst/>
          </a:prstGeom>
          <a:solidFill>
            <a:srgbClr val="2E4E7E">
              <a:alpha val="92000"/>
            </a:srgbClr>
          </a:solidFill>
          <a:ln w="12700">
            <a:solidFill>
              <a:srgbClr val="2E4E7E">
                <a:alpha val="0"/>
              </a:srgbClr>
            </a:solidFill>
            <a:prstDash val="solid"/>
          </a:ln>
        </p:spPr>
      </p:sp>
      <p:sp>
        <p:nvSpPr>
          <p:cNvPr id="71" name="Shape 69"/>
          <p:cNvSpPr/>
          <p:nvPr/>
        </p:nvSpPr>
        <p:spPr>
          <a:xfrm>
            <a:off x="10177272" y="1078992"/>
            <a:ext cx="22860" cy="22860"/>
          </a:xfrm>
          <a:prstGeom prst="ellipse">
            <a:avLst/>
          </a:prstGeom>
          <a:solidFill>
            <a:srgbClr val="2E4E7E">
              <a:alpha val="92000"/>
            </a:srgbClr>
          </a:solidFill>
          <a:ln w="12700">
            <a:solidFill>
              <a:srgbClr val="2E4E7E">
                <a:alpha val="0"/>
              </a:srgbClr>
            </a:solidFill>
            <a:prstDash val="solid"/>
          </a:ln>
        </p:spPr>
      </p:sp>
      <p:sp>
        <p:nvSpPr>
          <p:cNvPr id="72" name="Shape 70"/>
          <p:cNvSpPr/>
          <p:nvPr/>
        </p:nvSpPr>
        <p:spPr>
          <a:xfrm>
            <a:off x="10378440" y="1078992"/>
            <a:ext cx="22860" cy="22860"/>
          </a:xfrm>
          <a:prstGeom prst="ellipse">
            <a:avLst/>
          </a:prstGeom>
          <a:solidFill>
            <a:srgbClr val="2E4E7E">
              <a:alpha val="92000"/>
            </a:srgbClr>
          </a:solidFill>
          <a:ln w="12700">
            <a:solidFill>
              <a:srgbClr val="2E4E7E">
                <a:alpha val="0"/>
              </a:srgbClr>
            </a:solidFill>
            <a:prstDash val="solid"/>
          </a:ln>
        </p:spPr>
      </p:sp>
      <p:sp>
        <p:nvSpPr>
          <p:cNvPr id="73" name="Shape 71"/>
          <p:cNvSpPr/>
          <p:nvPr/>
        </p:nvSpPr>
        <p:spPr>
          <a:xfrm>
            <a:off x="10579608" y="1078992"/>
            <a:ext cx="22860" cy="22860"/>
          </a:xfrm>
          <a:prstGeom prst="ellipse">
            <a:avLst/>
          </a:prstGeom>
          <a:solidFill>
            <a:srgbClr val="2E4E7E">
              <a:alpha val="92000"/>
            </a:srgbClr>
          </a:solidFill>
          <a:ln w="12700">
            <a:solidFill>
              <a:srgbClr val="2E4E7E">
                <a:alpha val="0"/>
              </a:srgbClr>
            </a:solidFill>
            <a:prstDash val="solid"/>
          </a:ln>
        </p:spPr>
      </p:sp>
      <p:sp>
        <p:nvSpPr>
          <p:cNvPr id="74" name="Shape 72"/>
          <p:cNvSpPr/>
          <p:nvPr/>
        </p:nvSpPr>
        <p:spPr>
          <a:xfrm>
            <a:off x="10780776" y="1078992"/>
            <a:ext cx="22860" cy="22860"/>
          </a:xfrm>
          <a:prstGeom prst="ellipse">
            <a:avLst/>
          </a:prstGeom>
          <a:solidFill>
            <a:srgbClr val="2E4E7E">
              <a:alpha val="92000"/>
            </a:srgbClr>
          </a:solidFill>
          <a:ln w="12700">
            <a:solidFill>
              <a:srgbClr val="2E4E7E">
                <a:alpha val="0"/>
              </a:srgbClr>
            </a:solidFill>
            <a:prstDash val="solid"/>
          </a:ln>
        </p:spPr>
      </p:sp>
      <p:sp>
        <p:nvSpPr>
          <p:cNvPr id="75" name="Shape 73"/>
          <p:cNvSpPr/>
          <p:nvPr/>
        </p:nvSpPr>
        <p:spPr>
          <a:xfrm>
            <a:off x="10981944" y="1078992"/>
            <a:ext cx="22860" cy="22860"/>
          </a:xfrm>
          <a:prstGeom prst="ellipse">
            <a:avLst/>
          </a:prstGeom>
          <a:solidFill>
            <a:srgbClr val="2E4E7E">
              <a:alpha val="92000"/>
            </a:srgbClr>
          </a:solidFill>
          <a:ln w="12700">
            <a:solidFill>
              <a:srgbClr val="2E4E7E">
                <a:alpha val="0"/>
              </a:srgbClr>
            </a:solidFill>
            <a:prstDash val="solid"/>
          </a:ln>
        </p:spPr>
      </p:sp>
      <p:sp>
        <p:nvSpPr>
          <p:cNvPr id="76" name="Shape 74"/>
          <p:cNvSpPr/>
          <p:nvPr/>
        </p:nvSpPr>
        <p:spPr>
          <a:xfrm>
            <a:off x="11183112" y="1078992"/>
            <a:ext cx="22860" cy="22860"/>
          </a:xfrm>
          <a:prstGeom prst="ellipse">
            <a:avLst/>
          </a:prstGeom>
          <a:solidFill>
            <a:srgbClr val="2E4E7E">
              <a:alpha val="92000"/>
            </a:srgbClr>
          </a:solidFill>
          <a:ln w="12700">
            <a:solidFill>
              <a:srgbClr val="2E4E7E">
                <a:alpha val="0"/>
              </a:srgbClr>
            </a:solidFill>
            <a:prstDash val="solid"/>
          </a:ln>
        </p:spPr>
      </p:sp>
      <p:sp>
        <p:nvSpPr>
          <p:cNvPr id="77" name="Shape 75"/>
          <p:cNvSpPr/>
          <p:nvPr/>
        </p:nvSpPr>
        <p:spPr>
          <a:xfrm>
            <a:off x="11384280" y="1078992"/>
            <a:ext cx="22860" cy="22860"/>
          </a:xfrm>
          <a:prstGeom prst="ellipse">
            <a:avLst/>
          </a:prstGeom>
          <a:solidFill>
            <a:srgbClr val="2E4E7E">
              <a:alpha val="92000"/>
            </a:srgbClr>
          </a:solidFill>
          <a:ln w="12700">
            <a:solidFill>
              <a:srgbClr val="2E4E7E">
                <a:alpha val="0"/>
              </a:srgbClr>
            </a:solidFill>
            <a:prstDash val="solid"/>
          </a:ln>
        </p:spPr>
      </p:sp>
      <p:sp>
        <p:nvSpPr>
          <p:cNvPr id="78" name="Shape 76"/>
          <p:cNvSpPr/>
          <p:nvPr/>
        </p:nvSpPr>
        <p:spPr>
          <a:xfrm>
            <a:off x="11585448" y="1078992"/>
            <a:ext cx="22860" cy="22860"/>
          </a:xfrm>
          <a:prstGeom prst="ellipse">
            <a:avLst/>
          </a:prstGeom>
          <a:solidFill>
            <a:srgbClr val="2E4E7E">
              <a:alpha val="92000"/>
            </a:srgbClr>
          </a:solidFill>
          <a:ln w="12700">
            <a:solidFill>
              <a:srgbClr val="2E4E7E">
                <a:alpha val="0"/>
              </a:srgbClr>
            </a:solidFill>
            <a:prstDash val="solid"/>
          </a:ln>
        </p:spPr>
      </p:sp>
      <p:sp>
        <p:nvSpPr>
          <p:cNvPr id="79" name="Shape 77"/>
          <p:cNvSpPr/>
          <p:nvPr/>
        </p:nvSpPr>
        <p:spPr>
          <a:xfrm>
            <a:off x="11786616" y="1078992"/>
            <a:ext cx="22860" cy="22860"/>
          </a:xfrm>
          <a:prstGeom prst="ellipse">
            <a:avLst/>
          </a:prstGeom>
          <a:solidFill>
            <a:srgbClr val="2E4E7E">
              <a:alpha val="92000"/>
            </a:srgbClr>
          </a:solidFill>
          <a:ln w="12700">
            <a:solidFill>
              <a:srgbClr val="2E4E7E">
                <a:alpha val="0"/>
              </a:srgbClr>
            </a:solidFill>
            <a:prstDash val="solid"/>
          </a:ln>
        </p:spPr>
      </p:sp>
      <p:sp>
        <p:nvSpPr>
          <p:cNvPr id="80" name="Shape 78"/>
          <p:cNvSpPr/>
          <p:nvPr/>
        </p:nvSpPr>
        <p:spPr>
          <a:xfrm>
            <a:off x="9372600" y="1261872"/>
            <a:ext cx="22860" cy="22860"/>
          </a:xfrm>
          <a:prstGeom prst="ellipse">
            <a:avLst/>
          </a:prstGeom>
          <a:solidFill>
            <a:srgbClr val="2E4E7E">
              <a:alpha val="92000"/>
            </a:srgbClr>
          </a:solidFill>
          <a:ln w="12700">
            <a:solidFill>
              <a:srgbClr val="2E4E7E">
                <a:alpha val="0"/>
              </a:srgbClr>
            </a:solidFill>
            <a:prstDash val="solid"/>
          </a:ln>
        </p:spPr>
      </p:sp>
      <p:sp>
        <p:nvSpPr>
          <p:cNvPr id="81" name="Shape 79"/>
          <p:cNvSpPr/>
          <p:nvPr/>
        </p:nvSpPr>
        <p:spPr>
          <a:xfrm>
            <a:off x="9573768" y="1261872"/>
            <a:ext cx="22860" cy="22860"/>
          </a:xfrm>
          <a:prstGeom prst="ellipse">
            <a:avLst/>
          </a:prstGeom>
          <a:solidFill>
            <a:srgbClr val="2E4E7E">
              <a:alpha val="92000"/>
            </a:srgbClr>
          </a:solidFill>
          <a:ln w="12700">
            <a:solidFill>
              <a:srgbClr val="2E4E7E">
                <a:alpha val="0"/>
              </a:srgbClr>
            </a:solidFill>
            <a:prstDash val="solid"/>
          </a:ln>
        </p:spPr>
      </p:sp>
      <p:sp>
        <p:nvSpPr>
          <p:cNvPr id="82" name="Shape 80"/>
          <p:cNvSpPr/>
          <p:nvPr/>
        </p:nvSpPr>
        <p:spPr>
          <a:xfrm>
            <a:off x="9774936" y="1261872"/>
            <a:ext cx="22860" cy="22860"/>
          </a:xfrm>
          <a:prstGeom prst="ellipse">
            <a:avLst/>
          </a:prstGeom>
          <a:solidFill>
            <a:srgbClr val="2E4E7E">
              <a:alpha val="92000"/>
            </a:srgbClr>
          </a:solidFill>
          <a:ln w="12700">
            <a:solidFill>
              <a:srgbClr val="2E4E7E">
                <a:alpha val="0"/>
              </a:srgbClr>
            </a:solidFill>
            <a:prstDash val="solid"/>
          </a:ln>
        </p:spPr>
      </p:sp>
      <p:sp>
        <p:nvSpPr>
          <p:cNvPr id="83" name="Shape 81"/>
          <p:cNvSpPr/>
          <p:nvPr/>
        </p:nvSpPr>
        <p:spPr>
          <a:xfrm>
            <a:off x="9976104" y="1261872"/>
            <a:ext cx="22860" cy="22860"/>
          </a:xfrm>
          <a:prstGeom prst="ellipse">
            <a:avLst/>
          </a:prstGeom>
          <a:solidFill>
            <a:srgbClr val="2E4E7E">
              <a:alpha val="92000"/>
            </a:srgbClr>
          </a:solidFill>
          <a:ln w="12700">
            <a:solidFill>
              <a:srgbClr val="2E4E7E">
                <a:alpha val="0"/>
              </a:srgbClr>
            </a:solidFill>
            <a:prstDash val="solid"/>
          </a:ln>
        </p:spPr>
      </p:sp>
      <p:sp>
        <p:nvSpPr>
          <p:cNvPr id="84" name="Shape 82"/>
          <p:cNvSpPr/>
          <p:nvPr/>
        </p:nvSpPr>
        <p:spPr>
          <a:xfrm>
            <a:off x="10177272" y="1261872"/>
            <a:ext cx="22860" cy="22860"/>
          </a:xfrm>
          <a:prstGeom prst="ellipse">
            <a:avLst/>
          </a:prstGeom>
          <a:solidFill>
            <a:srgbClr val="2E4E7E">
              <a:alpha val="92000"/>
            </a:srgbClr>
          </a:solidFill>
          <a:ln w="12700">
            <a:solidFill>
              <a:srgbClr val="2E4E7E">
                <a:alpha val="0"/>
              </a:srgbClr>
            </a:solidFill>
            <a:prstDash val="solid"/>
          </a:ln>
        </p:spPr>
      </p:sp>
      <p:sp>
        <p:nvSpPr>
          <p:cNvPr id="85" name="Shape 83"/>
          <p:cNvSpPr/>
          <p:nvPr/>
        </p:nvSpPr>
        <p:spPr>
          <a:xfrm>
            <a:off x="10378440" y="1261872"/>
            <a:ext cx="22860" cy="22860"/>
          </a:xfrm>
          <a:prstGeom prst="ellipse">
            <a:avLst/>
          </a:prstGeom>
          <a:solidFill>
            <a:srgbClr val="2E4E7E">
              <a:alpha val="92000"/>
            </a:srgbClr>
          </a:solidFill>
          <a:ln w="12700">
            <a:solidFill>
              <a:srgbClr val="2E4E7E">
                <a:alpha val="0"/>
              </a:srgbClr>
            </a:solidFill>
            <a:prstDash val="solid"/>
          </a:ln>
        </p:spPr>
      </p:sp>
      <p:sp>
        <p:nvSpPr>
          <p:cNvPr id="86" name="Shape 84"/>
          <p:cNvSpPr/>
          <p:nvPr/>
        </p:nvSpPr>
        <p:spPr>
          <a:xfrm>
            <a:off x="10579608" y="1261872"/>
            <a:ext cx="22860" cy="22860"/>
          </a:xfrm>
          <a:prstGeom prst="ellipse">
            <a:avLst/>
          </a:prstGeom>
          <a:solidFill>
            <a:srgbClr val="2E4E7E">
              <a:alpha val="92000"/>
            </a:srgbClr>
          </a:solidFill>
          <a:ln w="12700">
            <a:solidFill>
              <a:srgbClr val="2E4E7E">
                <a:alpha val="0"/>
              </a:srgbClr>
            </a:solidFill>
            <a:prstDash val="solid"/>
          </a:ln>
        </p:spPr>
      </p:sp>
      <p:sp>
        <p:nvSpPr>
          <p:cNvPr id="87" name="Shape 85"/>
          <p:cNvSpPr/>
          <p:nvPr/>
        </p:nvSpPr>
        <p:spPr>
          <a:xfrm>
            <a:off x="10780776" y="1261872"/>
            <a:ext cx="22860" cy="22860"/>
          </a:xfrm>
          <a:prstGeom prst="ellipse">
            <a:avLst/>
          </a:prstGeom>
          <a:solidFill>
            <a:srgbClr val="2E4E7E">
              <a:alpha val="92000"/>
            </a:srgbClr>
          </a:solidFill>
          <a:ln w="12700">
            <a:solidFill>
              <a:srgbClr val="2E4E7E">
                <a:alpha val="0"/>
              </a:srgbClr>
            </a:solidFill>
            <a:prstDash val="solid"/>
          </a:ln>
        </p:spPr>
      </p:sp>
      <p:sp>
        <p:nvSpPr>
          <p:cNvPr id="88" name="Shape 86"/>
          <p:cNvSpPr/>
          <p:nvPr/>
        </p:nvSpPr>
        <p:spPr>
          <a:xfrm>
            <a:off x="10981944" y="1261872"/>
            <a:ext cx="22860" cy="22860"/>
          </a:xfrm>
          <a:prstGeom prst="ellipse">
            <a:avLst/>
          </a:prstGeom>
          <a:solidFill>
            <a:srgbClr val="2E4E7E">
              <a:alpha val="92000"/>
            </a:srgbClr>
          </a:solidFill>
          <a:ln w="12700">
            <a:solidFill>
              <a:srgbClr val="2E4E7E">
                <a:alpha val="0"/>
              </a:srgbClr>
            </a:solidFill>
            <a:prstDash val="solid"/>
          </a:ln>
        </p:spPr>
      </p:sp>
      <p:sp>
        <p:nvSpPr>
          <p:cNvPr id="89" name="Shape 87"/>
          <p:cNvSpPr/>
          <p:nvPr/>
        </p:nvSpPr>
        <p:spPr>
          <a:xfrm>
            <a:off x="11183112" y="1261872"/>
            <a:ext cx="22860" cy="22860"/>
          </a:xfrm>
          <a:prstGeom prst="ellipse">
            <a:avLst/>
          </a:prstGeom>
          <a:solidFill>
            <a:srgbClr val="2E4E7E">
              <a:alpha val="92000"/>
            </a:srgbClr>
          </a:solidFill>
          <a:ln w="12700">
            <a:solidFill>
              <a:srgbClr val="2E4E7E">
                <a:alpha val="0"/>
              </a:srgbClr>
            </a:solidFill>
            <a:prstDash val="solid"/>
          </a:ln>
        </p:spPr>
      </p:sp>
      <p:sp>
        <p:nvSpPr>
          <p:cNvPr id="90" name="Shape 88"/>
          <p:cNvSpPr/>
          <p:nvPr/>
        </p:nvSpPr>
        <p:spPr>
          <a:xfrm>
            <a:off x="11384280" y="1261872"/>
            <a:ext cx="22860" cy="22860"/>
          </a:xfrm>
          <a:prstGeom prst="ellipse">
            <a:avLst/>
          </a:prstGeom>
          <a:solidFill>
            <a:srgbClr val="2E4E7E">
              <a:alpha val="92000"/>
            </a:srgbClr>
          </a:solidFill>
          <a:ln w="12700">
            <a:solidFill>
              <a:srgbClr val="2E4E7E">
                <a:alpha val="0"/>
              </a:srgbClr>
            </a:solidFill>
            <a:prstDash val="solid"/>
          </a:ln>
        </p:spPr>
      </p:sp>
      <p:sp>
        <p:nvSpPr>
          <p:cNvPr id="91" name="Shape 89"/>
          <p:cNvSpPr/>
          <p:nvPr/>
        </p:nvSpPr>
        <p:spPr>
          <a:xfrm>
            <a:off x="11585448" y="1261872"/>
            <a:ext cx="22860" cy="22860"/>
          </a:xfrm>
          <a:prstGeom prst="ellipse">
            <a:avLst/>
          </a:prstGeom>
          <a:solidFill>
            <a:srgbClr val="2E4E7E">
              <a:alpha val="92000"/>
            </a:srgbClr>
          </a:solidFill>
          <a:ln w="12700">
            <a:solidFill>
              <a:srgbClr val="2E4E7E">
                <a:alpha val="0"/>
              </a:srgbClr>
            </a:solidFill>
            <a:prstDash val="solid"/>
          </a:ln>
        </p:spPr>
      </p:sp>
      <p:sp>
        <p:nvSpPr>
          <p:cNvPr id="92" name="Shape 90"/>
          <p:cNvSpPr/>
          <p:nvPr/>
        </p:nvSpPr>
        <p:spPr>
          <a:xfrm>
            <a:off x="11786616" y="1261872"/>
            <a:ext cx="22860" cy="22860"/>
          </a:xfrm>
          <a:prstGeom prst="ellipse">
            <a:avLst/>
          </a:prstGeom>
          <a:solidFill>
            <a:srgbClr val="2E4E7E">
              <a:alpha val="92000"/>
            </a:srgbClr>
          </a:solidFill>
          <a:ln w="12700">
            <a:solidFill>
              <a:srgbClr val="2E4E7E">
                <a:alpha val="0"/>
              </a:srgbClr>
            </a:solidFill>
            <a:prstDash val="solid"/>
          </a:ln>
        </p:spPr>
      </p:sp>
      <p:sp>
        <p:nvSpPr>
          <p:cNvPr id="93" name="Shape 91"/>
          <p:cNvSpPr/>
          <p:nvPr/>
        </p:nvSpPr>
        <p:spPr>
          <a:xfrm>
            <a:off x="9372600" y="1444752"/>
            <a:ext cx="22860" cy="22860"/>
          </a:xfrm>
          <a:prstGeom prst="ellipse">
            <a:avLst/>
          </a:prstGeom>
          <a:solidFill>
            <a:srgbClr val="2E4E7E">
              <a:alpha val="92000"/>
            </a:srgbClr>
          </a:solidFill>
          <a:ln w="12700">
            <a:solidFill>
              <a:srgbClr val="2E4E7E">
                <a:alpha val="0"/>
              </a:srgbClr>
            </a:solidFill>
            <a:prstDash val="solid"/>
          </a:ln>
        </p:spPr>
      </p:sp>
      <p:sp>
        <p:nvSpPr>
          <p:cNvPr id="94" name="Shape 92"/>
          <p:cNvSpPr/>
          <p:nvPr/>
        </p:nvSpPr>
        <p:spPr>
          <a:xfrm>
            <a:off x="9573768" y="1444752"/>
            <a:ext cx="22860" cy="22860"/>
          </a:xfrm>
          <a:prstGeom prst="ellipse">
            <a:avLst/>
          </a:prstGeom>
          <a:solidFill>
            <a:srgbClr val="2E4E7E">
              <a:alpha val="92000"/>
            </a:srgbClr>
          </a:solidFill>
          <a:ln w="12700">
            <a:solidFill>
              <a:srgbClr val="2E4E7E">
                <a:alpha val="0"/>
              </a:srgbClr>
            </a:solidFill>
            <a:prstDash val="solid"/>
          </a:ln>
        </p:spPr>
      </p:sp>
      <p:sp>
        <p:nvSpPr>
          <p:cNvPr id="95" name="Shape 93"/>
          <p:cNvSpPr/>
          <p:nvPr/>
        </p:nvSpPr>
        <p:spPr>
          <a:xfrm>
            <a:off x="9774936" y="1444752"/>
            <a:ext cx="22860" cy="22860"/>
          </a:xfrm>
          <a:prstGeom prst="ellipse">
            <a:avLst/>
          </a:prstGeom>
          <a:solidFill>
            <a:srgbClr val="2E4E7E">
              <a:alpha val="92000"/>
            </a:srgbClr>
          </a:solidFill>
          <a:ln w="12700">
            <a:solidFill>
              <a:srgbClr val="2E4E7E">
                <a:alpha val="0"/>
              </a:srgbClr>
            </a:solidFill>
            <a:prstDash val="solid"/>
          </a:ln>
        </p:spPr>
      </p:sp>
      <p:sp>
        <p:nvSpPr>
          <p:cNvPr id="96" name="Shape 94"/>
          <p:cNvSpPr/>
          <p:nvPr/>
        </p:nvSpPr>
        <p:spPr>
          <a:xfrm>
            <a:off x="9976104" y="1444752"/>
            <a:ext cx="22860" cy="22860"/>
          </a:xfrm>
          <a:prstGeom prst="ellipse">
            <a:avLst/>
          </a:prstGeom>
          <a:solidFill>
            <a:srgbClr val="2E4E7E">
              <a:alpha val="92000"/>
            </a:srgbClr>
          </a:solidFill>
          <a:ln w="12700">
            <a:solidFill>
              <a:srgbClr val="2E4E7E">
                <a:alpha val="0"/>
              </a:srgbClr>
            </a:solidFill>
            <a:prstDash val="solid"/>
          </a:ln>
        </p:spPr>
      </p:sp>
      <p:sp>
        <p:nvSpPr>
          <p:cNvPr id="97" name="Shape 95"/>
          <p:cNvSpPr/>
          <p:nvPr/>
        </p:nvSpPr>
        <p:spPr>
          <a:xfrm>
            <a:off x="10177272" y="1444752"/>
            <a:ext cx="22860" cy="22860"/>
          </a:xfrm>
          <a:prstGeom prst="ellipse">
            <a:avLst/>
          </a:prstGeom>
          <a:solidFill>
            <a:srgbClr val="2E4E7E">
              <a:alpha val="92000"/>
            </a:srgbClr>
          </a:solidFill>
          <a:ln w="12700">
            <a:solidFill>
              <a:srgbClr val="2E4E7E">
                <a:alpha val="0"/>
              </a:srgbClr>
            </a:solidFill>
            <a:prstDash val="solid"/>
          </a:ln>
        </p:spPr>
      </p:sp>
      <p:sp>
        <p:nvSpPr>
          <p:cNvPr id="98" name="Shape 96"/>
          <p:cNvSpPr/>
          <p:nvPr/>
        </p:nvSpPr>
        <p:spPr>
          <a:xfrm>
            <a:off x="10378440" y="1444752"/>
            <a:ext cx="22860" cy="22860"/>
          </a:xfrm>
          <a:prstGeom prst="ellipse">
            <a:avLst/>
          </a:prstGeom>
          <a:solidFill>
            <a:srgbClr val="2E4E7E">
              <a:alpha val="92000"/>
            </a:srgbClr>
          </a:solidFill>
          <a:ln w="12700">
            <a:solidFill>
              <a:srgbClr val="2E4E7E">
                <a:alpha val="0"/>
              </a:srgbClr>
            </a:solidFill>
            <a:prstDash val="solid"/>
          </a:ln>
        </p:spPr>
      </p:sp>
      <p:sp>
        <p:nvSpPr>
          <p:cNvPr id="99" name="Shape 97"/>
          <p:cNvSpPr/>
          <p:nvPr/>
        </p:nvSpPr>
        <p:spPr>
          <a:xfrm>
            <a:off x="10579608" y="1444752"/>
            <a:ext cx="22860" cy="22860"/>
          </a:xfrm>
          <a:prstGeom prst="ellipse">
            <a:avLst/>
          </a:prstGeom>
          <a:solidFill>
            <a:srgbClr val="2E4E7E">
              <a:alpha val="92000"/>
            </a:srgbClr>
          </a:solidFill>
          <a:ln w="12700">
            <a:solidFill>
              <a:srgbClr val="2E4E7E">
                <a:alpha val="0"/>
              </a:srgbClr>
            </a:solidFill>
            <a:prstDash val="solid"/>
          </a:ln>
        </p:spPr>
      </p:sp>
      <p:sp>
        <p:nvSpPr>
          <p:cNvPr id="100" name="Shape 98"/>
          <p:cNvSpPr/>
          <p:nvPr/>
        </p:nvSpPr>
        <p:spPr>
          <a:xfrm>
            <a:off x="10780776" y="1444752"/>
            <a:ext cx="22860" cy="22860"/>
          </a:xfrm>
          <a:prstGeom prst="ellipse">
            <a:avLst/>
          </a:prstGeom>
          <a:solidFill>
            <a:srgbClr val="2E4E7E">
              <a:alpha val="92000"/>
            </a:srgbClr>
          </a:solidFill>
          <a:ln w="12700">
            <a:solidFill>
              <a:srgbClr val="2E4E7E">
                <a:alpha val="0"/>
              </a:srgbClr>
            </a:solidFill>
            <a:prstDash val="solid"/>
          </a:ln>
        </p:spPr>
      </p:sp>
      <p:sp>
        <p:nvSpPr>
          <p:cNvPr id="101" name="Shape 99"/>
          <p:cNvSpPr/>
          <p:nvPr/>
        </p:nvSpPr>
        <p:spPr>
          <a:xfrm>
            <a:off x="10981944" y="1444752"/>
            <a:ext cx="22860" cy="22860"/>
          </a:xfrm>
          <a:prstGeom prst="ellipse">
            <a:avLst/>
          </a:prstGeom>
          <a:solidFill>
            <a:srgbClr val="2E4E7E">
              <a:alpha val="92000"/>
            </a:srgbClr>
          </a:solidFill>
          <a:ln w="12700">
            <a:solidFill>
              <a:srgbClr val="2E4E7E">
                <a:alpha val="0"/>
              </a:srgbClr>
            </a:solidFill>
            <a:prstDash val="solid"/>
          </a:ln>
        </p:spPr>
      </p:sp>
      <p:sp>
        <p:nvSpPr>
          <p:cNvPr id="102" name="Shape 100"/>
          <p:cNvSpPr/>
          <p:nvPr/>
        </p:nvSpPr>
        <p:spPr>
          <a:xfrm>
            <a:off x="11183112" y="1444752"/>
            <a:ext cx="22860" cy="22860"/>
          </a:xfrm>
          <a:prstGeom prst="ellipse">
            <a:avLst/>
          </a:prstGeom>
          <a:solidFill>
            <a:srgbClr val="2E4E7E">
              <a:alpha val="92000"/>
            </a:srgbClr>
          </a:solidFill>
          <a:ln w="12700">
            <a:solidFill>
              <a:srgbClr val="2E4E7E">
                <a:alpha val="0"/>
              </a:srgbClr>
            </a:solidFill>
            <a:prstDash val="solid"/>
          </a:ln>
        </p:spPr>
      </p:sp>
      <p:sp>
        <p:nvSpPr>
          <p:cNvPr id="103" name="Shape 101"/>
          <p:cNvSpPr/>
          <p:nvPr/>
        </p:nvSpPr>
        <p:spPr>
          <a:xfrm>
            <a:off x="11384280" y="1444752"/>
            <a:ext cx="22860" cy="22860"/>
          </a:xfrm>
          <a:prstGeom prst="ellipse">
            <a:avLst/>
          </a:prstGeom>
          <a:solidFill>
            <a:srgbClr val="2E4E7E">
              <a:alpha val="92000"/>
            </a:srgbClr>
          </a:solidFill>
          <a:ln w="12700">
            <a:solidFill>
              <a:srgbClr val="2E4E7E">
                <a:alpha val="0"/>
              </a:srgbClr>
            </a:solidFill>
            <a:prstDash val="solid"/>
          </a:ln>
        </p:spPr>
      </p:sp>
      <p:sp>
        <p:nvSpPr>
          <p:cNvPr id="104" name="Shape 102"/>
          <p:cNvSpPr/>
          <p:nvPr/>
        </p:nvSpPr>
        <p:spPr>
          <a:xfrm>
            <a:off x="11585448" y="1444752"/>
            <a:ext cx="22860" cy="22860"/>
          </a:xfrm>
          <a:prstGeom prst="ellipse">
            <a:avLst/>
          </a:prstGeom>
          <a:solidFill>
            <a:srgbClr val="2E4E7E">
              <a:alpha val="92000"/>
            </a:srgbClr>
          </a:solidFill>
          <a:ln w="12700">
            <a:solidFill>
              <a:srgbClr val="2E4E7E">
                <a:alpha val="0"/>
              </a:srgbClr>
            </a:solidFill>
            <a:prstDash val="solid"/>
          </a:ln>
        </p:spPr>
      </p:sp>
      <p:sp>
        <p:nvSpPr>
          <p:cNvPr id="105" name="Shape 103"/>
          <p:cNvSpPr/>
          <p:nvPr/>
        </p:nvSpPr>
        <p:spPr>
          <a:xfrm>
            <a:off x="11786616" y="1444752"/>
            <a:ext cx="22860" cy="22860"/>
          </a:xfrm>
          <a:prstGeom prst="ellipse">
            <a:avLst/>
          </a:prstGeom>
          <a:solidFill>
            <a:srgbClr val="2E4E7E">
              <a:alpha val="92000"/>
            </a:srgbClr>
          </a:solidFill>
          <a:ln w="12700">
            <a:solidFill>
              <a:srgbClr val="2E4E7E">
                <a:alpha val="0"/>
              </a:srgbClr>
            </a:solidFill>
            <a:prstDash val="solid"/>
          </a:ln>
        </p:spPr>
      </p:sp>
      <p:sp>
        <p:nvSpPr>
          <p:cNvPr id="106" name="Shape 104"/>
          <p:cNvSpPr/>
          <p:nvPr/>
        </p:nvSpPr>
        <p:spPr>
          <a:xfrm>
            <a:off x="182880" y="5623560"/>
            <a:ext cx="22860" cy="22860"/>
          </a:xfrm>
          <a:prstGeom prst="ellipse">
            <a:avLst/>
          </a:prstGeom>
          <a:solidFill>
            <a:srgbClr val="2E4E7E">
              <a:alpha val="92000"/>
            </a:srgbClr>
          </a:solidFill>
          <a:ln w="12700">
            <a:solidFill>
              <a:srgbClr val="2E4E7E">
                <a:alpha val="0"/>
              </a:srgbClr>
            </a:solidFill>
            <a:prstDash val="solid"/>
          </a:ln>
        </p:spPr>
      </p:sp>
      <p:sp>
        <p:nvSpPr>
          <p:cNvPr id="107" name="Shape 105"/>
          <p:cNvSpPr/>
          <p:nvPr/>
        </p:nvSpPr>
        <p:spPr>
          <a:xfrm>
            <a:off x="384048" y="5623560"/>
            <a:ext cx="22860" cy="22860"/>
          </a:xfrm>
          <a:prstGeom prst="ellipse">
            <a:avLst/>
          </a:prstGeom>
          <a:solidFill>
            <a:srgbClr val="2E4E7E">
              <a:alpha val="92000"/>
            </a:srgbClr>
          </a:solidFill>
          <a:ln w="12700">
            <a:solidFill>
              <a:srgbClr val="2E4E7E">
                <a:alpha val="0"/>
              </a:srgbClr>
            </a:solidFill>
            <a:prstDash val="solid"/>
          </a:ln>
        </p:spPr>
      </p:sp>
      <p:sp>
        <p:nvSpPr>
          <p:cNvPr id="108" name="Shape 106"/>
          <p:cNvSpPr/>
          <p:nvPr/>
        </p:nvSpPr>
        <p:spPr>
          <a:xfrm>
            <a:off x="585216" y="5623560"/>
            <a:ext cx="22860" cy="22860"/>
          </a:xfrm>
          <a:prstGeom prst="ellipse">
            <a:avLst/>
          </a:prstGeom>
          <a:solidFill>
            <a:srgbClr val="2E4E7E">
              <a:alpha val="92000"/>
            </a:srgbClr>
          </a:solidFill>
          <a:ln w="12700">
            <a:solidFill>
              <a:srgbClr val="2E4E7E">
                <a:alpha val="0"/>
              </a:srgbClr>
            </a:solidFill>
            <a:prstDash val="solid"/>
          </a:ln>
        </p:spPr>
      </p:sp>
      <p:sp>
        <p:nvSpPr>
          <p:cNvPr id="109" name="Shape 107"/>
          <p:cNvSpPr/>
          <p:nvPr/>
        </p:nvSpPr>
        <p:spPr>
          <a:xfrm>
            <a:off x="786384" y="5623560"/>
            <a:ext cx="22860" cy="22860"/>
          </a:xfrm>
          <a:prstGeom prst="ellipse">
            <a:avLst/>
          </a:prstGeom>
          <a:solidFill>
            <a:srgbClr val="2E4E7E">
              <a:alpha val="92000"/>
            </a:srgbClr>
          </a:solidFill>
          <a:ln w="12700">
            <a:solidFill>
              <a:srgbClr val="2E4E7E">
                <a:alpha val="0"/>
              </a:srgbClr>
            </a:solidFill>
            <a:prstDash val="solid"/>
          </a:ln>
        </p:spPr>
      </p:sp>
      <p:sp>
        <p:nvSpPr>
          <p:cNvPr id="110" name="Shape 108"/>
          <p:cNvSpPr/>
          <p:nvPr/>
        </p:nvSpPr>
        <p:spPr>
          <a:xfrm>
            <a:off x="987552" y="5623560"/>
            <a:ext cx="22860" cy="22860"/>
          </a:xfrm>
          <a:prstGeom prst="ellipse">
            <a:avLst/>
          </a:prstGeom>
          <a:solidFill>
            <a:srgbClr val="2E4E7E">
              <a:alpha val="92000"/>
            </a:srgbClr>
          </a:solidFill>
          <a:ln w="12700">
            <a:solidFill>
              <a:srgbClr val="2E4E7E">
                <a:alpha val="0"/>
              </a:srgbClr>
            </a:solidFill>
            <a:prstDash val="solid"/>
          </a:ln>
        </p:spPr>
      </p:sp>
      <p:sp>
        <p:nvSpPr>
          <p:cNvPr id="111" name="Shape 109"/>
          <p:cNvSpPr/>
          <p:nvPr/>
        </p:nvSpPr>
        <p:spPr>
          <a:xfrm>
            <a:off x="1188720" y="5623560"/>
            <a:ext cx="22860" cy="22860"/>
          </a:xfrm>
          <a:prstGeom prst="ellipse">
            <a:avLst/>
          </a:prstGeom>
          <a:solidFill>
            <a:srgbClr val="2E4E7E">
              <a:alpha val="92000"/>
            </a:srgbClr>
          </a:solidFill>
          <a:ln w="12700">
            <a:solidFill>
              <a:srgbClr val="2E4E7E">
                <a:alpha val="0"/>
              </a:srgbClr>
            </a:solidFill>
            <a:prstDash val="solid"/>
          </a:ln>
        </p:spPr>
      </p:sp>
      <p:sp>
        <p:nvSpPr>
          <p:cNvPr id="112" name="Shape 110"/>
          <p:cNvSpPr/>
          <p:nvPr/>
        </p:nvSpPr>
        <p:spPr>
          <a:xfrm>
            <a:off x="1389888" y="5623560"/>
            <a:ext cx="22860" cy="22860"/>
          </a:xfrm>
          <a:prstGeom prst="ellipse">
            <a:avLst/>
          </a:prstGeom>
          <a:solidFill>
            <a:srgbClr val="2E4E7E">
              <a:alpha val="92000"/>
            </a:srgbClr>
          </a:solidFill>
          <a:ln w="12700">
            <a:solidFill>
              <a:srgbClr val="2E4E7E">
                <a:alpha val="0"/>
              </a:srgbClr>
            </a:solidFill>
            <a:prstDash val="solid"/>
          </a:ln>
        </p:spPr>
      </p:sp>
      <p:sp>
        <p:nvSpPr>
          <p:cNvPr id="113" name="Shape 111"/>
          <p:cNvSpPr/>
          <p:nvPr/>
        </p:nvSpPr>
        <p:spPr>
          <a:xfrm>
            <a:off x="1591056" y="5623560"/>
            <a:ext cx="22860" cy="22860"/>
          </a:xfrm>
          <a:prstGeom prst="ellipse">
            <a:avLst/>
          </a:prstGeom>
          <a:solidFill>
            <a:srgbClr val="2E4E7E">
              <a:alpha val="92000"/>
            </a:srgbClr>
          </a:solidFill>
          <a:ln w="12700">
            <a:solidFill>
              <a:srgbClr val="2E4E7E">
                <a:alpha val="0"/>
              </a:srgbClr>
            </a:solidFill>
            <a:prstDash val="solid"/>
          </a:ln>
        </p:spPr>
      </p:sp>
      <p:sp>
        <p:nvSpPr>
          <p:cNvPr id="114" name="Shape 112"/>
          <p:cNvSpPr/>
          <p:nvPr/>
        </p:nvSpPr>
        <p:spPr>
          <a:xfrm>
            <a:off x="1792224" y="5623560"/>
            <a:ext cx="22860" cy="22860"/>
          </a:xfrm>
          <a:prstGeom prst="ellipse">
            <a:avLst/>
          </a:prstGeom>
          <a:solidFill>
            <a:srgbClr val="2E4E7E">
              <a:alpha val="92000"/>
            </a:srgbClr>
          </a:solidFill>
          <a:ln w="12700">
            <a:solidFill>
              <a:srgbClr val="2E4E7E">
                <a:alpha val="0"/>
              </a:srgbClr>
            </a:solidFill>
            <a:prstDash val="solid"/>
          </a:ln>
        </p:spPr>
      </p:sp>
      <p:sp>
        <p:nvSpPr>
          <p:cNvPr id="115" name="Shape 113"/>
          <p:cNvSpPr/>
          <p:nvPr/>
        </p:nvSpPr>
        <p:spPr>
          <a:xfrm>
            <a:off x="1993392" y="5623560"/>
            <a:ext cx="22860" cy="22860"/>
          </a:xfrm>
          <a:prstGeom prst="ellipse">
            <a:avLst/>
          </a:prstGeom>
          <a:solidFill>
            <a:srgbClr val="2E4E7E">
              <a:alpha val="92000"/>
            </a:srgbClr>
          </a:solidFill>
          <a:ln w="12700">
            <a:solidFill>
              <a:srgbClr val="2E4E7E">
                <a:alpha val="0"/>
              </a:srgbClr>
            </a:solidFill>
            <a:prstDash val="solid"/>
          </a:ln>
        </p:spPr>
      </p:sp>
      <p:sp>
        <p:nvSpPr>
          <p:cNvPr id="116" name="Shape 114"/>
          <p:cNvSpPr/>
          <p:nvPr/>
        </p:nvSpPr>
        <p:spPr>
          <a:xfrm>
            <a:off x="2194560" y="5623560"/>
            <a:ext cx="22860" cy="22860"/>
          </a:xfrm>
          <a:prstGeom prst="ellipse">
            <a:avLst/>
          </a:prstGeom>
          <a:solidFill>
            <a:srgbClr val="2E4E7E">
              <a:alpha val="92000"/>
            </a:srgbClr>
          </a:solidFill>
          <a:ln w="12700">
            <a:solidFill>
              <a:srgbClr val="2E4E7E">
                <a:alpha val="0"/>
              </a:srgbClr>
            </a:solidFill>
            <a:prstDash val="solid"/>
          </a:ln>
        </p:spPr>
      </p:sp>
      <p:sp>
        <p:nvSpPr>
          <p:cNvPr id="117" name="Shape 115"/>
          <p:cNvSpPr/>
          <p:nvPr/>
        </p:nvSpPr>
        <p:spPr>
          <a:xfrm>
            <a:off x="2395728" y="5623560"/>
            <a:ext cx="22860" cy="22860"/>
          </a:xfrm>
          <a:prstGeom prst="ellipse">
            <a:avLst/>
          </a:prstGeom>
          <a:solidFill>
            <a:srgbClr val="2E4E7E">
              <a:alpha val="92000"/>
            </a:srgbClr>
          </a:solidFill>
          <a:ln w="12700">
            <a:solidFill>
              <a:srgbClr val="2E4E7E">
                <a:alpha val="0"/>
              </a:srgbClr>
            </a:solidFill>
            <a:prstDash val="solid"/>
          </a:ln>
        </p:spPr>
      </p:sp>
      <p:sp>
        <p:nvSpPr>
          <p:cNvPr id="118" name="Shape 116"/>
          <p:cNvSpPr/>
          <p:nvPr/>
        </p:nvSpPr>
        <p:spPr>
          <a:xfrm>
            <a:off x="2596896" y="5623560"/>
            <a:ext cx="22860" cy="22860"/>
          </a:xfrm>
          <a:prstGeom prst="ellipse">
            <a:avLst/>
          </a:prstGeom>
          <a:solidFill>
            <a:srgbClr val="2E4E7E">
              <a:alpha val="92000"/>
            </a:srgbClr>
          </a:solidFill>
          <a:ln w="12700">
            <a:solidFill>
              <a:srgbClr val="2E4E7E">
                <a:alpha val="0"/>
              </a:srgbClr>
            </a:solidFill>
            <a:prstDash val="solid"/>
          </a:ln>
        </p:spPr>
      </p:sp>
      <p:sp>
        <p:nvSpPr>
          <p:cNvPr id="119" name="Shape 117"/>
          <p:cNvSpPr/>
          <p:nvPr/>
        </p:nvSpPr>
        <p:spPr>
          <a:xfrm>
            <a:off x="182880" y="5806440"/>
            <a:ext cx="22860" cy="22860"/>
          </a:xfrm>
          <a:prstGeom prst="ellipse">
            <a:avLst/>
          </a:prstGeom>
          <a:solidFill>
            <a:srgbClr val="2E4E7E">
              <a:alpha val="92000"/>
            </a:srgbClr>
          </a:solidFill>
          <a:ln w="12700">
            <a:solidFill>
              <a:srgbClr val="2E4E7E">
                <a:alpha val="0"/>
              </a:srgbClr>
            </a:solidFill>
            <a:prstDash val="solid"/>
          </a:ln>
        </p:spPr>
      </p:sp>
      <p:sp>
        <p:nvSpPr>
          <p:cNvPr id="120" name="Shape 118"/>
          <p:cNvSpPr/>
          <p:nvPr/>
        </p:nvSpPr>
        <p:spPr>
          <a:xfrm>
            <a:off x="384048" y="5806440"/>
            <a:ext cx="22860" cy="22860"/>
          </a:xfrm>
          <a:prstGeom prst="ellipse">
            <a:avLst/>
          </a:prstGeom>
          <a:solidFill>
            <a:srgbClr val="2E4E7E">
              <a:alpha val="92000"/>
            </a:srgbClr>
          </a:solidFill>
          <a:ln w="12700">
            <a:solidFill>
              <a:srgbClr val="2E4E7E">
                <a:alpha val="0"/>
              </a:srgbClr>
            </a:solidFill>
            <a:prstDash val="solid"/>
          </a:ln>
        </p:spPr>
      </p:sp>
      <p:sp>
        <p:nvSpPr>
          <p:cNvPr id="121" name="Shape 119"/>
          <p:cNvSpPr/>
          <p:nvPr/>
        </p:nvSpPr>
        <p:spPr>
          <a:xfrm>
            <a:off x="585216" y="5806440"/>
            <a:ext cx="22860" cy="22860"/>
          </a:xfrm>
          <a:prstGeom prst="ellipse">
            <a:avLst/>
          </a:prstGeom>
          <a:solidFill>
            <a:srgbClr val="2E4E7E">
              <a:alpha val="92000"/>
            </a:srgbClr>
          </a:solidFill>
          <a:ln w="12700">
            <a:solidFill>
              <a:srgbClr val="2E4E7E">
                <a:alpha val="0"/>
              </a:srgbClr>
            </a:solidFill>
            <a:prstDash val="solid"/>
          </a:ln>
        </p:spPr>
      </p:sp>
      <p:sp>
        <p:nvSpPr>
          <p:cNvPr id="122" name="Shape 120"/>
          <p:cNvSpPr/>
          <p:nvPr/>
        </p:nvSpPr>
        <p:spPr>
          <a:xfrm>
            <a:off x="786384" y="5806440"/>
            <a:ext cx="22860" cy="22860"/>
          </a:xfrm>
          <a:prstGeom prst="ellipse">
            <a:avLst/>
          </a:prstGeom>
          <a:solidFill>
            <a:srgbClr val="2E4E7E">
              <a:alpha val="92000"/>
            </a:srgbClr>
          </a:solidFill>
          <a:ln w="12700">
            <a:solidFill>
              <a:srgbClr val="2E4E7E">
                <a:alpha val="0"/>
              </a:srgbClr>
            </a:solidFill>
            <a:prstDash val="solid"/>
          </a:ln>
        </p:spPr>
      </p:sp>
      <p:sp>
        <p:nvSpPr>
          <p:cNvPr id="123" name="Shape 121"/>
          <p:cNvSpPr/>
          <p:nvPr/>
        </p:nvSpPr>
        <p:spPr>
          <a:xfrm>
            <a:off x="987552" y="5806440"/>
            <a:ext cx="22860" cy="22860"/>
          </a:xfrm>
          <a:prstGeom prst="ellipse">
            <a:avLst/>
          </a:prstGeom>
          <a:solidFill>
            <a:srgbClr val="2E4E7E">
              <a:alpha val="92000"/>
            </a:srgbClr>
          </a:solidFill>
          <a:ln w="12700">
            <a:solidFill>
              <a:srgbClr val="2E4E7E">
                <a:alpha val="0"/>
              </a:srgbClr>
            </a:solidFill>
            <a:prstDash val="solid"/>
          </a:ln>
        </p:spPr>
      </p:sp>
      <p:sp>
        <p:nvSpPr>
          <p:cNvPr id="124" name="Shape 122"/>
          <p:cNvSpPr/>
          <p:nvPr/>
        </p:nvSpPr>
        <p:spPr>
          <a:xfrm>
            <a:off x="1188720" y="5806440"/>
            <a:ext cx="22860" cy="22860"/>
          </a:xfrm>
          <a:prstGeom prst="ellipse">
            <a:avLst/>
          </a:prstGeom>
          <a:solidFill>
            <a:srgbClr val="2E4E7E">
              <a:alpha val="92000"/>
            </a:srgbClr>
          </a:solidFill>
          <a:ln w="12700">
            <a:solidFill>
              <a:srgbClr val="2E4E7E">
                <a:alpha val="0"/>
              </a:srgbClr>
            </a:solidFill>
            <a:prstDash val="solid"/>
          </a:ln>
        </p:spPr>
      </p:sp>
      <p:sp>
        <p:nvSpPr>
          <p:cNvPr id="125" name="Shape 123"/>
          <p:cNvSpPr/>
          <p:nvPr/>
        </p:nvSpPr>
        <p:spPr>
          <a:xfrm>
            <a:off x="1389888" y="5806440"/>
            <a:ext cx="22860" cy="22860"/>
          </a:xfrm>
          <a:prstGeom prst="ellipse">
            <a:avLst/>
          </a:prstGeom>
          <a:solidFill>
            <a:srgbClr val="2E4E7E">
              <a:alpha val="92000"/>
            </a:srgbClr>
          </a:solidFill>
          <a:ln w="12700">
            <a:solidFill>
              <a:srgbClr val="2E4E7E">
                <a:alpha val="0"/>
              </a:srgbClr>
            </a:solidFill>
            <a:prstDash val="solid"/>
          </a:ln>
        </p:spPr>
      </p:sp>
      <p:sp>
        <p:nvSpPr>
          <p:cNvPr id="126" name="Shape 124"/>
          <p:cNvSpPr/>
          <p:nvPr/>
        </p:nvSpPr>
        <p:spPr>
          <a:xfrm>
            <a:off x="1591056" y="5806440"/>
            <a:ext cx="22860" cy="22860"/>
          </a:xfrm>
          <a:prstGeom prst="ellipse">
            <a:avLst/>
          </a:prstGeom>
          <a:solidFill>
            <a:srgbClr val="2E4E7E">
              <a:alpha val="92000"/>
            </a:srgbClr>
          </a:solidFill>
          <a:ln w="12700">
            <a:solidFill>
              <a:srgbClr val="2E4E7E">
                <a:alpha val="0"/>
              </a:srgbClr>
            </a:solidFill>
            <a:prstDash val="solid"/>
          </a:ln>
        </p:spPr>
      </p:sp>
      <p:sp>
        <p:nvSpPr>
          <p:cNvPr id="127" name="Shape 125"/>
          <p:cNvSpPr/>
          <p:nvPr/>
        </p:nvSpPr>
        <p:spPr>
          <a:xfrm>
            <a:off x="1792224" y="5806440"/>
            <a:ext cx="22860" cy="22860"/>
          </a:xfrm>
          <a:prstGeom prst="ellipse">
            <a:avLst/>
          </a:prstGeom>
          <a:solidFill>
            <a:srgbClr val="2E4E7E">
              <a:alpha val="92000"/>
            </a:srgbClr>
          </a:solidFill>
          <a:ln w="12700">
            <a:solidFill>
              <a:srgbClr val="2E4E7E">
                <a:alpha val="0"/>
              </a:srgbClr>
            </a:solidFill>
            <a:prstDash val="solid"/>
          </a:ln>
        </p:spPr>
      </p:sp>
      <p:sp>
        <p:nvSpPr>
          <p:cNvPr id="128" name="Shape 126"/>
          <p:cNvSpPr/>
          <p:nvPr/>
        </p:nvSpPr>
        <p:spPr>
          <a:xfrm>
            <a:off x="1993392" y="5806440"/>
            <a:ext cx="22860" cy="22860"/>
          </a:xfrm>
          <a:prstGeom prst="ellipse">
            <a:avLst/>
          </a:prstGeom>
          <a:solidFill>
            <a:srgbClr val="2E4E7E">
              <a:alpha val="92000"/>
            </a:srgbClr>
          </a:solidFill>
          <a:ln w="12700">
            <a:solidFill>
              <a:srgbClr val="2E4E7E">
                <a:alpha val="0"/>
              </a:srgbClr>
            </a:solidFill>
            <a:prstDash val="solid"/>
          </a:ln>
        </p:spPr>
      </p:sp>
      <p:sp>
        <p:nvSpPr>
          <p:cNvPr id="129" name="Shape 127"/>
          <p:cNvSpPr/>
          <p:nvPr/>
        </p:nvSpPr>
        <p:spPr>
          <a:xfrm>
            <a:off x="2194560" y="5806440"/>
            <a:ext cx="22860" cy="22860"/>
          </a:xfrm>
          <a:prstGeom prst="ellipse">
            <a:avLst/>
          </a:prstGeom>
          <a:solidFill>
            <a:srgbClr val="2E4E7E">
              <a:alpha val="92000"/>
            </a:srgbClr>
          </a:solidFill>
          <a:ln w="12700">
            <a:solidFill>
              <a:srgbClr val="2E4E7E">
                <a:alpha val="0"/>
              </a:srgbClr>
            </a:solidFill>
            <a:prstDash val="solid"/>
          </a:ln>
        </p:spPr>
      </p:sp>
      <p:sp>
        <p:nvSpPr>
          <p:cNvPr id="130" name="Shape 128"/>
          <p:cNvSpPr/>
          <p:nvPr/>
        </p:nvSpPr>
        <p:spPr>
          <a:xfrm>
            <a:off x="2395728" y="5806440"/>
            <a:ext cx="22860" cy="22860"/>
          </a:xfrm>
          <a:prstGeom prst="ellipse">
            <a:avLst/>
          </a:prstGeom>
          <a:solidFill>
            <a:srgbClr val="2E4E7E">
              <a:alpha val="92000"/>
            </a:srgbClr>
          </a:solidFill>
          <a:ln w="12700">
            <a:solidFill>
              <a:srgbClr val="2E4E7E">
                <a:alpha val="0"/>
              </a:srgbClr>
            </a:solidFill>
            <a:prstDash val="solid"/>
          </a:ln>
        </p:spPr>
      </p:sp>
      <p:sp>
        <p:nvSpPr>
          <p:cNvPr id="131" name="Shape 129"/>
          <p:cNvSpPr/>
          <p:nvPr/>
        </p:nvSpPr>
        <p:spPr>
          <a:xfrm>
            <a:off x="2596896" y="5806440"/>
            <a:ext cx="22860" cy="22860"/>
          </a:xfrm>
          <a:prstGeom prst="ellipse">
            <a:avLst/>
          </a:prstGeom>
          <a:solidFill>
            <a:srgbClr val="2E4E7E">
              <a:alpha val="92000"/>
            </a:srgbClr>
          </a:solidFill>
          <a:ln w="12700">
            <a:solidFill>
              <a:srgbClr val="2E4E7E">
                <a:alpha val="0"/>
              </a:srgbClr>
            </a:solidFill>
            <a:prstDash val="solid"/>
          </a:ln>
        </p:spPr>
      </p:sp>
      <p:sp>
        <p:nvSpPr>
          <p:cNvPr id="132" name="Shape 130"/>
          <p:cNvSpPr/>
          <p:nvPr/>
        </p:nvSpPr>
        <p:spPr>
          <a:xfrm>
            <a:off x="182880" y="5989320"/>
            <a:ext cx="22860" cy="22860"/>
          </a:xfrm>
          <a:prstGeom prst="ellipse">
            <a:avLst/>
          </a:prstGeom>
          <a:solidFill>
            <a:srgbClr val="2E4E7E">
              <a:alpha val="92000"/>
            </a:srgbClr>
          </a:solidFill>
          <a:ln w="12700">
            <a:solidFill>
              <a:srgbClr val="2E4E7E">
                <a:alpha val="0"/>
              </a:srgbClr>
            </a:solidFill>
            <a:prstDash val="solid"/>
          </a:ln>
        </p:spPr>
      </p:sp>
      <p:sp>
        <p:nvSpPr>
          <p:cNvPr id="133" name="Shape 131"/>
          <p:cNvSpPr/>
          <p:nvPr/>
        </p:nvSpPr>
        <p:spPr>
          <a:xfrm>
            <a:off x="384048" y="5989320"/>
            <a:ext cx="22860" cy="22860"/>
          </a:xfrm>
          <a:prstGeom prst="ellipse">
            <a:avLst/>
          </a:prstGeom>
          <a:solidFill>
            <a:srgbClr val="2E4E7E">
              <a:alpha val="92000"/>
            </a:srgbClr>
          </a:solidFill>
          <a:ln w="12700">
            <a:solidFill>
              <a:srgbClr val="2E4E7E">
                <a:alpha val="0"/>
              </a:srgbClr>
            </a:solidFill>
            <a:prstDash val="solid"/>
          </a:ln>
        </p:spPr>
      </p:sp>
      <p:sp>
        <p:nvSpPr>
          <p:cNvPr id="134" name="Shape 132"/>
          <p:cNvSpPr/>
          <p:nvPr/>
        </p:nvSpPr>
        <p:spPr>
          <a:xfrm>
            <a:off x="585216" y="5989320"/>
            <a:ext cx="22860" cy="22860"/>
          </a:xfrm>
          <a:prstGeom prst="ellipse">
            <a:avLst/>
          </a:prstGeom>
          <a:solidFill>
            <a:srgbClr val="2E4E7E">
              <a:alpha val="92000"/>
            </a:srgbClr>
          </a:solidFill>
          <a:ln w="12700">
            <a:solidFill>
              <a:srgbClr val="2E4E7E">
                <a:alpha val="0"/>
              </a:srgbClr>
            </a:solidFill>
            <a:prstDash val="solid"/>
          </a:ln>
        </p:spPr>
      </p:sp>
      <p:sp>
        <p:nvSpPr>
          <p:cNvPr id="135" name="Shape 133"/>
          <p:cNvSpPr/>
          <p:nvPr/>
        </p:nvSpPr>
        <p:spPr>
          <a:xfrm>
            <a:off x="786384" y="5989320"/>
            <a:ext cx="22860" cy="22860"/>
          </a:xfrm>
          <a:prstGeom prst="ellipse">
            <a:avLst/>
          </a:prstGeom>
          <a:solidFill>
            <a:srgbClr val="2E4E7E">
              <a:alpha val="92000"/>
            </a:srgbClr>
          </a:solidFill>
          <a:ln w="12700">
            <a:solidFill>
              <a:srgbClr val="2E4E7E">
                <a:alpha val="0"/>
              </a:srgbClr>
            </a:solidFill>
            <a:prstDash val="solid"/>
          </a:ln>
        </p:spPr>
      </p:sp>
      <p:sp>
        <p:nvSpPr>
          <p:cNvPr id="136" name="Shape 134"/>
          <p:cNvSpPr/>
          <p:nvPr/>
        </p:nvSpPr>
        <p:spPr>
          <a:xfrm>
            <a:off x="987552" y="5989320"/>
            <a:ext cx="22860" cy="22860"/>
          </a:xfrm>
          <a:prstGeom prst="ellipse">
            <a:avLst/>
          </a:prstGeom>
          <a:solidFill>
            <a:srgbClr val="2E4E7E">
              <a:alpha val="92000"/>
            </a:srgbClr>
          </a:solidFill>
          <a:ln w="12700">
            <a:solidFill>
              <a:srgbClr val="2E4E7E">
                <a:alpha val="0"/>
              </a:srgbClr>
            </a:solidFill>
            <a:prstDash val="solid"/>
          </a:ln>
        </p:spPr>
      </p:sp>
      <p:sp>
        <p:nvSpPr>
          <p:cNvPr id="137" name="Shape 135"/>
          <p:cNvSpPr/>
          <p:nvPr/>
        </p:nvSpPr>
        <p:spPr>
          <a:xfrm>
            <a:off x="1188720" y="5989320"/>
            <a:ext cx="22860" cy="22860"/>
          </a:xfrm>
          <a:prstGeom prst="ellipse">
            <a:avLst/>
          </a:prstGeom>
          <a:solidFill>
            <a:srgbClr val="2E4E7E">
              <a:alpha val="92000"/>
            </a:srgbClr>
          </a:solidFill>
          <a:ln w="12700">
            <a:solidFill>
              <a:srgbClr val="2E4E7E">
                <a:alpha val="0"/>
              </a:srgbClr>
            </a:solidFill>
            <a:prstDash val="solid"/>
          </a:ln>
        </p:spPr>
      </p:sp>
      <p:sp>
        <p:nvSpPr>
          <p:cNvPr id="138" name="Shape 136"/>
          <p:cNvSpPr/>
          <p:nvPr/>
        </p:nvSpPr>
        <p:spPr>
          <a:xfrm>
            <a:off x="1389888" y="5989320"/>
            <a:ext cx="22860" cy="22860"/>
          </a:xfrm>
          <a:prstGeom prst="ellipse">
            <a:avLst/>
          </a:prstGeom>
          <a:solidFill>
            <a:srgbClr val="2E4E7E">
              <a:alpha val="92000"/>
            </a:srgbClr>
          </a:solidFill>
          <a:ln w="12700">
            <a:solidFill>
              <a:srgbClr val="2E4E7E">
                <a:alpha val="0"/>
              </a:srgbClr>
            </a:solidFill>
            <a:prstDash val="solid"/>
          </a:ln>
        </p:spPr>
      </p:sp>
      <p:sp>
        <p:nvSpPr>
          <p:cNvPr id="139" name="Shape 137"/>
          <p:cNvSpPr/>
          <p:nvPr/>
        </p:nvSpPr>
        <p:spPr>
          <a:xfrm>
            <a:off x="1591056" y="5989320"/>
            <a:ext cx="22860" cy="22860"/>
          </a:xfrm>
          <a:prstGeom prst="ellipse">
            <a:avLst/>
          </a:prstGeom>
          <a:solidFill>
            <a:srgbClr val="2E4E7E">
              <a:alpha val="92000"/>
            </a:srgbClr>
          </a:solidFill>
          <a:ln w="12700">
            <a:solidFill>
              <a:srgbClr val="2E4E7E">
                <a:alpha val="0"/>
              </a:srgbClr>
            </a:solidFill>
            <a:prstDash val="solid"/>
          </a:ln>
        </p:spPr>
      </p:sp>
      <p:sp>
        <p:nvSpPr>
          <p:cNvPr id="140" name="Shape 138"/>
          <p:cNvSpPr/>
          <p:nvPr/>
        </p:nvSpPr>
        <p:spPr>
          <a:xfrm>
            <a:off x="1792224" y="5989320"/>
            <a:ext cx="22860" cy="22860"/>
          </a:xfrm>
          <a:prstGeom prst="ellipse">
            <a:avLst/>
          </a:prstGeom>
          <a:solidFill>
            <a:srgbClr val="2E4E7E">
              <a:alpha val="92000"/>
            </a:srgbClr>
          </a:solidFill>
          <a:ln w="12700">
            <a:solidFill>
              <a:srgbClr val="2E4E7E">
                <a:alpha val="0"/>
              </a:srgbClr>
            </a:solidFill>
            <a:prstDash val="solid"/>
          </a:ln>
        </p:spPr>
      </p:sp>
      <p:sp>
        <p:nvSpPr>
          <p:cNvPr id="141" name="Shape 139"/>
          <p:cNvSpPr/>
          <p:nvPr/>
        </p:nvSpPr>
        <p:spPr>
          <a:xfrm>
            <a:off x="1993392" y="5989320"/>
            <a:ext cx="22860" cy="22860"/>
          </a:xfrm>
          <a:prstGeom prst="ellipse">
            <a:avLst/>
          </a:prstGeom>
          <a:solidFill>
            <a:srgbClr val="2E4E7E">
              <a:alpha val="92000"/>
            </a:srgbClr>
          </a:solidFill>
          <a:ln w="12700">
            <a:solidFill>
              <a:srgbClr val="2E4E7E">
                <a:alpha val="0"/>
              </a:srgbClr>
            </a:solidFill>
            <a:prstDash val="solid"/>
          </a:ln>
        </p:spPr>
      </p:sp>
      <p:sp>
        <p:nvSpPr>
          <p:cNvPr id="142" name="Shape 140"/>
          <p:cNvSpPr/>
          <p:nvPr/>
        </p:nvSpPr>
        <p:spPr>
          <a:xfrm>
            <a:off x="2194560" y="5989320"/>
            <a:ext cx="22860" cy="22860"/>
          </a:xfrm>
          <a:prstGeom prst="ellipse">
            <a:avLst/>
          </a:prstGeom>
          <a:solidFill>
            <a:srgbClr val="2E4E7E">
              <a:alpha val="92000"/>
            </a:srgbClr>
          </a:solidFill>
          <a:ln w="12700">
            <a:solidFill>
              <a:srgbClr val="2E4E7E">
                <a:alpha val="0"/>
              </a:srgbClr>
            </a:solidFill>
            <a:prstDash val="solid"/>
          </a:ln>
        </p:spPr>
      </p:sp>
      <p:sp>
        <p:nvSpPr>
          <p:cNvPr id="143" name="Shape 141"/>
          <p:cNvSpPr/>
          <p:nvPr/>
        </p:nvSpPr>
        <p:spPr>
          <a:xfrm>
            <a:off x="2395728" y="5989320"/>
            <a:ext cx="22860" cy="22860"/>
          </a:xfrm>
          <a:prstGeom prst="ellipse">
            <a:avLst/>
          </a:prstGeom>
          <a:solidFill>
            <a:srgbClr val="2E4E7E">
              <a:alpha val="92000"/>
            </a:srgbClr>
          </a:solidFill>
          <a:ln w="12700">
            <a:solidFill>
              <a:srgbClr val="2E4E7E">
                <a:alpha val="0"/>
              </a:srgbClr>
            </a:solidFill>
            <a:prstDash val="solid"/>
          </a:ln>
        </p:spPr>
      </p:sp>
      <p:sp>
        <p:nvSpPr>
          <p:cNvPr id="144" name="Shape 142"/>
          <p:cNvSpPr/>
          <p:nvPr/>
        </p:nvSpPr>
        <p:spPr>
          <a:xfrm>
            <a:off x="2596896" y="5989320"/>
            <a:ext cx="22860" cy="22860"/>
          </a:xfrm>
          <a:prstGeom prst="ellipse">
            <a:avLst/>
          </a:prstGeom>
          <a:solidFill>
            <a:srgbClr val="2E4E7E">
              <a:alpha val="92000"/>
            </a:srgbClr>
          </a:solidFill>
          <a:ln w="12700">
            <a:solidFill>
              <a:srgbClr val="2E4E7E">
                <a:alpha val="0"/>
              </a:srgbClr>
            </a:solidFill>
            <a:prstDash val="solid"/>
          </a:ln>
        </p:spPr>
      </p:sp>
      <p:sp>
        <p:nvSpPr>
          <p:cNvPr id="145" name="Shape 143"/>
          <p:cNvSpPr/>
          <p:nvPr/>
        </p:nvSpPr>
        <p:spPr>
          <a:xfrm>
            <a:off x="182880" y="6172200"/>
            <a:ext cx="22860" cy="22860"/>
          </a:xfrm>
          <a:prstGeom prst="ellipse">
            <a:avLst/>
          </a:prstGeom>
          <a:solidFill>
            <a:srgbClr val="2E4E7E">
              <a:alpha val="92000"/>
            </a:srgbClr>
          </a:solidFill>
          <a:ln w="12700">
            <a:solidFill>
              <a:srgbClr val="2E4E7E">
                <a:alpha val="0"/>
              </a:srgbClr>
            </a:solidFill>
            <a:prstDash val="solid"/>
          </a:ln>
        </p:spPr>
      </p:sp>
      <p:sp>
        <p:nvSpPr>
          <p:cNvPr id="146" name="Shape 144"/>
          <p:cNvSpPr/>
          <p:nvPr/>
        </p:nvSpPr>
        <p:spPr>
          <a:xfrm>
            <a:off x="384048" y="6172200"/>
            <a:ext cx="22860" cy="22860"/>
          </a:xfrm>
          <a:prstGeom prst="ellipse">
            <a:avLst/>
          </a:prstGeom>
          <a:solidFill>
            <a:srgbClr val="2E4E7E">
              <a:alpha val="92000"/>
            </a:srgbClr>
          </a:solidFill>
          <a:ln w="12700">
            <a:solidFill>
              <a:srgbClr val="2E4E7E">
                <a:alpha val="0"/>
              </a:srgbClr>
            </a:solidFill>
            <a:prstDash val="solid"/>
          </a:ln>
        </p:spPr>
      </p:sp>
      <p:sp>
        <p:nvSpPr>
          <p:cNvPr id="147" name="Shape 145"/>
          <p:cNvSpPr/>
          <p:nvPr/>
        </p:nvSpPr>
        <p:spPr>
          <a:xfrm>
            <a:off x="585216" y="6172200"/>
            <a:ext cx="22860" cy="22860"/>
          </a:xfrm>
          <a:prstGeom prst="ellipse">
            <a:avLst/>
          </a:prstGeom>
          <a:solidFill>
            <a:srgbClr val="2E4E7E">
              <a:alpha val="92000"/>
            </a:srgbClr>
          </a:solidFill>
          <a:ln w="12700">
            <a:solidFill>
              <a:srgbClr val="2E4E7E">
                <a:alpha val="0"/>
              </a:srgbClr>
            </a:solidFill>
            <a:prstDash val="solid"/>
          </a:ln>
        </p:spPr>
      </p:sp>
      <p:sp>
        <p:nvSpPr>
          <p:cNvPr id="148" name="Shape 146"/>
          <p:cNvSpPr/>
          <p:nvPr/>
        </p:nvSpPr>
        <p:spPr>
          <a:xfrm>
            <a:off x="786384" y="6172200"/>
            <a:ext cx="22860" cy="22860"/>
          </a:xfrm>
          <a:prstGeom prst="ellipse">
            <a:avLst/>
          </a:prstGeom>
          <a:solidFill>
            <a:srgbClr val="2E4E7E">
              <a:alpha val="92000"/>
            </a:srgbClr>
          </a:solidFill>
          <a:ln w="12700">
            <a:solidFill>
              <a:srgbClr val="2E4E7E">
                <a:alpha val="0"/>
              </a:srgbClr>
            </a:solidFill>
            <a:prstDash val="solid"/>
          </a:ln>
        </p:spPr>
      </p:sp>
      <p:sp>
        <p:nvSpPr>
          <p:cNvPr id="149" name="Shape 147"/>
          <p:cNvSpPr/>
          <p:nvPr/>
        </p:nvSpPr>
        <p:spPr>
          <a:xfrm>
            <a:off x="987552" y="6172200"/>
            <a:ext cx="22860" cy="22860"/>
          </a:xfrm>
          <a:prstGeom prst="ellipse">
            <a:avLst/>
          </a:prstGeom>
          <a:solidFill>
            <a:srgbClr val="2E4E7E">
              <a:alpha val="92000"/>
            </a:srgbClr>
          </a:solidFill>
          <a:ln w="12700">
            <a:solidFill>
              <a:srgbClr val="2E4E7E">
                <a:alpha val="0"/>
              </a:srgbClr>
            </a:solidFill>
            <a:prstDash val="solid"/>
          </a:ln>
        </p:spPr>
      </p:sp>
      <p:sp>
        <p:nvSpPr>
          <p:cNvPr id="150" name="Shape 148"/>
          <p:cNvSpPr/>
          <p:nvPr/>
        </p:nvSpPr>
        <p:spPr>
          <a:xfrm>
            <a:off x="1188720" y="6172200"/>
            <a:ext cx="22860" cy="22860"/>
          </a:xfrm>
          <a:prstGeom prst="ellipse">
            <a:avLst/>
          </a:prstGeom>
          <a:solidFill>
            <a:srgbClr val="2E4E7E">
              <a:alpha val="92000"/>
            </a:srgbClr>
          </a:solidFill>
          <a:ln w="12700">
            <a:solidFill>
              <a:srgbClr val="2E4E7E">
                <a:alpha val="0"/>
              </a:srgbClr>
            </a:solidFill>
            <a:prstDash val="solid"/>
          </a:ln>
        </p:spPr>
      </p:sp>
      <p:sp>
        <p:nvSpPr>
          <p:cNvPr id="151" name="Shape 149"/>
          <p:cNvSpPr/>
          <p:nvPr/>
        </p:nvSpPr>
        <p:spPr>
          <a:xfrm>
            <a:off x="1389888" y="6172200"/>
            <a:ext cx="22860" cy="22860"/>
          </a:xfrm>
          <a:prstGeom prst="ellipse">
            <a:avLst/>
          </a:prstGeom>
          <a:solidFill>
            <a:srgbClr val="2E4E7E">
              <a:alpha val="92000"/>
            </a:srgbClr>
          </a:solidFill>
          <a:ln w="12700">
            <a:solidFill>
              <a:srgbClr val="2E4E7E">
                <a:alpha val="0"/>
              </a:srgbClr>
            </a:solidFill>
            <a:prstDash val="solid"/>
          </a:ln>
        </p:spPr>
      </p:sp>
      <p:sp>
        <p:nvSpPr>
          <p:cNvPr id="152" name="Shape 150"/>
          <p:cNvSpPr/>
          <p:nvPr/>
        </p:nvSpPr>
        <p:spPr>
          <a:xfrm>
            <a:off x="1591056" y="6172200"/>
            <a:ext cx="22860" cy="22860"/>
          </a:xfrm>
          <a:prstGeom prst="ellipse">
            <a:avLst/>
          </a:prstGeom>
          <a:solidFill>
            <a:srgbClr val="2E4E7E">
              <a:alpha val="92000"/>
            </a:srgbClr>
          </a:solidFill>
          <a:ln w="12700">
            <a:solidFill>
              <a:srgbClr val="2E4E7E">
                <a:alpha val="0"/>
              </a:srgbClr>
            </a:solidFill>
            <a:prstDash val="solid"/>
          </a:ln>
        </p:spPr>
      </p:sp>
      <p:sp>
        <p:nvSpPr>
          <p:cNvPr id="153" name="Shape 151"/>
          <p:cNvSpPr/>
          <p:nvPr/>
        </p:nvSpPr>
        <p:spPr>
          <a:xfrm>
            <a:off x="1792224" y="6172200"/>
            <a:ext cx="22860" cy="22860"/>
          </a:xfrm>
          <a:prstGeom prst="ellipse">
            <a:avLst/>
          </a:prstGeom>
          <a:solidFill>
            <a:srgbClr val="2E4E7E">
              <a:alpha val="92000"/>
            </a:srgbClr>
          </a:solidFill>
          <a:ln w="12700">
            <a:solidFill>
              <a:srgbClr val="2E4E7E">
                <a:alpha val="0"/>
              </a:srgbClr>
            </a:solidFill>
            <a:prstDash val="solid"/>
          </a:ln>
        </p:spPr>
      </p:sp>
      <p:sp>
        <p:nvSpPr>
          <p:cNvPr id="154" name="Shape 152"/>
          <p:cNvSpPr/>
          <p:nvPr/>
        </p:nvSpPr>
        <p:spPr>
          <a:xfrm>
            <a:off x="1993392" y="6172200"/>
            <a:ext cx="22860" cy="22860"/>
          </a:xfrm>
          <a:prstGeom prst="ellipse">
            <a:avLst/>
          </a:prstGeom>
          <a:solidFill>
            <a:srgbClr val="2E4E7E">
              <a:alpha val="92000"/>
            </a:srgbClr>
          </a:solidFill>
          <a:ln w="12700">
            <a:solidFill>
              <a:srgbClr val="2E4E7E">
                <a:alpha val="0"/>
              </a:srgbClr>
            </a:solidFill>
            <a:prstDash val="solid"/>
          </a:ln>
        </p:spPr>
      </p:sp>
      <p:sp>
        <p:nvSpPr>
          <p:cNvPr id="155" name="Shape 153"/>
          <p:cNvSpPr/>
          <p:nvPr/>
        </p:nvSpPr>
        <p:spPr>
          <a:xfrm>
            <a:off x="2194560" y="6172200"/>
            <a:ext cx="22860" cy="22860"/>
          </a:xfrm>
          <a:prstGeom prst="ellipse">
            <a:avLst/>
          </a:prstGeom>
          <a:solidFill>
            <a:srgbClr val="2E4E7E">
              <a:alpha val="92000"/>
            </a:srgbClr>
          </a:solidFill>
          <a:ln w="12700">
            <a:solidFill>
              <a:srgbClr val="2E4E7E">
                <a:alpha val="0"/>
              </a:srgbClr>
            </a:solidFill>
            <a:prstDash val="solid"/>
          </a:ln>
        </p:spPr>
      </p:sp>
      <p:sp>
        <p:nvSpPr>
          <p:cNvPr id="156" name="Shape 154"/>
          <p:cNvSpPr/>
          <p:nvPr/>
        </p:nvSpPr>
        <p:spPr>
          <a:xfrm>
            <a:off x="2395728" y="6172200"/>
            <a:ext cx="22860" cy="22860"/>
          </a:xfrm>
          <a:prstGeom prst="ellipse">
            <a:avLst/>
          </a:prstGeom>
          <a:solidFill>
            <a:srgbClr val="2E4E7E">
              <a:alpha val="92000"/>
            </a:srgbClr>
          </a:solidFill>
          <a:ln w="12700">
            <a:solidFill>
              <a:srgbClr val="2E4E7E">
                <a:alpha val="0"/>
              </a:srgbClr>
            </a:solidFill>
            <a:prstDash val="solid"/>
          </a:ln>
        </p:spPr>
      </p:sp>
      <p:sp>
        <p:nvSpPr>
          <p:cNvPr id="157" name="Shape 155"/>
          <p:cNvSpPr/>
          <p:nvPr/>
        </p:nvSpPr>
        <p:spPr>
          <a:xfrm>
            <a:off x="2596896" y="6172200"/>
            <a:ext cx="22860" cy="22860"/>
          </a:xfrm>
          <a:prstGeom prst="ellipse">
            <a:avLst/>
          </a:prstGeom>
          <a:solidFill>
            <a:srgbClr val="2E4E7E">
              <a:alpha val="92000"/>
            </a:srgbClr>
          </a:solidFill>
          <a:ln w="12700">
            <a:solidFill>
              <a:srgbClr val="2E4E7E">
                <a:alpha val="0"/>
              </a:srgbClr>
            </a:solidFill>
            <a:prstDash val="solid"/>
          </a:ln>
        </p:spPr>
      </p:sp>
      <p:sp>
        <p:nvSpPr>
          <p:cNvPr id="158" name="Shape 156"/>
          <p:cNvSpPr/>
          <p:nvPr/>
        </p:nvSpPr>
        <p:spPr>
          <a:xfrm>
            <a:off x="182880" y="6355080"/>
            <a:ext cx="22860" cy="22860"/>
          </a:xfrm>
          <a:prstGeom prst="ellipse">
            <a:avLst/>
          </a:prstGeom>
          <a:solidFill>
            <a:srgbClr val="2E4E7E">
              <a:alpha val="92000"/>
            </a:srgbClr>
          </a:solidFill>
          <a:ln w="12700">
            <a:solidFill>
              <a:srgbClr val="2E4E7E">
                <a:alpha val="0"/>
              </a:srgbClr>
            </a:solidFill>
            <a:prstDash val="solid"/>
          </a:ln>
        </p:spPr>
      </p:sp>
      <p:sp>
        <p:nvSpPr>
          <p:cNvPr id="159" name="Shape 157"/>
          <p:cNvSpPr/>
          <p:nvPr/>
        </p:nvSpPr>
        <p:spPr>
          <a:xfrm>
            <a:off x="384048" y="6355080"/>
            <a:ext cx="22860" cy="22860"/>
          </a:xfrm>
          <a:prstGeom prst="ellipse">
            <a:avLst/>
          </a:prstGeom>
          <a:solidFill>
            <a:srgbClr val="2E4E7E">
              <a:alpha val="92000"/>
            </a:srgbClr>
          </a:solidFill>
          <a:ln w="12700">
            <a:solidFill>
              <a:srgbClr val="2E4E7E">
                <a:alpha val="0"/>
              </a:srgbClr>
            </a:solidFill>
            <a:prstDash val="solid"/>
          </a:ln>
        </p:spPr>
      </p:sp>
      <p:sp>
        <p:nvSpPr>
          <p:cNvPr id="160" name="Shape 158"/>
          <p:cNvSpPr/>
          <p:nvPr/>
        </p:nvSpPr>
        <p:spPr>
          <a:xfrm>
            <a:off x="585216" y="6355080"/>
            <a:ext cx="22860" cy="22860"/>
          </a:xfrm>
          <a:prstGeom prst="ellipse">
            <a:avLst/>
          </a:prstGeom>
          <a:solidFill>
            <a:srgbClr val="2E4E7E">
              <a:alpha val="92000"/>
            </a:srgbClr>
          </a:solidFill>
          <a:ln w="12700">
            <a:solidFill>
              <a:srgbClr val="2E4E7E">
                <a:alpha val="0"/>
              </a:srgbClr>
            </a:solidFill>
            <a:prstDash val="solid"/>
          </a:ln>
        </p:spPr>
      </p:sp>
      <p:sp>
        <p:nvSpPr>
          <p:cNvPr id="161" name="Shape 159"/>
          <p:cNvSpPr/>
          <p:nvPr/>
        </p:nvSpPr>
        <p:spPr>
          <a:xfrm>
            <a:off x="786384" y="6355080"/>
            <a:ext cx="22860" cy="22860"/>
          </a:xfrm>
          <a:prstGeom prst="ellipse">
            <a:avLst/>
          </a:prstGeom>
          <a:solidFill>
            <a:srgbClr val="2E4E7E">
              <a:alpha val="92000"/>
            </a:srgbClr>
          </a:solidFill>
          <a:ln w="12700">
            <a:solidFill>
              <a:srgbClr val="2E4E7E">
                <a:alpha val="0"/>
              </a:srgbClr>
            </a:solidFill>
            <a:prstDash val="solid"/>
          </a:ln>
        </p:spPr>
      </p:sp>
      <p:sp>
        <p:nvSpPr>
          <p:cNvPr id="162" name="Shape 160"/>
          <p:cNvSpPr/>
          <p:nvPr/>
        </p:nvSpPr>
        <p:spPr>
          <a:xfrm>
            <a:off x="987552" y="6355080"/>
            <a:ext cx="22860" cy="22860"/>
          </a:xfrm>
          <a:prstGeom prst="ellipse">
            <a:avLst/>
          </a:prstGeom>
          <a:solidFill>
            <a:srgbClr val="2E4E7E">
              <a:alpha val="92000"/>
            </a:srgbClr>
          </a:solidFill>
          <a:ln w="12700">
            <a:solidFill>
              <a:srgbClr val="2E4E7E">
                <a:alpha val="0"/>
              </a:srgbClr>
            </a:solidFill>
            <a:prstDash val="solid"/>
          </a:ln>
        </p:spPr>
      </p:sp>
      <p:sp>
        <p:nvSpPr>
          <p:cNvPr id="163" name="Shape 161"/>
          <p:cNvSpPr/>
          <p:nvPr/>
        </p:nvSpPr>
        <p:spPr>
          <a:xfrm>
            <a:off x="1188720" y="6355080"/>
            <a:ext cx="22860" cy="22860"/>
          </a:xfrm>
          <a:prstGeom prst="ellipse">
            <a:avLst/>
          </a:prstGeom>
          <a:solidFill>
            <a:srgbClr val="2E4E7E">
              <a:alpha val="92000"/>
            </a:srgbClr>
          </a:solidFill>
          <a:ln w="12700">
            <a:solidFill>
              <a:srgbClr val="2E4E7E">
                <a:alpha val="0"/>
              </a:srgbClr>
            </a:solidFill>
            <a:prstDash val="solid"/>
          </a:ln>
        </p:spPr>
      </p:sp>
      <p:sp>
        <p:nvSpPr>
          <p:cNvPr id="164" name="Shape 162"/>
          <p:cNvSpPr/>
          <p:nvPr/>
        </p:nvSpPr>
        <p:spPr>
          <a:xfrm>
            <a:off x="1389888" y="6355080"/>
            <a:ext cx="22860" cy="22860"/>
          </a:xfrm>
          <a:prstGeom prst="ellipse">
            <a:avLst/>
          </a:prstGeom>
          <a:solidFill>
            <a:srgbClr val="2E4E7E">
              <a:alpha val="92000"/>
            </a:srgbClr>
          </a:solidFill>
          <a:ln w="12700">
            <a:solidFill>
              <a:srgbClr val="2E4E7E">
                <a:alpha val="0"/>
              </a:srgbClr>
            </a:solidFill>
            <a:prstDash val="solid"/>
          </a:ln>
        </p:spPr>
      </p:sp>
      <p:sp>
        <p:nvSpPr>
          <p:cNvPr id="165" name="Shape 163"/>
          <p:cNvSpPr/>
          <p:nvPr/>
        </p:nvSpPr>
        <p:spPr>
          <a:xfrm>
            <a:off x="1591056" y="6355080"/>
            <a:ext cx="22860" cy="22860"/>
          </a:xfrm>
          <a:prstGeom prst="ellipse">
            <a:avLst/>
          </a:prstGeom>
          <a:solidFill>
            <a:srgbClr val="2E4E7E">
              <a:alpha val="92000"/>
            </a:srgbClr>
          </a:solidFill>
          <a:ln w="12700">
            <a:solidFill>
              <a:srgbClr val="2E4E7E">
                <a:alpha val="0"/>
              </a:srgbClr>
            </a:solidFill>
            <a:prstDash val="solid"/>
          </a:ln>
        </p:spPr>
      </p:sp>
      <p:sp>
        <p:nvSpPr>
          <p:cNvPr id="166" name="Shape 164"/>
          <p:cNvSpPr/>
          <p:nvPr/>
        </p:nvSpPr>
        <p:spPr>
          <a:xfrm>
            <a:off x="1792224" y="6355080"/>
            <a:ext cx="22860" cy="22860"/>
          </a:xfrm>
          <a:prstGeom prst="ellipse">
            <a:avLst/>
          </a:prstGeom>
          <a:solidFill>
            <a:srgbClr val="2E4E7E">
              <a:alpha val="92000"/>
            </a:srgbClr>
          </a:solidFill>
          <a:ln w="12700">
            <a:solidFill>
              <a:srgbClr val="2E4E7E">
                <a:alpha val="0"/>
              </a:srgbClr>
            </a:solidFill>
            <a:prstDash val="solid"/>
          </a:ln>
        </p:spPr>
      </p:sp>
      <p:sp>
        <p:nvSpPr>
          <p:cNvPr id="167" name="Shape 165"/>
          <p:cNvSpPr/>
          <p:nvPr/>
        </p:nvSpPr>
        <p:spPr>
          <a:xfrm>
            <a:off x="1993392" y="6355080"/>
            <a:ext cx="22860" cy="22860"/>
          </a:xfrm>
          <a:prstGeom prst="ellipse">
            <a:avLst/>
          </a:prstGeom>
          <a:solidFill>
            <a:srgbClr val="2E4E7E">
              <a:alpha val="92000"/>
            </a:srgbClr>
          </a:solidFill>
          <a:ln w="12700">
            <a:solidFill>
              <a:srgbClr val="2E4E7E">
                <a:alpha val="0"/>
              </a:srgbClr>
            </a:solidFill>
            <a:prstDash val="solid"/>
          </a:ln>
        </p:spPr>
      </p:sp>
      <p:sp>
        <p:nvSpPr>
          <p:cNvPr id="168" name="Shape 166"/>
          <p:cNvSpPr/>
          <p:nvPr/>
        </p:nvSpPr>
        <p:spPr>
          <a:xfrm>
            <a:off x="2194560" y="6355080"/>
            <a:ext cx="22860" cy="22860"/>
          </a:xfrm>
          <a:prstGeom prst="ellipse">
            <a:avLst/>
          </a:prstGeom>
          <a:solidFill>
            <a:srgbClr val="2E4E7E">
              <a:alpha val="92000"/>
            </a:srgbClr>
          </a:solidFill>
          <a:ln w="12700">
            <a:solidFill>
              <a:srgbClr val="2E4E7E">
                <a:alpha val="0"/>
              </a:srgbClr>
            </a:solidFill>
            <a:prstDash val="solid"/>
          </a:ln>
        </p:spPr>
      </p:sp>
      <p:sp>
        <p:nvSpPr>
          <p:cNvPr id="169" name="Shape 167"/>
          <p:cNvSpPr/>
          <p:nvPr/>
        </p:nvSpPr>
        <p:spPr>
          <a:xfrm>
            <a:off x="2395728" y="6355080"/>
            <a:ext cx="22860" cy="22860"/>
          </a:xfrm>
          <a:prstGeom prst="ellipse">
            <a:avLst/>
          </a:prstGeom>
          <a:solidFill>
            <a:srgbClr val="2E4E7E">
              <a:alpha val="92000"/>
            </a:srgbClr>
          </a:solidFill>
          <a:ln w="12700">
            <a:solidFill>
              <a:srgbClr val="2E4E7E">
                <a:alpha val="0"/>
              </a:srgbClr>
            </a:solidFill>
            <a:prstDash val="solid"/>
          </a:ln>
        </p:spPr>
      </p:sp>
      <p:sp>
        <p:nvSpPr>
          <p:cNvPr id="170" name="Shape 168"/>
          <p:cNvSpPr/>
          <p:nvPr/>
        </p:nvSpPr>
        <p:spPr>
          <a:xfrm>
            <a:off x="2596896" y="6355080"/>
            <a:ext cx="22860" cy="22860"/>
          </a:xfrm>
          <a:prstGeom prst="ellipse">
            <a:avLst/>
          </a:prstGeom>
          <a:solidFill>
            <a:srgbClr val="2E4E7E">
              <a:alpha val="92000"/>
            </a:srgbClr>
          </a:solidFill>
          <a:ln w="12700">
            <a:solidFill>
              <a:srgbClr val="2E4E7E">
                <a:alpha val="0"/>
              </a:srgbClr>
            </a:solidFill>
            <a:prstDash val="solid"/>
          </a:ln>
        </p:spPr>
      </p:sp>
      <p:sp>
        <p:nvSpPr>
          <p:cNvPr id="171" name="Shape 169"/>
          <p:cNvSpPr/>
          <p:nvPr/>
        </p:nvSpPr>
        <p:spPr>
          <a:xfrm>
            <a:off x="182880" y="6537960"/>
            <a:ext cx="22860" cy="22860"/>
          </a:xfrm>
          <a:prstGeom prst="ellipse">
            <a:avLst/>
          </a:prstGeom>
          <a:solidFill>
            <a:srgbClr val="2E4E7E">
              <a:alpha val="92000"/>
            </a:srgbClr>
          </a:solidFill>
          <a:ln w="12700">
            <a:solidFill>
              <a:srgbClr val="2E4E7E">
                <a:alpha val="0"/>
              </a:srgbClr>
            </a:solidFill>
            <a:prstDash val="solid"/>
          </a:ln>
        </p:spPr>
      </p:sp>
      <p:sp>
        <p:nvSpPr>
          <p:cNvPr id="172" name="Shape 170"/>
          <p:cNvSpPr/>
          <p:nvPr/>
        </p:nvSpPr>
        <p:spPr>
          <a:xfrm>
            <a:off x="384048" y="6537960"/>
            <a:ext cx="22860" cy="22860"/>
          </a:xfrm>
          <a:prstGeom prst="ellipse">
            <a:avLst/>
          </a:prstGeom>
          <a:solidFill>
            <a:srgbClr val="2E4E7E">
              <a:alpha val="92000"/>
            </a:srgbClr>
          </a:solidFill>
          <a:ln w="12700">
            <a:solidFill>
              <a:srgbClr val="2E4E7E">
                <a:alpha val="0"/>
              </a:srgbClr>
            </a:solidFill>
            <a:prstDash val="solid"/>
          </a:ln>
        </p:spPr>
      </p:sp>
      <p:sp>
        <p:nvSpPr>
          <p:cNvPr id="173" name="Shape 171"/>
          <p:cNvSpPr/>
          <p:nvPr/>
        </p:nvSpPr>
        <p:spPr>
          <a:xfrm>
            <a:off x="585216" y="6537960"/>
            <a:ext cx="22860" cy="22860"/>
          </a:xfrm>
          <a:prstGeom prst="ellipse">
            <a:avLst/>
          </a:prstGeom>
          <a:solidFill>
            <a:srgbClr val="2E4E7E">
              <a:alpha val="92000"/>
            </a:srgbClr>
          </a:solidFill>
          <a:ln w="12700">
            <a:solidFill>
              <a:srgbClr val="2E4E7E">
                <a:alpha val="0"/>
              </a:srgbClr>
            </a:solidFill>
            <a:prstDash val="solid"/>
          </a:ln>
        </p:spPr>
      </p:sp>
      <p:sp>
        <p:nvSpPr>
          <p:cNvPr id="174" name="Shape 172"/>
          <p:cNvSpPr/>
          <p:nvPr/>
        </p:nvSpPr>
        <p:spPr>
          <a:xfrm>
            <a:off x="786384" y="6537960"/>
            <a:ext cx="22860" cy="22860"/>
          </a:xfrm>
          <a:prstGeom prst="ellipse">
            <a:avLst/>
          </a:prstGeom>
          <a:solidFill>
            <a:srgbClr val="2E4E7E">
              <a:alpha val="92000"/>
            </a:srgbClr>
          </a:solidFill>
          <a:ln w="12700">
            <a:solidFill>
              <a:srgbClr val="2E4E7E">
                <a:alpha val="0"/>
              </a:srgbClr>
            </a:solidFill>
            <a:prstDash val="solid"/>
          </a:ln>
        </p:spPr>
      </p:sp>
      <p:sp>
        <p:nvSpPr>
          <p:cNvPr id="175" name="Shape 173"/>
          <p:cNvSpPr/>
          <p:nvPr/>
        </p:nvSpPr>
        <p:spPr>
          <a:xfrm>
            <a:off x="987552" y="6537960"/>
            <a:ext cx="22860" cy="22860"/>
          </a:xfrm>
          <a:prstGeom prst="ellipse">
            <a:avLst/>
          </a:prstGeom>
          <a:solidFill>
            <a:srgbClr val="2E4E7E">
              <a:alpha val="92000"/>
            </a:srgbClr>
          </a:solidFill>
          <a:ln w="12700">
            <a:solidFill>
              <a:srgbClr val="2E4E7E">
                <a:alpha val="0"/>
              </a:srgbClr>
            </a:solidFill>
            <a:prstDash val="solid"/>
          </a:ln>
        </p:spPr>
      </p:sp>
      <p:sp>
        <p:nvSpPr>
          <p:cNvPr id="176" name="Shape 174"/>
          <p:cNvSpPr/>
          <p:nvPr/>
        </p:nvSpPr>
        <p:spPr>
          <a:xfrm>
            <a:off x="1188720" y="6537960"/>
            <a:ext cx="22860" cy="22860"/>
          </a:xfrm>
          <a:prstGeom prst="ellipse">
            <a:avLst/>
          </a:prstGeom>
          <a:solidFill>
            <a:srgbClr val="2E4E7E">
              <a:alpha val="92000"/>
            </a:srgbClr>
          </a:solidFill>
          <a:ln w="12700">
            <a:solidFill>
              <a:srgbClr val="2E4E7E">
                <a:alpha val="0"/>
              </a:srgbClr>
            </a:solidFill>
            <a:prstDash val="solid"/>
          </a:ln>
        </p:spPr>
      </p:sp>
      <p:sp>
        <p:nvSpPr>
          <p:cNvPr id="177" name="Shape 175"/>
          <p:cNvSpPr/>
          <p:nvPr/>
        </p:nvSpPr>
        <p:spPr>
          <a:xfrm>
            <a:off x="1389888" y="6537960"/>
            <a:ext cx="22860" cy="22860"/>
          </a:xfrm>
          <a:prstGeom prst="ellipse">
            <a:avLst/>
          </a:prstGeom>
          <a:solidFill>
            <a:srgbClr val="2E4E7E">
              <a:alpha val="92000"/>
            </a:srgbClr>
          </a:solidFill>
          <a:ln w="12700">
            <a:solidFill>
              <a:srgbClr val="2E4E7E">
                <a:alpha val="0"/>
              </a:srgbClr>
            </a:solidFill>
            <a:prstDash val="solid"/>
          </a:ln>
        </p:spPr>
      </p:sp>
      <p:sp>
        <p:nvSpPr>
          <p:cNvPr id="178" name="Shape 176"/>
          <p:cNvSpPr/>
          <p:nvPr/>
        </p:nvSpPr>
        <p:spPr>
          <a:xfrm>
            <a:off x="1591056" y="6537960"/>
            <a:ext cx="22860" cy="22860"/>
          </a:xfrm>
          <a:prstGeom prst="ellipse">
            <a:avLst/>
          </a:prstGeom>
          <a:solidFill>
            <a:srgbClr val="2E4E7E">
              <a:alpha val="92000"/>
            </a:srgbClr>
          </a:solidFill>
          <a:ln w="12700">
            <a:solidFill>
              <a:srgbClr val="2E4E7E">
                <a:alpha val="0"/>
              </a:srgbClr>
            </a:solidFill>
            <a:prstDash val="solid"/>
          </a:ln>
        </p:spPr>
      </p:sp>
      <p:sp>
        <p:nvSpPr>
          <p:cNvPr id="179" name="Shape 177"/>
          <p:cNvSpPr/>
          <p:nvPr/>
        </p:nvSpPr>
        <p:spPr>
          <a:xfrm>
            <a:off x="1792224" y="6537960"/>
            <a:ext cx="22860" cy="22860"/>
          </a:xfrm>
          <a:prstGeom prst="ellipse">
            <a:avLst/>
          </a:prstGeom>
          <a:solidFill>
            <a:srgbClr val="2E4E7E">
              <a:alpha val="92000"/>
            </a:srgbClr>
          </a:solidFill>
          <a:ln w="12700">
            <a:solidFill>
              <a:srgbClr val="2E4E7E">
                <a:alpha val="0"/>
              </a:srgbClr>
            </a:solidFill>
            <a:prstDash val="solid"/>
          </a:ln>
        </p:spPr>
      </p:sp>
      <p:sp>
        <p:nvSpPr>
          <p:cNvPr id="180" name="Shape 178"/>
          <p:cNvSpPr/>
          <p:nvPr/>
        </p:nvSpPr>
        <p:spPr>
          <a:xfrm>
            <a:off x="1993392" y="6537960"/>
            <a:ext cx="22860" cy="22860"/>
          </a:xfrm>
          <a:prstGeom prst="ellipse">
            <a:avLst/>
          </a:prstGeom>
          <a:solidFill>
            <a:srgbClr val="2E4E7E">
              <a:alpha val="92000"/>
            </a:srgbClr>
          </a:solidFill>
          <a:ln w="12700">
            <a:solidFill>
              <a:srgbClr val="2E4E7E">
                <a:alpha val="0"/>
              </a:srgbClr>
            </a:solidFill>
            <a:prstDash val="solid"/>
          </a:ln>
        </p:spPr>
      </p:sp>
      <p:sp>
        <p:nvSpPr>
          <p:cNvPr id="181" name="Shape 179"/>
          <p:cNvSpPr/>
          <p:nvPr/>
        </p:nvSpPr>
        <p:spPr>
          <a:xfrm>
            <a:off x="2194560" y="6537960"/>
            <a:ext cx="22860" cy="22860"/>
          </a:xfrm>
          <a:prstGeom prst="ellipse">
            <a:avLst/>
          </a:prstGeom>
          <a:solidFill>
            <a:srgbClr val="2E4E7E">
              <a:alpha val="92000"/>
            </a:srgbClr>
          </a:solidFill>
          <a:ln w="12700">
            <a:solidFill>
              <a:srgbClr val="2E4E7E">
                <a:alpha val="0"/>
              </a:srgbClr>
            </a:solidFill>
            <a:prstDash val="solid"/>
          </a:ln>
        </p:spPr>
      </p:sp>
      <p:sp>
        <p:nvSpPr>
          <p:cNvPr id="182" name="Shape 180"/>
          <p:cNvSpPr/>
          <p:nvPr/>
        </p:nvSpPr>
        <p:spPr>
          <a:xfrm>
            <a:off x="2395728" y="6537960"/>
            <a:ext cx="22860" cy="22860"/>
          </a:xfrm>
          <a:prstGeom prst="ellipse">
            <a:avLst/>
          </a:prstGeom>
          <a:solidFill>
            <a:srgbClr val="2E4E7E">
              <a:alpha val="92000"/>
            </a:srgbClr>
          </a:solidFill>
          <a:ln w="12700">
            <a:solidFill>
              <a:srgbClr val="2E4E7E">
                <a:alpha val="0"/>
              </a:srgbClr>
            </a:solidFill>
            <a:prstDash val="solid"/>
          </a:ln>
        </p:spPr>
      </p:sp>
      <p:sp>
        <p:nvSpPr>
          <p:cNvPr id="183" name="Shape 181"/>
          <p:cNvSpPr/>
          <p:nvPr/>
        </p:nvSpPr>
        <p:spPr>
          <a:xfrm>
            <a:off x="2596896" y="6537960"/>
            <a:ext cx="22860" cy="22860"/>
          </a:xfrm>
          <a:prstGeom prst="ellipse">
            <a:avLst/>
          </a:prstGeom>
          <a:solidFill>
            <a:srgbClr val="2E4E7E">
              <a:alpha val="92000"/>
            </a:srgbClr>
          </a:solidFill>
          <a:ln w="12700">
            <a:solidFill>
              <a:srgbClr val="2E4E7E">
                <a:alpha val="0"/>
              </a:srgbClr>
            </a:solidFill>
            <a:prstDash val="solid"/>
          </a:ln>
        </p:spPr>
      </p:sp>
      <p:sp>
        <p:nvSpPr>
          <p:cNvPr id="184" name="Shape 182"/>
          <p:cNvSpPr/>
          <p:nvPr/>
        </p:nvSpPr>
        <p:spPr>
          <a:xfrm>
            <a:off x="182880" y="6720840"/>
            <a:ext cx="22860" cy="22860"/>
          </a:xfrm>
          <a:prstGeom prst="ellipse">
            <a:avLst/>
          </a:prstGeom>
          <a:solidFill>
            <a:srgbClr val="2E4E7E">
              <a:alpha val="92000"/>
            </a:srgbClr>
          </a:solidFill>
          <a:ln w="12700">
            <a:solidFill>
              <a:srgbClr val="2E4E7E">
                <a:alpha val="0"/>
              </a:srgbClr>
            </a:solidFill>
            <a:prstDash val="solid"/>
          </a:ln>
        </p:spPr>
      </p:sp>
      <p:sp>
        <p:nvSpPr>
          <p:cNvPr id="185" name="Shape 183"/>
          <p:cNvSpPr/>
          <p:nvPr/>
        </p:nvSpPr>
        <p:spPr>
          <a:xfrm>
            <a:off x="384048" y="6720840"/>
            <a:ext cx="22860" cy="22860"/>
          </a:xfrm>
          <a:prstGeom prst="ellipse">
            <a:avLst/>
          </a:prstGeom>
          <a:solidFill>
            <a:srgbClr val="2E4E7E">
              <a:alpha val="92000"/>
            </a:srgbClr>
          </a:solidFill>
          <a:ln w="12700">
            <a:solidFill>
              <a:srgbClr val="2E4E7E">
                <a:alpha val="0"/>
              </a:srgbClr>
            </a:solidFill>
            <a:prstDash val="solid"/>
          </a:ln>
        </p:spPr>
      </p:sp>
      <p:sp>
        <p:nvSpPr>
          <p:cNvPr id="186" name="Shape 184"/>
          <p:cNvSpPr/>
          <p:nvPr/>
        </p:nvSpPr>
        <p:spPr>
          <a:xfrm>
            <a:off x="585216" y="6720840"/>
            <a:ext cx="22860" cy="22860"/>
          </a:xfrm>
          <a:prstGeom prst="ellipse">
            <a:avLst/>
          </a:prstGeom>
          <a:solidFill>
            <a:srgbClr val="2E4E7E">
              <a:alpha val="92000"/>
            </a:srgbClr>
          </a:solidFill>
          <a:ln w="12700">
            <a:solidFill>
              <a:srgbClr val="2E4E7E">
                <a:alpha val="0"/>
              </a:srgbClr>
            </a:solidFill>
            <a:prstDash val="solid"/>
          </a:ln>
        </p:spPr>
      </p:sp>
      <p:sp>
        <p:nvSpPr>
          <p:cNvPr id="187" name="Shape 185"/>
          <p:cNvSpPr/>
          <p:nvPr/>
        </p:nvSpPr>
        <p:spPr>
          <a:xfrm>
            <a:off x="786384" y="6720840"/>
            <a:ext cx="22860" cy="22860"/>
          </a:xfrm>
          <a:prstGeom prst="ellipse">
            <a:avLst/>
          </a:prstGeom>
          <a:solidFill>
            <a:srgbClr val="2E4E7E">
              <a:alpha val="92000"/>
            </a:srgbClr>
          </a:solidFill>
          <a:ln w="12700">
            <a:solidFill>
              <a:srgbClr val="2E4E7E">
                <a:alpha val="0"/>
              </a:srgbClr>
            </a:solidFill>
            <a:prstDash val="solid"/>
          </a:ln>
        </p:spPr>
      </p:sp>
      <p:sp>
        <p:nvSpPr>
          <p:cNvPr id="188" name="Shape 186"/>
          <p:cNvSpPr/>
          <p:nvPr/>
        </p:nvSpPr>
        <p:spPr>
          <a:xfrm>
            <a:off x="987552" y="6720840"/>
            <a:ext cx="22860" cy="22860"/>
          </a:xfrm>
          <a:prstGeom prst="ellipse">
            <a:avLst/>
          </a:prstGeom>
          <a:solidFill>
            <a:srgbClr val="2E4E7E">
              <a:alpha val="92000"/>
            </a:srgbClr>
          </a:solidFill>
          <a:ln w="12700">
            <a:solidFill>
              <a:srgbClr val="2E4E7E">
                <a:alpha val="0"/>
              </a:srgbClr>
            </a:solidFill>
            <a:prstDash val="solid"/>
          </a:ln>
        </p:spPr>
      </p:sp>
      <p:sp>
        <p:nvSpPr>
          <p:cNvPr id="189" name="Shape 187"/>
          <p:cNvSpPr/>
          <p:nvPr/>
        </p:nvSpPr>
        <p:spPr>
          <a:xfrm>
            <a:off x="1188720" y="6720840"/>
            <a:ext cx="22860" cy="22860"/>
          </a:xfrm>
          <a:prstGeom prst="ellipse">
            <a:avLst/>
          </a:prstGeom>
          <a:solidFill>
            <a:srgbClr val="2E4E7E">
              <a:alpha val="92000"/>
            </a:srgbClr>
          </a:solidFill>
          <a:ln w="12700">
            <a:solidFill>
              <a:srgbClr val="2E4E7E">
                <a:alpha val="0"/>
              </a:srgbClr>
            </a:solidFill>
            <a:prstDash val="solid"/>
          </a:ln>
        </p:spPr>
      </p:sp>
      <p:sp>
        <p:nvSpPr>
          <p:cNvPr id="190" name="Shape 188"/>
          <p:cNvSpPr/>
          <p:nvPr/>
        </p:nvSpPr>
        <p:spPr>
          <a:xfrm>
            <a:off x="1389888" y="6720840"/>
            <a:ext cx="22860" cy="22860"/>
          </a:xfrm>
          <a:prstGeom prst="ellipse">
            <a:avLst/>
          </a:prstGeom>
          <a:solidFill>
            <a:srgbClr val="2E4E7E">
              <a:alpha val="92000"/>
            </a:srgbClr>
          </a:solidFill>
          <a:ln w="12700">
            <a:solidFill>
              <a:srgbClr val="2E4E7E">
                <a:alpha val="0"/>
              </a:srgbClr>
            </a:solidFill>
            <a:prstDash val="solid"/>
          </a:ln>
        </p:spPr>
      </p:sp>
      <p:sp>
        <p:nvSpPr>
          <p:cNvPr id="191" name="Shape 189"/>
          <p:cNvSpPr/>
          <p:nvPr/>
        </p:nvSpPr>
        <p:spPr>
          <a:xfrm>
            <a:off x="1591056" y="6720840"/>
            <a:ext cx="22860" cy="22860"/>
          </a:xfrm>
          <a:prstGeom prst="ellipse">
            <a:avLst/>
          </a:prstGeom>
          <a:solidFill>
            <a:srgbClr val="2E4E7E">
              <a:alpha val="92000"/>
            </a:srgbClr>
          </a:solidFill>
          <a:ln w="12700">
            <a:solidFill>
              <a:srgbClr val="2E4E7E">
                <a:alpha val="0"/>
              </a:srgbClr>
            </a:solidFill>
            <a:prstDash val="solid"/>
          </a:ln>
        </p:spPr>
      </p:sp>
      <p:sp>
        <p:nvSpPr>
          <p:cNvPr id="192" name="Shape 190"/>
          <p:cNvSpPr/>
          <p:nvPr/>
        </p:nvSpPr>
        <p:spPr>
          <a:xfrm>
            <a:off x="1792224" y="6720840"/>
            <a:ext cx="22860" cy="22860"/>
          </a:xfrm>
          <a:prstGeom prst="ellipse">
            <a:avLst/>
          </a:prstGeom>
          <a:solidFill>
            <a:srgbClr val="2E4E7E">
              <a:alpha val="92000"/>
            </a:srgbClr>
          </a:solidFill>
          <a:ln w="12700">
            <a:solidFill>
              <a:srgbClr val="2E4E7E">
                <a:alpha val="0"/>
              </a:srgbClr>
            </a:solidFill>
            <a:prstDash val="solid"/>
          </a:ln>
        </p:spPr>
      </p:sp>
      <p:sp>
        <p:nvSpPr>
          <p:cNvPr id="193" name="Shape 191"/>
          <p:cNvSpPr/>
          <p:nvPr/>
        </p:nvSpPr>
        <p:spPr>
          <a:xfrm>
            <a:off x="1993392" y="6720840"/>
            <a:ext cx="22860" cy="22860"/>
          </a:xfrm>
          <a:prstGeom prst="ellipse">
            <a:avLst/>
          </a:prstGeom>
          <a:solidFill>
            <a:srgbClr val="2E4E7E">
              <a:alpha val="92000"/>
            </a:srgbClr>
          </a:solidFill>
          <a:ln w="12700">
            <a:solidFill>
              <a:srgbClr val="2E4E7E">
                <a:alpha val="0"/>
              </a:srgbClr>
            </a:solidFill>
            <a:prstDash val="solid"/>
          </a:ln>
        </p:spPr>
      </p:sp>
      <p:sp>
        <p:nvSpPr>
          <p:cNvPr id="194" name="Shape 192"/>
          <p:cNvSpPr/>
          <p:nvPr/>
        </p:nvSpPr>
        <p:spPr>
          <a:xfrm>
            <a:off x="2194560" y="6720840"/>
            <a:ext cx="22860" cy="22860"/>
          </a:xfrm>
          <a:prstGeom prst="ellipse">
            <a:avLst/>
          </a:prstGeom>
          <a:solidFill>
            <a:srgbClr val="2E4E7E">
              <a:alpha val="92000"/>
            </a:srgbClr>
          </a:solidFill>
          <a:ln w="12700">
            <a:solidFill>
              <a:srgbClr val="2E4E7E">
                <a:alpha val="0"/>
              </a:srgbClr>
            </a:solidFill>
            <a:prstDash val="solid"/>
          </a:ln>
        </p:spPr>
      </p:sp>
      <p:sp>
        <p:nvSpPr>
          <p:cNvPr id="195" name="Shape 193"/>
          <p:cNvSpPr/>
          <p:nvPr/>
        </p:nvSpPr>
        <p:spPr>
          <a:xfrm>
            <a:off x="2395728" y="6720840"/>
            <a:ext cx="22860" cy="22860"/>
          </a:xfrm>
          <a:prstGeom prst="ellipse">
            <a:avLst/>
          </a:prstGeom>
          <a:solidFill>
            <a:srgbClr val="2E4E7E">
              <a:alpha val="92000"/>
            </a:srgbClr>
          </a:solidFill>
          <a:ln w="12700">
            <a:solidFill>
              <a:srgbClr val="2E4E7E">
                <a:alpha val="0"/>
              </a:srgbClr>
            </a:solidFill>
            <a:prstDash val="solid"/>
          </a:ln>
        </p:spPr>
      </p:sp>
      <p:sp>
        <p:nvSpPr>
          <p:cNvPr id="196" name="Shape 194"/>
          <p:cNvSpPr/>
          <p:nvPr/>
        </p:nvSpPr>
        <p:spPr>
          <a:xfrm>
            <a:off x="2596896" y="6720840"/>
            <a:ext cx="22860" cy="22860"/>
          </a:xfrm>
          <a:prstGeom prst="ellipse">
            <a:avLst/>
          </a:prstGeom>
          <a:solidFill>
            <a:srgbClr val="2E4E7E">
              <a:alpha val="92000"/>
            </a:srgbClr>
          </a:solidFill>
          <a:ln w="12700">
            <a:solidFill>
              <a:srgbClr val="2E4E7E">
                <a:alpha val="0"/>
              </a:srgbClr>
            </a:solidFill>
            <a:prstDash val="solid"/>
          </a:ln>
        </p:spPr>
      </p:sp>
      <p:sp>
        <p:nvSpPr>
          <p:cNvPr id="197" name="Shape 195"/>
          <p:cNvSpPr/>
          <p:nvPr/>
        </p:nvSpPr>
        <p:spPr>
          <a:xfrm>
            <a:off x="182880" y="6903720"/>
            <a:ext cx="22860" cy="22860"/>
          </a:xfrm>
          <a:prstGeom prst="ellipse">
            <a:avLst/>
          </a:prstGeom>
          <a:solidFill>
            <a:srgbClr val="2E4E7E">
              <a:alpha val="92000"/>
            </a:srgbClr>
          </a:solidFill>
          <a:ln w="12700">
            <a:solidFill>
              <a:srgbClr val="2E4E7E">
                <a:alpha val="0"/>
              </a:srgbClr>
            </a:solidFill>
            <a:prstDash val="solid"/>
          </a:ln>
        </p:spPr>
      </p:sp>
      <p:sp>
        <p:nvSpPr>
          <p:cNvPr id="198" name="Shape 196"/>
          <p:cNvSpPr/>
          <p:nvPr/>
        </p:nvSpPr>
        <p:spPr>
          <a:xfrm>
            <a:off x="384048" y="6903720"/>
            <a:ext cx="22860" cy="22860"/>
          </a:xfrm>
          <a:prstGeom prst="ellipse">
            <a:avLst/>
          </a:prstGeom>
          <a:solidFill>
            <a:srgbClr val="2E4E7E">
              <a:alpha val="92000"/>
            </a:srgbClr>
          </a:solidFill>
          <a:ln w="12700">
            <a:solidFill>
              <a:srgbClr val="2E4E7E">
                <a:alpha val="0"/>
              </a:srgbClr>
            </a:solidFill>
            <a:prstDash val="solid"/>
          </a:ln>
        </p:spPr>
      </p:sp>
      <p:sp>
        <p:nvSpPr>
          <p:cNvPr id="199" name="Shape 197"/>
          <p:cNvSpPr/>
          <p:nvPr/>
        </p:nvSpPr>
        <p:spPr>
          <a:xfrm>
            <a:off x="585216" y="6903720"/>
            <a:ext cx="22860" cy="22860"/>
          </a:xfrm>
          <a:prstGeom prst="ellipse">
            <a:avLst/>
          </a:prstGeom>
          <a:solidFill>
            <a:srgbClr val="2E4E7E">
              <a:alpha val="92000"/>
            </a:srgbClr>
          </a:solidFill>
          <a:ln w="12700">
            <a:solidFill>
              <a:srgbClr val="2E4E7E">
                <a:alpha val="0"/>
              </a:srgbClr>
            </a:solidFill>
            <a:prstDash val="solid"/>
          </a:ln>
        </p:spPr>
      </p:sp>
      <p:sp>
        <p:nvSpPr>
          <p:cNvPr id="200" name="Shape 198"/>
          <p:cNvSpPr/>
          <p:nvPr/>
        </p:nvSpPr>
        <p:spPr>
          <a:xfrm>
            <a:off x="786384" y="6903720"/>
            <a:ext cx="22860" cy="22860"/>
          </a:xfrm>
          <a:prstGeom prst="ellipse">
            <a:avLst/>
          </a:prstGeom>
          <a:solidFill>
            <a:srgbClr val="2E4E7E">
              <a:alpha val="92000"/>
            </a:srgbClr>
          </a:solidFill>
          <a:ln w="12700">
            <a:solidFill>
              <a:srgbClr val="2E4E7E">
                <a:alpha val="0"/>
              </a:srgbClr>
            </a:solidFill>
            <a:prstDash val="solid"/>
          </a:ln>
        </p:spPr>
      </p:sp>
      <p:sp>
        <p:nvSpPr>
          <p:cNvPr id="201" name="Shape 199"/>
          <p:cNvSpPr/>
          <p:nvPr/>
        </p:nvSpPr>
        <p:spPr>
          <a:xfrm>
            <a:off x="987552" y="6903720"/>
            <a:ext cx="22860" cy="22860"/>
          </a:xfrm>
          <a:prstGeom prst="ellipse">
            <a:avLst/>
          </a:prstGeom>
          <a:solidFill>
            <a:srgbClr val="2E4E7E">
              <a:alpha val="92000"/>
            </a:srgbClr>
          </a:solidFill>
          <a:ln w="12700">
            <a:solidFill>
              <a:srgbClr val="2E4E7E">
                <a:alpha val="0"/>
              </a:srgbClr>
            </a:solidFill>
            <a:prstDash val="solid"/>
          </a:ln>
        </p:spPr>
      </p:sp>
      <p:sp>
        <p:nvSpPr>
          <p:cNvPr id="202" name="Shape 200"/>
          <p:cNvSpPr/>
          <p:nvPr/>
        </p:nvSpPr>
        <p:spPr>
          <a:xfrm>
            <a:off x="1188720" y="6903720"/>
            <a:ext cx="22860" cy="22860"/>
          </a:xfrm>
          <a:prstGeom prst="ellipse">
            <a:avLst/>
          </a:prstGeom>
          <a:solidFill>
            <a:srgbClr val="2E4E7E">
              <a:alpha val="92000"/>
            </a:srgbClr>
          </a:solidFill>
          <a:ln w="12700">
            <a:solidFill>
              <a:srgbClr val="2E4E7E">
                <a:alpha val="0"/>
              </a:srgbClr>
            </a:solidFill>
            <a:prstDash val="solid"/>
          </a:ln>
        </p:spPr>
      </p:sp>
      <p:sp>
        <p:nvSpPr>
          <p:cNvPr id="203" name="Shape 201"/>
          <p:cNvSpPr/>
          <p:nvPr/>
        </p:nvSpPr>
        <p:spPr>
          <a:xfrm>
            <a:off x="1389888" y="6903720"/>
            <a:ext cx="22860" cy="22860"/>
          </a:xfrm>
          <a:prstGeom prst="ellipse">
            <a:avLst/>
          </a:prstGeom>
          <a:solidFill>
            <a:srgbClr val="2E4E7E">
              <a:alpha val="92000"/>
            </a:srgbClr>
          </a:solidFill>
          <a:ln w="12700">
            <a:solidFill>
              <a:srgbClr val="2E4E7E">
                <a:alpha val="0"/>
              </a:srgbClr>
            </a:solidFill>
            <a:prstDash val="solid"/>
          </a:ln>
        </p:spPr>
      </p:sp>
      <p:sp>
        <p:nvSpPr>
          <p:cNvPr id="204" name="Shape 202"/>
          <p:cNvSpPr/>
          <p:nvPr/>
        </p:nvSpPr>
        <p:spPr>
          <a:xfrm>
            <a:off x="1591056" y="6903720"/>
            <a:ext cx="22860" cy="22860"/>
          </a:xfrm>
          <a:prstGeom prst="ellipse">
            <a:avLst/>
          </a:prstGeom>
          <a:solidFill>
            <a:srgbClr val="2E4E7E">
              <a:alpha val="92000"/>
            </a:srgbClr>
          </a:solidFill>
          <a:ln w="12700">
            <a:solidFill>
              <a:srgbClr val="2E4E7E">
                <a:alpha val="0"/>
              </a:srgbClr>
            </a:solidFill>
            <a:prstDash val="solid"/>
          </a:ln>
        </p:spPr>
      </p:sp>
      <p:sp>
        <p:nvSpPr>
          <p:cNvPr id="205" name="Shape 203"/>
          <p:cNvSpPr/>
          <p:nvPr/>
        </p:nvSpPr>
        <p:spPr>
          <a:xfrm>
            <a:off x="1792224" y="6903720"/>
            <a:ext cx="22860" cy="22860"/>
          </a:xfrm>
          <a:prstGeom prst="ellipse">
            <a:avLst/>
          </a:prstGeom>
          <a:solidFill>
            <a:srgbClr val="2E4E7E">
              <a:alpha val="92000"/>
            </a:srgbClr>
          </a:solidFill>
          <a:ln w="12700">
            <a:solidFill>
              <a:srgbClr val="2E4E7E">
                <a:alpha val="0"/>
              </a:srgbClr>
            </a:solidFill>
            <a:prstDash val="solid"/>
          </a:ln>
        </p:spPr>
      </p:sp>
      <p:sp>
        <p:nvSpPr>
          <p:cNvPr id="206" name="Shape 204"/>
          <p:cNvSpPr/>
          <p:nvPr/>
        </p:nvSpPr>
        <p:spPr>
          <a:xfrm>
            <a:off x="1993392" y="6903720"/>
            <a:ext cx="22860" cy="22860"/>
          </a:xfrm>
          <a:prstGeom prst="ellipse">
            <a:avLst/>
          </a:prstGeom>
          <a:solidFill>
            <a:srgbClr val="2E4E7E">
              <a:alpha val="92000"/>
            </a:srgbClr>
          </a:solidFill>
          <a:ln w="12700">
            <a:solidFill>
              <a:srgbClr val="2E4E7E">
                <a:alpha val="0"/>
              </a:srgbClr>
            </a:solidFill>
            <a:prstDash val="solid"/>
          </a:ln>
        </p:spPr>
      </p:sp>
      <p:sp>
        <p:nvSpPr>
          <p:cNvPr id="207" name="Shape 205"/>
          <p:cNvSpPr/>
          <p:nvPr/>
        </p:nvSpPr>
        <p:spPr>
          <a:xfrm>
            <a:off x="2194560" y="6903720"/>
            <a:ext cx="22860" cy="22860"/>
          </a:xfrm>
          <a:prstGeom prst="ellipse">
            <a:avLst/>
          </a:prstGeom>
          <a:solidFill>
            <a:srgbClr val="2E4E7E">
              <a:alpha val="92000"/>
            </a:srgbClr>
          </a:solidFill>
          <a:ln w="12700">
            <a:solidFill>
              <a:srgbClr val="2E4E7E">
                <a:alpha val="0"/>
              </a:srgbClr>
            </a:solidFill>
            <a:prstDash val="solid"/>
          </a:ln>
        </p:spPr>
      </p:sp>
      <p:sp>
        <p:nvSpPr>
          <p:cNvPr id="208" name="Shape 206"/>
          <p:cNvSpPr/>
          <p:nvPr/>
        </p:nvSpPr>
        <p:spPr>
          <a:xfrm>
            <a:off x="2395728" y="6903720"/>
            <a:ext cx="22860" cy="22860"/>
          </a:xfrm>
          <a:prstGeom prst="ellipse">
            <a:avLst/>
          </a:prstGeom>
          <a:solidFill>
            <a:srgbClr val="2E4E7E">
              <a:alpha val="92000"/>
            </a:srgbClr>
          </a:solidFill>
          <a:ln w="12700">
            <a:solidFill>
              <a:srgbClr val="2E4E7E">
                <a:alpha val="0"/>
              </a:srgbClr>
            </a:solidFill>
            <a:prstDash val="solid"/>
          </a:ln>
        </p:spPr>
      </p:sp>
      <p:sp>
        <p:nvSpPr>
          <p:cNvPr id="209" name="Shape 207"/>
          <p:cNvSpPr/>
          <p:nvPr/>
        </p:nvSpPr>
        <p:spPr>
          <a:xfrm>
            <a:off x="2596896" y="6903720"/>
            <a:ext cx="22860" cy="22860"/>
          </a:xfrm>
          <a:prstGeom prst="ellipse">
            <a:avLst/>
          </a:prstGeom>
          <a:solidFill>
            <a:srgbClr val="2E4E7E">
              <a:alpha val="92000"/>
            </a:srgbClr>
          </a:solidFill>
          <a:ln w="12700">
            <a:solidFill>
              <a:srgbClr val="2E4E7E">
                <a:alpha val="0"/>
              </a:srgbClr>
            </a:solidFill>
            <a:prstDash val="solid"/>
          </a:ln>
        </p:spPr>
      </p:sp>
      <p:pic>
        <p:nvPicPr>
          <p:cNvPr id="210" name="Image 0" descr="preencoded.png">    </p:cNvPr>
          <p:cNvPicPr>
            <a:picLocks noChangeAspect="1"/>
          </p:cNvPicPr>
          <p:nvPr/>
        </p:nvPicPr>
        <p:blipFill>
          <a:blip r:embed="rId2"/>
          <a:stretch>
            <a:fillRect/>
          </a:stretch>
        </p:blipFill>
        <p:spPr>
          <a:xfrm>
            <a:off x="457200" y="502920"/>
            <a:ext cx="420624" cy="420624"/>
          </a:xfrm>
          <a:prstGeom prst="rect">
            <a:avLst/>
          </a:prstGeom>
        </p:spPr>
      </p:pic>
      <p:sp>
        <p:nvSpPr>
          <p:cNvPr id="211" name="Text 208"/>
          <p:cNvSpPr/>
          <p:nvPr/>
        </p:nvSpPr>
        <p:spPr>
          <a:xfrm>
            <a:off x="969264" y="603504"/>
            <a:ext cx="3931920" cy="237744"/>
          </a:xfrm>
          <a:prstGeom prst="rect">
            <a:avLst/>
          </a:prstGeom>
          <a:noFill/>
          <a:ln/>
        </p:spPr>
        <p:txBody>
          <a:bodyPr wrap="square" lIns="0" tIns="0" rIns="0" bIns="0" rtlCol="0" anchor="ctr"/>
          <a:lstStyle/>
          <a:p>
            <a:pPr indent="0" marL="0">
              <a:buNone/>
            </a:pPr>
            <a:r>
              <a:rPr lang="en-US" sz="1450" b="1" dirty="0">
                <a:solidFill>
                  <a:srgbClr val="FFFFFF"/>
                </a:solidFill>
                <a:latin typeface="Arial" pitchFamily="34" charset="0"/>
                <a:ea typeface="Arial" pitchFamily="34" charset="-122"/>
                <a:cs typeface="Arial" pitchFamily="34" charset="-120"/>
              </a:rPr>
              <a:t>Process Advisor</a:t>
            </a:r>
            <a:pPr indent="0" marL="0">
              <a:buNone/>
            </a:pPr>
            <a:r>
              <a:rPr lang="en-US" sz="1450" b="1" dirty="0">
                <a:solidFill>
                  <a:srgbClr val="579DFF"/>
                </a:solidFill>
                <a:latin typeface="Arial" pitchFamily="34" charset="0"/>
                <a:ea typeface="Arial" pitchFamily="34" charset="-122"/>
                <a:cs typeface="Arial" pitchFamily="34" charset="-120"/>
              </a:rPr>
              <a:t> for Jira</a:t>
            </a:r>
            <a:endParaRPr lang="en-US" sz="1450" dirty="0"/>
          </a:p>
        </p:txBody>
      </p:sp>
      <p:sp>
        <p:nvSpPr>
          <p:cNvPr id="212" name="Text 209"/>
          <p:cNvSpPr/>
          <p:nvPr/>
        </p:nvSpPr>
        <p:spPr>
          <a:xfrm>
            <a:off x="457200" y="1783080"/>
            <a:ext cx="10863072" cy="868680"/>
          </a:xfrm>
          <a:prstGeom prst="rect">
            <a:avLst/>
          </a:prstGeom>
          <a:noFill/>
          <a:ln/>
        </p:spPr>
        <p:txBody>
          <a:bodyPr wrap="square" lIns="0" tIns="0" rIns="0" bIns="0" rtlCol="0" anchor="t"/>
          <a:lstStyle/>
          <a:p>
            <a:pPr indent="0" marL="0">
              <a:lnSpc>
                <a:spcPts val="3400"/>
              </a:lnSpc>
              <a:buNone/>
            </a:pPr>
            <a:r>
              <a:rPr lang="en-US" sz="3000" b="1" dirty="0">
                <a:solidFill>
                  <a:srgbClr val="FFFFFF"/>
                </a:solidFill>
                <a:latin typeface="Arial" pitchFamily="34" charset="0"/>
                <a:ea typeface="Arial" pitchFamily="34" charset="-122"/>
                <a:cs typeface="Arial" pitchFamily="34" charset="-120"/>
              </a:rPr>
              <a:t>AI Execution Strategy</a:t>
            </a:r>
            <a:endParaRPr lang="en-US" sz="3000" dirty="0"/>
          </a:p>
        </p:txBody>
      </p:sp>
      <p:sp>
        <p:nvSpPr>
          <p:cNvPr id="213" name="Shape 210"/>
          <p:cNvSpPr/>
          <p:nvPr/>
        </p:nvSpPr>
        <p:spPr>
          <a:xfrm>
            <a:off x="457200" y="2788920"/>
            <a:ext cx="1051560" cy="50292"/>
          </a:xfrm>
          <a:prstGeom prst="rect">
            <a:avLst/>
          </a:prstGeom>
          <a:solidFill>
            <a:srgbClr val="579DFF"/>
          </a:solidFill>
          <a:ln w="12700">
            <a:solidFill>
              <a:srgbClr val="579DFF"/>
            </a:solidFill>
            <a:prstDash val="solid"/>
          </a:ln>
        </p:spPr>
      </p:sp>
      <p:sp>
        <p:nvSpPr>
          <p:cNvPr id="214" name="Text 211"/>
          <p:cNvSpPr/>
          <p:nvPr/>
        </p:nvSpPr>
        <p:spPr>
          <a:xfrm>
            <a:off x="457200" y="3127248"/>
            <a:ext cx="10863072" cy="320040"/>
          </a:xfrm>
          <a:prstGeom prst="rect">
            <a:avLst/>
          </a:prstGeom>
          <a:noFill/>
          <a:ln/>
        </p:spPr>
        <p:txBody>
          <a:bodyPr wrap="square" lIns="0" tIns="0" rIns="0" bIns="0" rtlCol="0" anchor="ctr"/>
          <a:lstStyle/>
          <a:p>
            <a:pPr indent="0" marL="0">
              <a:buNone/>
            </a:pPr>
            <a:r>
              <a:rPr lang="en-US" sz="1750" dirty="0">
                <a:solidFill>
                  <a:srgbClr val="C8D9F4"/>
                </a:solidFill>
                <a:latin typeface="Arial" pitchFamily="34" charset="0"/>
                <a:ea typeface="Arial" pitchFamily="34" charset="-122"/>
                <a:cs typeface="Arial" pitchFamily="34" charset="-120"/>
              </a:rPr>
              <a:t>Incidents - Status</a:t>
            </a:r>
            <a:endParaRPr lang="en-US" sz="1750" dirty="0"/>
          </a:p>
        </p:txBody>
      </p:sp>
      <p:sp>
        <p:nvSpPr>
          <p:cNvPr id="215" name="Text 212"/>
          <p:cNvSpPr/>
          <p:nvPr/>
        </p:nvSpPr>
        <p:spPr>
          <a:xfrm>
            <a:off x="457200" y="3703320"/>
            <a:ext cx="3017520" cy="411480"/>
          </a:xfrm>
          <a:prstGeom prst="roundRect">
            <a:avLst>
              <a:gd name="adj" fmla="val 17778"/>
            </a:avLst>
          </a:prstGeom>
          <a:solidFill>
            <a:srgbClr val="FFECEB"/>
          </a:solidFill>
          <a:ln w="10160">
            <a:solidFill>
              <a:srgbClr val="FD9891"/>
            </a:solidFill>
          </a:ln>
        </p:spPr>
        <p:txBody>
          <a:bodyPr wrap="square" rtlCol="0" anchor="ctr"/>
          <a:lstStyle/>
          <a:p>
            <a:pPr algn="ctr" indent="0" marL="0">
              <a:buNone/>
            </a:pPr>
            <a:r>
              <a:rPr lang="en-US" sz="1050" b="1" dirty="0">
                <a:solidFill>
                  <a:srgbClr val="C9372C"/>
                </a:solidFill>
                <a:latin typeface="Arial" pitchFamily="34" charset="0"/>
                <a:ea typeface="Arial" pitchFamily="34" charset="-122"/>
                <a:cs typeface="Arial" pitchFamily="34" charset="-120"/>
              </a:rPr>
              <a:t>Critical</a:t>
            </a:r>
            <a:endParaRPr lang="en-US" sz="1050" dirty="0"/>
          </a:p>
        </p:txBody>
      </p:sp>
      <p:sp>
        <p:nvSpPr>
          <p:cNvPr id="216" name="Text 213"/>
          <p:cNvSpPr/>
          <p:nvPr/>
        </p:nvSpPr>
        <p:spPr>
          <a:xfrm>
            <a:off x="457200" y="4389120"/>
            <a:ext cx="10863072" cy="1234440"/>
          </a:xfrm>
          <a:prstGeom prst="rect">
            <a:avLst/>
          </a:prstGeom>
          <a:noFill/>
          <a:ln/>
        </p:spPr>
        <p:txBody>
          <a:bodyPr wrap="square" lIns="0" tIns="0" rIns="0" bIns="0" rtlCol="0" anchor="t"/>
          <a:lstStyle/>
          <a:p>
            <a:pPr indent="0" marL="0">
              <a:lnSpc>
                <a:spcPts val="1500"/>
              </a:lnSpc>
              <a:buNone/>
            </a:pPr>
            <a:r>
              <a:rPr lang="en-US" sz="1070" dirty="0">
                <a:solidFill>
                  <a:srgbClr val="C8D9F4"/>
                </a:solidFill>
                <a:latin typeface="Arial" pitchFamily="34" charset="0"/>
                <a:ea typeface="Arial" pitchFamily="34" charset="-122"/>
                <a:cs typeface="Arial" pitchFamily="34" charset="-120"/>
              </a:rPr>
              <a:t>Execute a 'Fix the Flow First' Strategy to Eliminate Rework and Cut Resolution Time The incident process is critically unstable, with 40% rework and an average resolution time of over 10 days, inflated by a 7-day administrative delay. The immediate priority is to eliminate process loops, starting with the damaging 'Work in Progress' to 'Open' regression. We will then enforce strict criteria for the 'Pending' state and correct the 7-day closure delay. This foundational stability is required before any advanced automation or AI can be effective.</a:t>
            </a:r>
            <a:endParaRPr lang="en-US" sz="1070" dirty="0"/>
          </a:p>
        </p:txBody>
      </p:sp>
      <p:sp>
        <p:nvSpPr>
          <p:cNvPr id="217" name="Text 214"/>
          <p:cNvSpPr/>
          <p:nvPr/>
        </p:nvSpPr>
        <p:spPr>
          <a:xfrm>
            <a:off x="457200" y="6144768"/>
            <a:ext cx="10863072" cy="274320"/>
          </a:xfrm>
          <a:prstGeom prst="rect">
            <a:avLst/>
          </a:prstGeom>
          <a:noFill/>
          <a:ln/>
        </p:spPr>
        <p:txBody>
          <a:bodyPr wrap="square" lIns="0" tIns="0" rIns="0" bIns="0" rtlCol="0" anchor="ctr"/>
          <a:lstStyle/>
          <a:p>
            <a:pPr indent="0" marL="0">
              <a:buNone/>
            </a:pPr>
            <a:r>
              <a:rPr lang="en-US" sz="1020" dirty="0">
                <a:solidFill>
                  <a:srgbClr val="8FA7CC"/>
                </a:solidFill>
                <a:latin typeface="Arial" pitchFamily="34" charset="0"/>
                <a:ea typeface="Arial" pitchFamily="34" charset="-122"/>
                <a:cs typeface="Arial" pitchFamily="34" charset="-120"/>
              </a:rPr>
              <a:t>Prepared for Metricus    ·    9 July 2026</a:t>
            </a:r>
            <a:endParaRPr lang="en-US" sz="102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AI EXECUTION STRATEGY</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9. Do Not Do Yet</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548640" y="1463040"/>
            <a:ext cx="11091672" cy="4800600"/>
          </a:xfrm>
          <a:prstGeom prst="rect">
            <a:avLst/>
          </a:prstGeom>
          <a:noFill/>
          <a:ln/>
        </p:spPr>
        <p:txBody>
          <a:bodyPr wrap="square" lIns="0" tIns="0" rIns="0" bIns="0" rtlCol="0" anchor="t"/>
          <a:lstStyle/>
          <a:p>
            <a:pPr marL="152400" indent="-152400">
              <a:lnSpc>
                <a:spcPts val="1600"/>
              </a:lnSpc>
              <a:spcAft>
                <a:spcPts val="1000"/>
              </a:spcAft>
              <a:buSzPct val="100000"/>
              <a:buChar char="•"/>
            </a:pPr>
            <a:r>
              <a:rPr lang="en-US" sz="1150" dirty="0">
                <a:solidFill>
                  <a:srgbClr val="44546F"/>
                </a:solidFill>
                <a:latin typeface="Arial" pitchFamily="34" charset="0"/>
                <a:ea typeface="Arial" pitchFamily="34" charset="-122"/>
                <a:cs typeface="Arial" pitchFamily="34" charset="-120"/>
              </a:rPr>
              <a:t>Implement AI-powered automated resolution — The current process has 164 variants and 40% rework. Applying AI now would automate a chaotic process, leading to poor outcomes and wasted investment.</a:t>
            </a:r>
            <a:endParaRPr lang="en-US" sz="1150" dirty="0"/>
          </a:p>
          <a:p>
            <a:pPr marL="152400" indent="-152400">
              <a:lnSpc>
                <a:spcPts val="1600"/>
              </a:lnSpc>
              <a:spcAft>
                <a:spcPts val="1000"/>
              </a:spcAft>
              <a:buSzPct val="100000"/>
              <a:buChar char="•"/>
            </a:pPr>
            <a:r>
              <a:rPr lang="en-US" sz="1150" dirty="0">
                <a:solidFill>
                  <a:srgbClr val="44546F"/>
                </a:solidFill>
                <a:latin typeface="Arial" pitchFamily="34" charset="0"/>
                <a:ea typeface="Arial" pitchFamily="34" charset="-122"/>
                <a:cs typeface="Arial" pitchFamily="34" charset="-120"/>
              </a:rPr>
              <a:t>Redefine all Incident SLAs — The process duration is too unpredictable (Std Dev &gt; Avg) to set meaningful SLAs. Doing so now would create noise and alert fatigue.</a:t>
            </a:r>
            <a:endParaRPr lang="en-US" sz="1150" dirty="0"/>
          </a:p>
          <a:p>
            <a:pPr marL="152400" indent="-152400">
              <a:lnSpc>
                <a:spcPts val="1600"/>
              </a:lnSpc>
              <a:spcAft>
                <a:spcPts val="1000"/>
              </a:spcAft>
              <a:buSzPct val="100000"/>
              <a:buChar char="•"/>
            </a:pPr>
            <a:r>
              <a:rPr lang="en-US" sz="1150" dirty="0">
                <a:solidFill>
                  <a:srgbClr val="44546F"/>
                </a:solidFill>
                <a:latin typeface="Arial" pitchFamily="34" charset="0"/>
                <a:ea typeface="Arial" pitchFamily="34" charset="-122"/>
                <a:cs typeface="Arial" pitchFamily="34" charset="-120"/>
              </a:rPr>
              <a:t>Launch a full-scale agent retraining program — The primary issues are systemic process flaws (rework loops, admin delays), not individual performance.</a:t>
            </a:r>
            <a:endParaRPr lang="en-US" sz="11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10</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AI EXECUTION STRATEGY</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1. Executive Summary &amp; Why Now</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417320"/>
            <a:ext cx="11274552" cy="4846320"/>
          </a:xfrm>
          <a:prstGeom prst="rect">
            <a:avLst/>
          </a:prstGeom>
          <a:noFill/>
          <a:ln/>
        </p:spPr>
        <p:txBody>
          <a:bodyPr wrap="square" lIns="0" tIns="0" rIns="0" bIns="0" rtlCol="0" anchor="t"/>
          <a:lstStyle/>
          <a:p>
            <a:pPr indent="0" marL="0">
              <a:lnSpc>
                <a:spcPts val="1800"/>
              </a:lnSpc>
              <a:buNone/>
            </a:pPr>
            <a:r>
              <a:rPr lang="en-US" sz="1200" dirty="0">
                <a:solidFill>
                  <a:srgbClr val="44546F"/>
                </a:solidFill>
                <a:latin typeface="Arial" pitchFamily="34" charset="0"/>
                <a:ea typeface="Arial" pitchFamily="34" charset="-122"/>
                <a:cs typeface="Arial" pitchFamily="34" charset="-120"/>
              </a:rPr>
              <a:t>The incident process is critically unstable, with 40% rework and an average resolution time of over 10 days, inflated by a 7-day administrative delay. The immediate priority is to eliminate process loops, starting with the damaging 'Work in Progress' to 'Open' regression. We will then enforce strict criteria for the 'Pending' state and correct the 7-day closure delay. This foundational stability is required before any advanced automation or AI can be effective. Why now: Current process instability makes performance unpredictable, erodes user trust, and wastes significant resolver effort. Delaying these foundational fixes will only amplify waste and make future automation initiatives fail.</a:t>
            </a:r>
            <a:endParaRPr lang="en-US" sz="12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AI EXECUTION STRATEGY</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2. Priority Actions</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417320"/>
            <a:ext cx="5536692" cy="2368296"/>
          </a:xfrm>
          <a:prstGeom prst="roundRect">
            <a:avLst>
              <a:gd name="adj" fmla="val 1931"/>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508760"/>
            <a:ext cx="41148" cy="2185416"/>
          </a:xfrm>
          <a:prstGeom prst="rect">
            <a:avLst/>
          </a:prstGeom>
          <a:solidFill>
            <a:srgbClr val="0052CC"/>
          </a:solidFill>
          <a:ln/>
        </p:spPr>
      </p:sp>
      <p:sp>
        <p:nvSpPr>
          <p:cNvPr id="111" name="Text 109"/>
          <p:cNvSpPr/>
          <p:nvPr/>
        </p:nvSpPr>
        <p:spPr>
          <a:xfrm>
            <a:off x="621792" y="1536192"/>
            <a:ext cx="3936492" cy="457200"/>
          </a:xfrm>
          <a:prstGeom prst="rect">
            <a:avLst/>
          </a:prstGeom>
          <a:noFill/>
          <a:ln/>
        </p:spPr>
        <p:txBody>
          <a:bodyPr wrap="square" lIns="0" tIns="0" rIns="0" bIns="0" rtlCol="0" anchor="t"/>
          <a:lstStyle/>
          <a:p>
            <a:pPr indent="0" marL="0">
              <a:lnSpc>
                <a:spcPts val="1250"/>
              </a:lnSpc>
              <a:buNone/>
            </a:pPr>
            <a:r>
              <a:rPr lang="en-US" sz="1100" b="1" dirty="0">
                <a:solidFill>
                  <a:srgbClr val="172B4D"/>
                </a:solidFill>
                <a:latin typeface="Arial" pitchFamily="34" charset="0"/>
                <a:ea typeface="Arial" pitchFamily="34" charset="-122"/>
                <a:cs typeface="Arial" pitchFamily="34" charset="-120"/>
              </a:rPr>
              <a:t>Eliminate Administrative Closure Delay</a:t>
            </a:r>
            <a:endParaRPr lang="en-US" sz="1100" dirty="0"/>
          </a:p>
        </p:txBody>
      </p:sp>
      <p:sp>
        <p:nvSpPr>
          <p:cNvPr id="112" name="Text 110"/>
          <p:cNvSpPr/>
          <p:nvPr/>
        </p:nvSpPr>
        <p:spPr>
          <a:xfrm>
            <a:off x="4668012" y="1545336"/>
            <a:ext cx="1019556" cy="292608"/>
          </a:xfrm>
          <a:prstGeom prst="roundRect">
            <a:avLst>
              <a:gd name="adj" fmla="val 18750"/>
            </a:avLst>
          </a:prstGeom>
          <a:solidFill>
            <a:srgbClr val="E9F2FF"/>
          </a:solidFill>
          <a:ln w="10160">
            <a:solidFill>
              <a:srgbClr val="A6C5F2"/>
            </a:solidFill>
          </a:ln>
        </p:spPr>
        <p:txBody>
          <a:bodyPr wrap="square" lIns="0" tIns="0" rIns="0" bIns="0" rtlCol="0" anchor="ctr"/>
          <a:lstStyle/>
          <a:p>
            <a:pPr algn="ctr" indent="0" marL="0">
              <a:buNone/>
            </a:pPr>
            <a:r>
              <a:rPr lang="en-US" sz="950" b="1" dirty="0">
                <a:solidFill>
                  <a:srgbClr val="0052CC"/>
                </a:solidFill>
                <a:latin typeface="Arial" pitchFamily="34" charset="0"/>
                <a:ea typeface="Arial" pitchFamily="34" charset="-122"/>
                <a:cs typeface="Arial" pitchFamily="34" charset="-120"/>
              </a:rPr>
              <a:t>0-30 days</a:t>
            </a:r>
            <a:endParaRPr lang="en-US" sz="950" dirty="0"/>
          </a:p>
        </p:txBody>
      </p:sp>
      <p:sp>
        <p:nvSpPr>
          <p:cNvPr id="113" name="Text 111"/>
          <p:cNvSpPr/>
          <p:nvPr/>
        </p:nvSpPr>
        <p:spPr>
          <a:xfrm>
            <a:off x="621792" y="2039112"/>
            <a:ext cx="5207508" cy="1380744"/>
          </a:xfrm>
          <a:prstGeom prst="rect">
            <a:avLst/>
          </a:prstGeom>
          <a:noFill/>
          <a:ln/>
        </p:spPr>
        <p:txBody>
          <a:bodyPr wrap="square" lIns="0" tIns="0" rIns="0" bIns="0" rtlCol="0" anchor="t"/>
          <a:lstStyle/>
          <a:p>
            <a:pPr indent="0" marL="0">
              <a:lnSpc>
                <a:spcPts val="1230"/>
              </a:lnSpc>
              <a:buNone/>
            </a:pPr>
            <a:r>
              <a:rPr lang="en-US" sz="930" dirty="0">
                <a:solidFill>
                  <a:srgbClr val="44546F"/>
                </a:solidFill>
                <a:latin typeface="Arial" pitchFamily="34" charset="0"/>
                <a:ea typeface="Arial" pitchFamily="34" charset="-122"/>
                <a:cs typeface="Arial" pitchFamily="34" charset="-120"/>
              </a:rPr>
              <a:t>The 168-hour (7-day) delay from 'Completed' to 'Closed' affects 93% of incidents, artificially inflating resolution metrics and masking true performance. This is the fastest, highest-impact change to make.</a:t>
            </a:r>
            <a:endParaRPr lang="en-US" sz="930" dirty="0"/>
          </a:p>
        </p:txBody>
      </p:sp>
      <p:sp>
        <p:nvSpPr>
          <p:cNvPr id="114" name="Text 112"/>
          <p:cNvSpPr/>
          <p:nvPr/>
        </p:nvSpPr>
        <p:spPr>
          <a:xfrm>
            <a:off x="621792" y="3456432"/>
            <a:ext cx="5207508" cy="237744"/>
          </a:xfrm>
          <a:prstGeom prst="rect">
            <a:avLst/>
          </a:prstGeom>
          <a:noFill/>
          <a:ln/>
        </p:spPr>
        <p:txBody>
          <a:bodyPr wrap="square" lIns="0" tIns="0" rIns="0" bIns="0" rtlCol="0" anchor="t"/>
          <a:lstStyle/>
          <a:p>
            <a:pPr indent="0" marL="0">
              <a:buNone/>
            </a:pPr>
            <a:r>
              <a:rPr lang="en-US" sz="850" b="1" dirty="0">
                <a:solidFill>
                  <a:srgbClr val="0052CC"/>
                </a:solidFill>
                <a:latin typeface="Arial" pitchFamily="34" charset="0"/>
                <a:ea typeface="Arial" pitchFamily="34" charset="-122"/>
                <a:cs typeface="Arial" pitchFamily="34" charset="-120"/>
              </a:rPr>
              <a:t>Automation · Platform Engineering / ITSM Admin</a:t>
            </a:r>
            <a:endParaRPr lang="en-US" sz="850" dirty="0"/>
          </a:p>
        </p:txBody>
      </p:sp>
      <p:sp>
        <p:nvSpPr>
          <p:cNvPr id="115" name="Shape 113"/>
          <p:cNvSpPr/>
          <p:nvPr/>
        </p:nvSpPr>
        <p:spPr>
          <a:xfrm>
            <a:off x="6195060" y="1417320"/>
            <a:ext cx="5536692" cy="2368296"/>
          </a:xfrm>
          <a:prstGeom prst="roundRect">
            <a:avLst>
              <a:gd name="adj" fmla="val 1931"/>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6" name="Shape 114"/>
          <p:cNvSpPr/>
          <p:nvPr/>
        </p:nvSpPr>
        <p:spPr>
          <a:xfrm>
            <a:off x="6195060" y="1508760"/>
            <a:ext cx="41148" cy="2185416"/>
          </a:xfrm>
          <a:prstGeom prst="rect">
            <a:avLst/>
          </a:prstGeom>
          <a:solidFill>
            <a:srgbClr val="0052CC"/>
          </a:solidFill>
          <a:ln/>
        </p:spPr>
      </p:sp>
      <p:sp>
        <p:nvSpPr>
          <p:cNvPr id="117" name="Text 115"/>
          <p:cNvSpPr/>
          <p:nvPr/>
        </p:nvSpPr>
        <p:spPr>
          <a:xfrm>
            <a:off x="6359652" y="1536192"/>
            <a:ext cx="3936492" cy="457200"/>
          </a:xfrm>
          <a:prstGeom prst="rect">
            <a:avLst/>
          </a:prstGeom>
          <a:noFill/>
          <a:ln/>
        </p:spPr>
        <p:txBody>
          <a:bodyPr wrap="square" lIns="0" tIns="0" rIns="0" bIns="0" rtlCol="0" anchor="t"/>
          <a:lstStyle/>
          <a:p>
            <a:pPr indent="0" marL="0">
              <a:lnSpc>
                <a:spcPts val="1250"/>
              </a:lnSpc>
              <a:buNone/>
            </a:pPr>
            <a:r>
              <a:rPr lang="en-US" sz="1100" b="1" dirty="0">
                <a:solidFill>
                  <a:srgbClr val="172B4D"/>
                </a:solidFill>
                <a:latin typeface="Arial" pitchFamily="34" charset="0"/>
                <a:ea typeface="Arial" pitchFamily="34" charset="-122"/>
                <a:cs typeface="Arial" pitchFamily="34" charset="-120"/>
              </a:rPr>
              <a:t>Eradicate 'Work in Progress' to 'Open' Rework</a:t>
            </a:r>
            <a:endParaRPr lang="en-US" sz="1100" dirty="0"/>
          </a:p>
        </p:txBody>
      </p:sp>
      <p:sp>
        <p:nvSpPr>
          <p:cNvPr id="118" name="Text 116"/>
          <p:cNvSpPr/>
          <p:nvPr/>
        </p:nvSpPr>
        <p:spPr>
          <a:xfrm>
            <a:off x="10405872" y="1545336"/>
            <a:ext cx="1019556" cy="292608"/>
          </a:xfrm>
          <a:prstGeom prst="roundRect">
            <a:avLst>
              <a:gd name="adj" fmla="val 18750"/>
            </a:avLst>
          </a:prstGeom>
          <a:solidFill>
            <a:srgbClr val="E9F2FF"/>
          </a:solidFill>
          <a:ln w="10160">
            <a:solidFill>
              <a:srgbClr val="A6C5F2"/>
            </a:solidFill>
          </a:ln>
        </p:spPr>
        <p:txBody>
          <a:bodyPr wrap="square" lIns="0" tIns="0" rIns="0" bIns="0" rtlCol="0" anchor="ctr"/>
          <a:lstStyle/>
          <a:p>
            <a:pPr algn="ctr" indent="0" marL="0">
              <a:buNone/>
            </a:pPr>
            <a:r>
              <a:rPr lang="en-US" sz="950" b="1" dirty="0">
                <a:solidFill>
                  <a:srgbClr val="0052CC"/>
                </a:solidFill>
                <a:latin typeface="Arial" pitchFamily="34" charset="0"/>
                <a:ea typeface="Arial" pitchFamily="34" charset="-122"/>
                <a:cs typeface="Arial" pitchFamily="34" charset="-120"/>
              </a:rPr>
              <a:t>0-30 days</a:t>
            </a:r>
            <a:endParaRPr lang="en-US" sz="950" dirty="0"/>
          </a:p>
        </p:txBody>
      </p:sp>
      <p:sp>
        <p:nvSpPr>
          <p:cNvPr id="119" name="Text 117"/>
          <p:cNvSpPr/>
          <p:nvPr/>
        </p:nvSpPr>
        <p:spPr>
          <a:xfrm>
            <a:off x="6359652" y="2039112"/>
            <a:ext cx="5207508" cy="1380744"/>
          </a:xfrm>
          <a:prstGeom prst="rect">
            <a:avLst/>
          </a:prstGeom>
          <a:noFill/>
          <a:ln/>
        </p:spPr>
        <p:txBody>
          <a:bodyPr wrap="square" lIns="0" tIns="0" rIns="0" bIns="0" rtlCol="0" anchor="t"/>
          <a:lstStyle/>
          <a:p>
            <a:pPr indent="0" marL="0">
              <a:lnSpc>
                <a:spcPts val="1230"/>
              </a:lnSpc>
              <a:buNone/>
            </a:pPr>
            <a:r>
              <a:rPr lang="en-US" sz="930" dirty="0">
                <a:solidFill>
                  <a:srgbClr val="44546F"/>
                </a:solidFill>
                <a:latin typeface="Arial" pitchFamily="34" charset="0"/>
                <a:ea typeface="Arial" pitchFamily="34" charset="-122"/>
                <a:cs typeface="Arial" pitchFamily="34" charset="-120"/>
              </a:rPr>
              <a:t>This rework loop affects 17% of incidents and represents a total failure in initial triage and assignment. It causes significant delays and user frustration.</a:t>
            </a:r>
            <a:endParaRPr lang="en-US" sz="930" dirty="0"/>
          </a:p>
        </p:txBody>
      </p:sp>
      <p:sp>
        <p:nvSpPr>
          <p:cNvPr id="120" name="Text 118"/>
          <p:cNvSpPr/>
          <p:nvPr/>
        </p:nvSpPr>
        <p:spPr>
          <a:xfrm>
            <a:off x="6359652" y="3456432"/>
            <a:ext cx="5207508" cy="237744"/>
          </a:xfrm>
          <a:prstGeom prst="rect">
            <a:avLst/>
          </a:prstGeom>
          <a:noFill/>
          <a:ln/>
        </p:spPr>
        <p:txBody>
          <a:bodyPr wrap="square" lIns="0" tIns="0" rIns="0" bIns="0" rtlCol="0" anchor="t"/>
          <a:lstStyle/>
          <a:p>
            <a:pPr indent="0" marL="0">
              <a:buNone/>
            </a:pPr>
            <a:r>
              <a:rPr lang="en-US" sz="850" b="1" dirty="0">
                <a:solidFill>
                  <a:srgbClr val="0052CC"/>
                </a:solidFill>
                <a:latin typeface="Arial" pitchFamily="34" charset="0"/>
                <a:ea typeface="Arial" pitchFamily="34" charset="-122"/>
                <a:cs typeface="Arial" pitchFamily="34" charset="-120"/>
              </a:rPr>
              <a:t>Process · Incident Process Owner</a:t>
            </a:r>
            <a:endParaRPr lang="en-US" sz="850" dirty="0"/>
          </a:p>
        </p:txBody>
      </p:sp>
      <p:sp>
        <p:nvSpPr>
          <p:cNvPr id="121" name="Shape 119"/>
          <p:cNvSpPr/>
          <p:nvPr/>
        </p:nvSpPr>
        <p:spPr>
          <a:xfrm>
            <a:off x="457200" y="3986784"/>
            <a:ext cx="5536692" cy="2368296"/>
          </a:xfrm>
          <a:prstGeom prst="roundRect">
            <a:avLst>
              <a:gd name="adj" fmla="val 1931"/>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2" name="Shape 120"/>
          <p:cNvSpPr/>
          <p:nvPr/>
        </p:nvSpPr>
        <p:spPr>
          <a:xfrm>
            <a:off x="457200" y="4078224"/>
            <a:ext cx="41148" cy="2185416"/>
          </a:xfrm>
          <a:prstGeom prst="rect">
            <a:avLst/>
          </a:prstGeom>
          <a:solidFill>
            <a:srgbClr val="0052CC"/>
          </a:solidFill>
          <a:ln/>
        </p:spPr>
      </p:sp>
      <p:sp>
        <p:nvSpPr>
          <p:cNvPr id="123" name="Text 121"/>
          <p:cNvSpPr/>
          <p:nvPr/>
        </p:nvSpPr>
        <p:spPr>
          <a:xfrm>
            <a:off x="621792" y="4105656"/>
            <a:ext cx="3936492" cy="457200"/>
          </a:xfrm>
          <a:prstGeom prst="rect">
            <a:avLst/>
          </a:prstGeom>
          <a:noFill/>
          <a:ln/>
        </p:spPr>
        <p:txBody>
          <a:bodyPr wrap="square" lIns="0" tIns="0" rIns="0" bIns="0" rtlCol="0" anchor="t"/>
          <a:lstStyle/>
          <a:p>
            <a:pPr indent="0" marL="0">
              <a:lnSpc>
                <a:spcPts val="1250"/>
              </a:lnSpc>
              <a:buNone/>
            </a:pPr>
            <a:r>
              <a:rPr lang="en-US" sz="1100" b="1" dirty="0">
                <a:solidFill>
                  <a:srgbClr val="172B4D"/>
                </a:solidFill>
                <a:latin typeface="Arial" pitchFamily="34" charset="0"/>
                <a:ea typeface="Arial" pitchFamily="34" charset="-122"/>
                <a:cs typeface="Arial" pitchFamily="34" charset="-120"/>
              </a:rPr>
              <a:t>Govern the 'Pending' State</a:t>
            </a:r>
            <a:endParaRPr lang="en-US" sz="1100" dirty="0"/>
          </a:p>
        </p:txBody>
      </p:sp>
      <p:sp>
        <p:nvSpPr>
          <p:cNvPr id="124" name="Text 122"/>
          <p:cNvSpPr/>
          <p:nvPr/>
        </p:nvSpPr>
        <p:spPr>
          <a:xfrm>
            <a:off x="4668012" y="4114800"/>
            <a:ext cx="1097280" cy="292608"/>
          </a:xfrm>
          <a:prstGeom prst="roundRect">
            <a:avLst>
              <a:gd name="adj" fmla="val 18750"/>
            </a:avLst>
          </a:prstGeom>
          <a:solidFill>
            <a:srgbClr val="E9F2FF"/>
          </a:solidFill>
          <a:ln w="10160">
            <a:solidFill>
              <a:srgbClr val="A6C5F2"/>
            </a:solidFill>
          </a:ln>
        </p:spPr>
        <p:txBody>
          <a:bodyPr wrap="square" lIns="0" tIns="0" rIns="0" bIns="0" rtlCol="0" anchor="ctr"/>
          <a:lstStyle/>
          <a:p>
            <a:pPr algn="ctr" indent="0" marL="0">
              <a:buNone/>
            </a:pPr>
            <a:r>
              <a:rPr lang="en-US" sz="950" b="1" dirty="0">
                <a:solidFill>
                  <a:srgbClr val="0052CC"/>
                </a:solidFill>
                <a:latin typeface="Arial" pitchFamily="34" charset="0"/>
                <a:ea typeface="Arial" pitchFamily="34" charset="-122"/>
                <a:cs typeface="Arial" pitchFamily="34" charset="-120"/>
              </a:rPr>
              <a:t>30-60 days</a:t>
            </a:r>
            <a:endParaRPr lang="en-US" sz="950" dirty="0"/>
          </a:p>
        </p:txBody>
      </p:sp>
      <p:sp>
        <p:nvSpPr>
          <p:cNvPr id="125" name="Text 123"/>
          <p:cNvSpPr/>
          <p:nvPr/>
        </p:nvSpPr>
        <p:spPr>
          <a:xfrm>
            <a:off x="621792" y="4608576"/>
            <a:ext cx="5207508" cy="1380744"/>
          </a:xfrm>
          <a:prstGeom prst="rect">
            <a:avLst/>
          </a:prstGeom>
          <a:noFill/>
          <a:ln/>
        </p:spPr>
        <p:txBody>
          <a:bodyPr wrap="square" lIns="0" tIns="0" rIns="0" bIns="0" rtlCol="0" anchor="t"/>
          <a:lstStyle/>
          <a:p>
            <a:pPr indent="0" marL="0">
              <a:lnSpc>
                <a:spcPts val="1230"/>
              </a:lnSpc>
              <a:buNone/>
            </a:pPr>
            <a:r>
              <a:rPr lang="en-US" sz="930" dirty="0">
                <a:solidFill>
                  <a:srgbClr val="44546F"/>
                </a:solidFill>
                <a:latin typeface="Arial" pitchFamily="34" charset="0"/>
                <a:ea typeface="Arial" pitchFamily="34" charset="-122"/>
                <a:cs typeface="Arial" pitchFamily="34" charset="-120"/>
              </a:rPr>
              <a:t>The 'Work in Progress' &lt;-&gt; 'Pending' loop affects over 38% of incidents, creating significant delays (47 hours average wait).</a:t>
            </a:r>
            <a:endParaRPr lang="en-US" sz="930" dirty="0"/>
          </a:p>
        </p:txBody>
      </p:sp>
      <p:sp>
        <p:nvSpPr>
          <p:cNvPr id="126" name="Text 124"/>
          <p:cNvSpPr/>
          <p:nvPr/>
        </p:nvSpPr>
        <p:spPr>
          <a:xfrm>
            <a:off x="621792" y="6025896"/>
            <a:ext cx="5207508" cy="237744"/>
          </a:xfrm>
          <a:prstGeom prst="rect">
            <a:avLst/>
          </a:prstGeom>
          <a:noFill/>
          <a:ln/>
        </p:spPr>
        <p:txBody>
          <a:bodyPr wrap="square" lIns="0" tIns="0" rIns="0" bIns="0" rtlCol="0" anchor="t"/>
          <a:lstStyle/>
          <a:p>
            <a:pPr indent="0" marL="0">
              <a:buNone/>
            </a:pPr>
            <a:r>
              <a:rPr lang="en-US" sz="850" b="1" dirty="0">
                <a:solidFill>
                  <a:srgbClr val="0052CC"/>
                </a:solidFill>
                <a:latin typeface="Arial" pitchFamily="34" charset="0"/>
                <a:ea typeface="Arial" pitchFamily="34" charset="-122"/>
                <a:cs typeface="Arial" pitchFamily="34" charset="-120"/>
              </a:rPr>
              <a:t>Governance · Incident Process Owner</a:t>
            </a:r>
            <a:endParaRPr lang="en-US" sz="850" dirty="0"/>
          </a:p>
        </p:txBody>
      </p:sp>
      <p:sp>
        <p:nvSpPr>
          <p:cNvPr id="127" name="Shape 125"/>
          <p:cNvSpPr/>
          <p:nvPr/>
        </p:nvSpPr>
        <p:spPr>
          <a:xfrm>
            <a:off x="6195060" y="3986784"/>
            <a:ext cx="5536692" cy="2368296"/>
          </a:xfrm>
          <a:prstGeom prst="roundRect">
            <a:avLst>
              <a:gd name="adj" fmla="val 1931"/>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8" name="Shape 126"/>
          <p:cNvSpPr/>
          <p:nvPr/>
        </p:nvSpPr>
        <p:spPr>
          <a:xfrm>
            <a:off x="6195060" y="4078224"/>
            <a:ext cx="41148" cy="2185416"/>
          </a:xfrm>
          <a:prstGeom prst="rect">
            <a:avLst/>
          </a:prstGeom>
          <a:solidFill>
            <a:srgbClr val="0052CC"/>
          </a:solidFill>
          <a:ln/>
        </p:spPr>
      </p:sp>
      <p:sp>
        <p:nvSpPr>
          <p:cNvPr id="129" name="Text 127"/>
          <p:cNvSpPr/>
          <p:nvPr/>
        </p:nvSpPr>
        <p:spPr>
          <a:xfrm>
            <a:off x="6359652" y="4105656"/>
            <a:ext cx="3936492" cy="457200"/>
          </a:xfrm>
          <a:prstGeom prst="rect">
            <a:avLst/>
          </a:prstGeom>
          <a:noFill/>
          <a:ln/>
        </p:spPr>
        <p:txBody>
          <a:bodyPr wrap="square" lIns="0" tIns="0" rIns="0" bIns="0" rtlCol="0" anchor="t"/>
          <a:lstStyle/>
          <a:p>
            <a:pPr indent="0" marL="0">
              <a:lnSpc>
                <a:spcPts val="1250"/>
              </a:lnSpc>
              <a:buNone/>
            </a:pPr>
            <a:r>
              <a:rPr lang="en-US" sz="1100" b="1" dirty="0">
                <a:solidFill>
                  <a:srgbClr val="172B4D"/>
                </a:solidFill>
                <a:latin typeface="Arial" pitchFamily="34" charset="0"/>
                <a:ea typeface="Arial" pitchFamily="34" charset="-122"/>
                <a:cs typeface="Arial" pitchFamily="34" charset="-120"/>
              </a:rPr>
              <a:t>Remediate 'Priority 5 - Planning' Misuse</a:t>
            </a:r>
            <a:endParaRPr lang="en-US" sz="1100" dirty="0"/>
          </a:p>
        </p:txBody>
      </p:sp>
      <p:sp>
        <p:nvSpPr>
          <p:cNvPr id="130" name="Text 128"/>
          <p:cNvSpPr/>
          <p:nvPr/>
        </p:nvSpPr>
        <p:spPr>
          <a:xfrm>
            <a:off x="10405872" y="4114800"/>
            <a:ext cx="1097280" cy="292608"/>
          </a:xfrm>
          <a:prstGeom prst="roundRect">
            <a:avLst>
              <a:gd name="adj" fmla="val 18750"/>
            </a:avLst>
          </a:prstGeom>
          <a:solidFill>
            <a:srgbClr val="E9F2FF"/>
          </a:solidFill>
          <a:ln w="10160">
            <a:solidFill>
              <a:srgbClr val="A6C5F2"/>
            </a:solidFill>
          </a:ln>
        </p:spPr>
        <p:txBody>
          <a:bodyPr wrap="square" lIns="0" tIns="0" rIns="0" bIns="0" rtlCol="0" anchor="ctr"/>
          <a:lstStyle/>
          <a:p>
            <a:pPr algn="ctr" indent="0" marL="0">
              <a:buNone/>
            </a:pPr>
            <a:r>
              <a:rPr lang="en-US" sz="950" b="1" dirty="0">
                <a:solidFill>
                  <a:srgbClr val="0052CC"/>
                </a:solidFill>
                <a:latin typeface="Arial" pitchFamily="34" charset="0"/>
                <a:ea typeface="Arial" pitchFamily="34" charset="-122"/>
                <a:cs typeface="Arial" pitchFamily="34" charset="-120"/>
              </a:rPr>
              <a:t>30-60 days</a:t>
            </a:r>
            <a:endParaRPr lang="en-US" sz="950" dirty="0"/>
          </a:p>
        </p:txBody>
      </p:sp>
      <p:sp>
        <p:nvSpPr>
          <p:cNvPr id="131" name="Text 129"/>
          <p:cNvSpPr/>
          <p:nvPr/>
        </p:nvSpPr>
        <p:spPr>
          <a:xfrm>
            <a:off x="6359652" y="4608576"/>
            <a:ext cx="5207508" cy="1380744"/>
          </a:xfrm>
          <a:prstGeom prst="rect">
            <a:avLst/>
          </a:prstGeom>
          <a:noFill/>
          <a:ln/>
        </p:spPr>
        <p:txBody>
          <a:bodyPr wrap="square" lIns="0" tIns="0" rIns="0" bIns="0" rtlCol="0" anchor="t"/>
          <a:lstStyle/>
          <a:p>
            <a:pPr indent="0" marL="0">
              <a:lnSpc>
                <a:spcPts val="1230"/>
              </a:lnSpc>
              <a:buNone/>
            </a:pPr>
            <a:r>
              <a:rPr lang="en-US" sz="930" dirty="0">
                <a:solidFill>
                  <a:srgbClr val="44546F"/>
                </a:solidFill>
                <a:latin typeface="Arial" pitchFamily="34" charset="0"/>
                <a:ea typeface="Arial" pitchFamily="34" charset="-122"/>
                <a:cs typeface="Arial" pitchFamily="34" charset="-120"/>
              </a:rPr>
              <a:t>Over 54% of Incidents are logged as the lowest priority, 'Planning'. This devalues the priority field, hinders effective work prioritization, and likely contributes to long queue times as nothing is treated…</a:t>
            </a:r>
            <a:endParaRPr lang="en-US" sz="930" dirty="0"/>
          </a:p>
        </p:txBody>
      </p:sp>
      <p:sp>
        <p:nvSpPr>
          <p:cNvPr id="132" name="Text 130"/>
          <p:cNvSpPr/>
          <p:nvPr/>
        </p:nvSpPr>
        <p:spPr>
          <a:xfrm>
            <a:off x="6359652" y="6025896"/>
            <a:ext cx="5207508" cy="237744"/>
          </a:xfrm>
          <a:prstGeom prst="rect">
            <a:avLst/>
          </a:prstGeom>
          <a:noFill/>
          <a:ln/>
        </p:spPr>
        <p:txBody>
          <a:bodyPr wrap="square" lIns="0" tIns="0" rIns="0" bIns="0" rtlCol="0" anchor="t"/>
          <a:lstStyle/>
          <a:p>
            <a:pPr indent="0" marL="0">
              <a:buNone/>
            </a:pPr>
            <a:r>
              <a:rPr lang="en-US" sz="850" b="1" dirty="0">
                <a:solidFill>
                  <a:srgbClr val="0052CC"/>
                </a:solidFill>
                <a:latin typeface="Arial" pitchFamily="34" charset="0"/>
                <a:ea typeface="Arial" pitchFamily="34" charset="-122"/>
                <a:cs typeface="Arial" pitchFamily="34" charset="-120"/>
              </a:rPr>
              <a:t>Data · Head of Service Management</a:t>
            </a:r>
            <a:endParaRPr lang="en-US" sz="8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AI EXECUTION STRATEGY</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3. 1. Eliminate Administrative Closure Delay</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17320"/>
            <a:ext cx="2667762" cy="64008"/>
          </a:xfrm>
          <a:prstGeom prst="rect">
            <a:avLst/>
          </a:prstGeom>
          <a:solidFill>
            <a:srgbClr val="0052CC"/>
          </a:solidFill>
          <a:ln/>
        </p:spPr>
      </p:sp>
      <p:sp>
        <p:nvSpPr>
          <p:cNvPr id="111" name="Text 109"/>
          <p:cNvSpPr/>
          <p:nvPr/>
        </p:nvSpPr>
        <p:spPr>
          <a:xfrm>
            <a:off x="60350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Why now / outcome</a:t>
            </a:r>
            <a:endParaRPr lang="en-US" sz="1150" dirty="0"/>
          </a:p>
        </p:txBody>
      </p:sp>
      <p:sp>
        <p:nvSpPr>
          <p:cNvPr id="112" name="Text 110"/>
          <p:cNvSpPr/>
          <p:nvPr/>
        </p:nvSpPr>
        <p:spPr>
          <a:xfrm>
            <a:off x="62179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The 168-hour (7-day) delay from 'Completed' to 'Closed' affects 93% of incidents, artificially inflating…</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Achieve accurate end-to-end resolution time reporting, leading to a 30-40% reduction in the reported average…</a:t>
            </a:r>
            <a:endParaRPr lang="en-US" sz="900" dirty="0"/>
          </a:p>
        </p:txBody>
      </p:sp>
      <p:sp>
        <p:nvSpPr>
          <p:cNvPr id="113" name="Shape 111"/>
          <p:cNvSpPr/>
          <p:nvPr/>
        </p:nvSpPr>
        <p:spPr>
          <a:xfrm>
            <a:off x="332613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4" name="Shape 112"/>
          <p:cNvSpPr/>
          <p:nvPr/>
        </p:nvSpPr>
        <p:spPr>
          <a:xfrm>
            <a:off x="3326130" y="1417320"/>
            <a:ext cx="2667762" cy="64008"/>
          </a:xfrm>
          <a:prstGeom prst="rect">
            <a:avLst/>
          </a:prstGeom>
          <a:solidFill>
            <a:srgbClr val="1D7AFC"/>
          </a:solidFill>
          <a:ln/>
        </p:spPr>
      </p:sp>
      <p:sp>
        <p:nvSpPr>
          <p:cNvPr id="115" name="Text 113"/>
          <p:cNvSpPr/>
          <p:nvPr/>
        </p:nvSpPr>
        <p:spPr>
          <a:xfrm>
            <a:off x="347243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Scope / owner</a:t>
            </a:r>
            <a:endParaRPr lang="en-US" sz="1150" dirty="0"/>
          </a:p>
        </p:txBody>
      </p:sp>
      <p:sp>
        <p:nvSpPr>
          <p:cNvPr id="116" name="Text 114"/>
          <p:cNvSpPr/>
          <p:nvPr/>
        </p:nvSpPr>
        <p:spPr>
          <a:xfrm>
            <a:off x="349072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Modify the system business rule that governs the transition from 'Completed' to 'Closed' status.</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Owner: Platform Engineering / ITSM Admin</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Type: Automation</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Horizon: 0-30 days</a:t>
            </a:r>
            <a:endParaRPr lang="en-US" sz="900" dirty="0"/>
          </a:p>
        </p:txBody>
      </p:sp>
      <p:sp>
        <p:nvSpPr>
          <p:cNvPr id="117" name="Shape 115"/>
          <p:cNvSpPr/>
          <p:nvPr/>
        </p:nvSpPr>
        <p:spPr>
          <a:xfrm>
            <a:off x="619506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8" name="Shape 116"/>
          <p:cNvSpPr/>
          <p:nvPr/>
        </p:nvSpPr>
        <p:spPr>
          <a:xfrm>
            <a:off x="6195060" y="1417320"/>
            <a:ext cx="2667762" cy="64008"/>
          </a:xfrm>
          <a:prstGeom prst="rect">
            <a:avLst/>
          </a:prstGeom>
          <a:solidFill>
            <a:srgbClr val="A54800"/>
          </a:solidFill>
          <a:ln/>
        </p:spPr>
      </p:sp>
      <p:sp>
        <p:nvSpPr>
          <p:cNvPr id="119" name="Text 117"/>
          <p:cNvSpPr/>
          <p:nvPr/>
        </p:nvSpPr>
        <p:spPr>
          <a:xfrm>
            <a:off x="634136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Dependencies / risks</a:t>
            </a:r>
            <a:endParaRPr lang="en-US" sz="1150" dirty="0"/>
          </a:p>
        </p:txBody>
      </p:sp>
      <p:sp>
        <p:nvSpPr>
          <p:cNvPr id="120" name="Text 118"/>
          <p:cNvSpPr/>
          <p:nvPr/>
        </p:nvSpPr>
        <p:spPr>
          <a:xfrm>
            <a:off x="635965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Approval from Change Advisory Board</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Risk: Minor risk of users disagreeing with a resolution after the shorter window closes, which can be…</a:t>
            </a:r>
            <a:endParaRPr lang="en-US" sz="900" dirty="0"/>
          </a:p>
        </p:txBody>
      </p:sp>
      <p:sp>
        <p:nvSpPr>
          <p:cNvPr id="121" name="Shape 119"/>
          <p:cNvSpPr/>
          <p:nvPr/>
        </p:nvSpPr>
        <p:spPr>
          <a:xfrm>
            <a:off x="906399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22" name="Shape 120"/>
          <p:cNvSpPr/>
          <p:nvPr/>
        </p:nvSpPr>
        <p:spPr>
          <a:xfrm>
            <a:off x="9063990" y="1417320"/>
            <a:ext cx="2667762" cy="64008"/>
          </a:xfrm>
          <a:prstGeom prst="rect">
            <a:avLst/>
          </a:prstGeom>
          <a:solidFill>
            <a:srgbClr val="216E4E"/>
          </a:solidFill>
          <a:ln/>
        </p:spPr>
      </p:sp>
      <p:sp>
        <p:nvSpPr>
          <p:cNvPr id="123" name="Text 121"/>
          <p:cNvSpPr/>
          <p:nvPr/>
        </p:nvSpPr>
        <p:spPr>
          <a:xfrm>
            <a:off x="921029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Success / evidence</a:t>
            </a:r>
            <a:endParaRPr lang="en-US" sz="1150" dirty="0"/>
          </a:p>
        </p:txBody>
      </p:sp>
      <p:sp>
        <p:nvSpPr>
          <p:cNvPr id="124" name="Text 122"/>
          <p:cNvSpPr/>
          <p:nvPr/>
        </p:nvSpPr>
        <p:spPr>
          <a:xfrm>
            <a:off x="922858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Average duration of 'Completed' to 'Closed' transition reduced to &lt; 4 hours.</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Overall Average Duration metric reflects true resolution time.</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Evidence: Transition: 'Completed - Closed', Avg duration (hrs): '168.87', % total Work Items: '93.49'</a:t>
            </a:r>
            <a:endParaRPr lang="en-US" sz="9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AI EXECUTION STRATEGY</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4. 2. Eradicate 'Work in Progress' to 'Open' Rework</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17320"/>
            <a:ext cx="2667762" cy="64008"/>
          </a:xfrm>
          <a:prstGeom prst="rect">
            <a:avLst/>
          </a:prstGeom>
          <a:solidFill>
            <a:srgbClr val="0052CC"/>
          </a:solidFill>
          <a:ln/>
        </p:spPr>
      </p:sp>
      <p:sp>
        <p:nvSpPr>
          <p:cNvPr id="111" name="Text 109"/>
          <p:cNvSpPr/>
          <p:nvPr/>
        </p:nvSpPr>
        <p:spPr>
          <a:xfrm>
            <a:off x="60350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Why now / outcome</a:t>
            </a:r>
            <a:endParaRPr lang="en-US" sz="1150" dirty="0"/>
          </a:p>
        </p:txBody>
      </p:sp>
      <p:sp>
        <p:nvSpPr>
          <p:cNvPr id="112" name="Text 110"/>
          <p:cNvSpPr/>
          <p:nvPr/>
        </p:nvSpPr>
        <p:spPr>
          <a:xfrm>
            <a:off x="62179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This rework loop affects 17% of incidents and represents a total failure in initial triage and assignment.</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Reduced resolution time for complex tickets, improved first-touch resolution rate, and a more stable,…</a:t>
            </a:r>
            <a:endParaRPr lang="en-US" sz="900" dirty="0"/>
          </a:p>
        </p:txBody>
      </p:sp>
      <p:sp>
        <p:nvSpPr>
          <p:cNvPr id="113" name="Shape 111"/>
          <p:cNvSpPr/>
          <p:nvPr/>
        </p:nvSpPr>
        <p:spPr>
          <a:xfrm>
            <a:off x="332613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4" name="Shape 112"/>
          <p:cNvSpPr/>
          <p:nvPr/>
        </p:nvSpPr>
        <p:spPr>
          <a:xfrm>
            <a:off x="3326130" y="1417320"/>
            <a:ext cx="2667762" cy="64008"/>
          </a:xfrm>
          <a:prstGeom prst="rect">
            <a:avLst/>
          </a:prstGeom>
          <a:solidFill>
            <a:srgbClr val="1D7AFC"/>
          </a:solidFill>
          <a:ln/>
        </p:spPr>
      </p:sp>
      <p:sp>
        <p:nvSpPr>
          <p:cNvPr id="115" name="Text 113"/>
          <p:cNvSpPr/>
          <p:nvPr/>
        </p:nvSpPr>
        <p:spPr>
          <a:xfrm>
            <a:off x="347243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Scope / owner</a:t>
            </a:r>
            <a:endParaRPr lang="en-US" sz="1150" dirty="0"/>
          </a:p>
        </p:txBody>
      </p:sp>
      <p:sp>
        <p:nvSpPr>
          <p:cNvPr id="116" name="Text 114"/>
          <p:cNvSpPr/>
          <p:nvPr/>
        </p:nvSpPr>
        <p:spPr>
          <a:xfrm>
            <a:off x="349072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Conduct a root cause analysis on the 182 incidents that moved from 'Work in Progress' back to 'Open'.</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Owner: Incident Process Owner</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Type: Process</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Horizon: 0-30 days</a:t>
            </a:r>
            <a:endParaRPr lang="en-US" sz="900" dirty="0"/>
          </a:p>
        </p:txBody>
      </p:sp>
      <p:sp>
        <p:nvSpPr>
          <p:cNvPr id="117" name="Shape 115"/>
          <p:cNvSpPr/>
          <p:nvPr/>
        </p:nvSpPr>
        <p:spPr>
          <a:xfrm>
            <a:off x="619506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8" name="Shape 116"/>
          <p:cNvSpPr/>
          <p:nvPr/>
        </p:nvSpPr>
        <p:spPr>
          <a:xfrm>
            <a:off x="6195060" y="1417320"/>
            <a:ext cx="2667762" cy="64008"/>
          </a:xfrm>
          <a:prstGeom prst="rect">
            <a:avLst/>
          </a:prstGeom>
          <a:solidFill>
            <a:srgbClr val="A54800"/>
          </a:solidFill>
          <a:ln/>
        </p:spPr>
      </p:sp>
      <p:sp>
        <p:nvSpPr>
          <p:cNvPr id="119" name="Text 117"/>
          <p:cNvSpPr/>
          <p:nvPr/>
        </p:nvSpPr>
        <p:spPr>
          <a:xfrm>
            <a:off x="634136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Dependencies / risks</a:t>
            </a:r>
            <a:endParaRPr lang="en-US" sz="1150" dirty="0"/>
          </a:p>
        </p:txBody>
      </p:sp>
      <p:sp>
        <p:nvSpPr>
          <p:cNvPr id="120" name="Text 118"/>
          <p:cNvSpPr/>
          <p:nvPr/>
        </p:nvSpPr>
        <p:spPr>
          <a:xfrm>
            <a:off x="635965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Service Desk Lead participation</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Access to incident data for analysis</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Risk: Analysis may reveal deeper issues with service catalog design or team capabilities, requiring a larger…</a:t>
            </a:r>
            <a:endParaRPr lang="en-US" sz="900" dirty="0"/>
          </a:p>
        </p:txBody>
      </p:sp>
      <p:sp>
        <p:nvSpPr>
          <p:cNvPr id="121" name="Shape 119"/>
          <p:cNvSpPr/>
          <p:nvPr/>
        </p:nvSpPr>
        <p:spPr>
          <a:xfrm>
            <a:off x="906399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22" name="Shape 120"/>
          <p:cNvSpPr/>
          <p:nvPr/>
        </p:nvSpPr>
        <p:spPr>
          <a:xfrm>
            <a:off x="9063990" y="1417320"/>
            <a:ext cx="2667762" cy="64008"/>
          </a:xfrm>
          <a:prstGeom prst="rect">
            <a:avLst/>
          </a:prstGeom>
          <a:solidFill>
            <a:srgbClr val="216E4E"/>
          </a:solidFill>
          <a:ln/>
        </p:spPr>
      </p:sp>
      <p:sp>
        <p:nvSpPr>
          <p:cNvPr id="123" name="Text 121"/>
          <p:cNvSpPr/>
          <p:nvPr/>
        </p:nvSpPr>
        <p:spPr>
          <a:xfrm>
            <a:off x="921029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Success / evidence</a:t>
            </a:r>
            <a:endParaRPr lang="en-US" sz="1150" dirty="0"/>
          </a:p>
        </p:txBody>
      </p:sp>
      <p:sp>
        <p:nvSpPr>
          <p:cNvPr id="124" name="Text 122"/>
          <p:cNvSpPr/>
          <p:nvPr/>
        </p:nvSpPr>
        <p:spPr>
          <a:xfrm>
            <a:off x="922858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Reduce the 'Work in Progress -&gt; Open' transition count by 80%.</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Decrease in average duration for variants containing this rework loop (e.g., Variant 10).</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Evidence: Transition: 'Work in Progress - Open', % total Work Items: '17.43'</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Evidence: Variant 10 ('Work in Progress -&gt; Open -&gt; Work in Progress...') has a 350.56 hr average duration,…</a:t>
            </a:r>
            <a:endParaRPr lang="en-US" sz="9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AI EXECUTION STRATEGY</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5. 3. Govern the 'Pending' State</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17320"/>
            <a:ext cx="2667762" cy="64008"/>
          </a:xfrm>
          <a:prstGeom prst="rect">
            <a:avLst/>
          </a:prstGeom>
          <a:solidFill>
            <a:srgbClr val="0052CC"/>
          </a:solidFill>
          <a:ln/>
        </p:spPr>
      </p:sp>
      <p:sp>
        <p:nvSpPr>
          <p:cNvPr id="111" name="Text 109"/>
          <p:cNvSpPr/>
          <p:nvPr/>
        </p:nvSpPr>
        <p:spPr>
          <a:xfrm>
            <a:off x="60350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Why now / outcome</a:t>
            </a:r>
            <a:endParaRPr lang="en-US" sz="1150" dirty="0"/>
          </a:p>
        </p:txBody>
      </p:sp>
      <p:sp>
        <p:nvSpPr>
          <p:cNvPr id="112" name="Text 110"/>
          <p:cNvSpPr/>
          <p:nvPr/>
        </p:nvSpPr>
        <p:spPr>
          <a:xfrm>
            <a:off x="62179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The 'Work in Progress' &lt;-&gt; 'Pending' loop affects over 38% of incidents, creating significant delays (47…</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Reduced ticket 'ping-pong', shorter active resolution times, and clearer accountability for ticket…</a:t>
            </a:r>
            <a:endParaRPr lang="en-US" sz="900" dirty="0"/>
          </a:p>
        </p:txBody>
      </p:sp>
      <p:sp>
        <p:nvSpPr>
          <p:cNvPr id="113" name="Shape 111"/>
          <p:cNvSpPr/>
          <p:nvPr/>
        </p:nvSpPr>
        <p:spPr>
          <a:xfrm>
            <a:off x="332613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4" name="Shape 112"/>
          <p:cNvSpPr/>
          <p:nvPr/>
        </p:nvSpPr>
        <p:spPr>
          <a:xfrm>
            <a:off x="3326130" y="1417320"/>
            <a:ext cx="2667762" cy="64008"/>
          </a:xfrm>
          <a:prstGeom prst="rect">
            <a:avLst/>
          </a:prstGeom>
          <a:solidFill>
            <a:srgbClr val="1D7AFC"/>
          </a:solidFill>
          <a:ln/>
        </p:spPr>
      </p:sp>
      <p:sp>
        <p:nvSpPr>
          <p:cNvPr id="115" name="Text 113"/>
          <p:cNvSpPr/>
          <p:nvPr/>
        </p:nvSpPr>
        <p:spPr>
          <a:xfrm>
            <a:off x="347243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Scope / owner</a:t>
            </a:r>
            <a:endParaRPr lang="en-US" sz="1150" dirty="0"/>
          </a:p>
        </p:txBody>
      </p:sp>
      <p:sp>
        <p:nvSpPr>
          <p:cNvPr id="116" name="Text 114"/>
          <p:cNvSpPr/>
          <p:nvPr/>
        </p:nvSpPr>
        <p:spPr>
          <a:xfrm>
            <a:off x="349072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Define and publish strict, mandatory entry/exit criteria for the 'Pending' status.</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Owner: Incident Process Owner</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Type: Governance</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Horizon: 30-60 days</a:t>
            </a:r>
            <a:endParaRPr lang="en-US" sz="900" dirty="0"/>
          </a:p>
        </p:txBody>
      </p:sp>
      <p:sp>
        <p:nvSpPr>
          <p:cNvPr id="117" name="Shape 115"/>
          <p:cNvSpPr/>
          <p:nvPr/>
        </p:nvSpPr>
        <p:spPr>
          <a:xfrm>
            <a:off x="619506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8" name="Shape 116"/>
          <p:cNvSpPr/>
          <p:nvPr/>
        </p:nvSpPr>
        <p:spPr>
          <a:xfrm>
            <a:off x="6195060" y="1417320"/>
            <a:ext cx="2667762" cy="64008"/>
          </a:xfrm>
          <a:prstGeom prst="rect">
            <a:avLst/>
          </a:prstGeom>
          <a:solidFill>
            <a:srgbClr val="A54800"/>
          </a:solidFill>
          <a:ln/>
        </p:spPr>
      </p:sp>
      <p:sp>
        <p:nvSpPr>
          <p:cNvPr id="119" name="Text 117"/>
          <p:cNvSpPr/>
          <p:nvPr/>
        </p:nvSpPr>
        <p:spPr>
          <a:xfrm>
            <a:off x="634136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Dependencies / risks</a:t>
            </a:r>
            <a:endParaRPr lang="en-US" sz="1150" dirty="0"/>
          </a:p>
        </p:txBody>
      </p:sp>
      <p:sp>
        <p:nvSpPr>
          <p:cNvPr id="120" name="Text 118"/>
          <p:cNvSpPr/>
          <p:nvPr/>
        </p:nvSpPr>
        <p:spPr>
          <a:xfrm>
            <a:off x="635965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ITSM tool configuration for automated reminders</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Risk: Agent resistance to more rigid process controls.</a:t>
            </a:r>
            <a:endParaRPr lang="en-US" sz="900" dirty="0"/>
          </a:p>
        </p:txBody>
      </p:sp>
      <p:sp>
        <p:nvSpPr>
          <p:cNvPr id="121" name="Shape 119"/>
          <p:cNvSpPr/>
          <p:nvPr/>
        </p:nvSpPr>
        <p:spPr>
          <a:xfrm>
            <a:off x="906399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22" name="Shape 120"/>
          <p:cNvSpPr/>
          <p:nvPr/>
        </p:nvSpPr>
        <p:spPr>
          <a:xfrm>
            <a:off x="9063990" y="1417320"/>
            <a:ext cx="2667762" cy="64008"/>
          </a:xfrm>
          <a:prstGeom prst="rect">
            <a:avLst/>
          </a:prstGeom>
          <a:solidFill>
            <a:srgbClr val="216E4E"/>
          </a:solidFill>
          <a:ln/>
        </p:spPr>
      </p:sp>
      <p:sp>
        <p:nvSpPr>
          <p:cNvPr id="123" name="Text 121"/>
          <p:cNvSpPr/>
          <p:nvPr/>
        </p:nvSpPr>
        <p:spPr>
          <a:xfrm>
            <a:off x="921029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Success / evidence</a:t>
            </a:r>
            <a:endParaRPr lang="en-US" sz="1150" dirty="0"/>
          </a:p>
        </p:txBody>
      </p:sp>
      <p:sp>
        <p:nvSpPr>
          <p:cNvPr id="124" name="Text 122"/>
          <p:cNvSpPr/>
          <p:nvPr/>
        </p:nvSpPr>
        <p:spPr>
          <a:xfrm>
            <a:off x="922858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Reduce the average duration of the 'Pending -&gt; Work in Progress' transition by 50%.</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Decrease the volume of incidents that cycle between 'Work in Progress' and 'Pending' more than once.</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Evidence: Transition: 'Pending - Work in Progress', Avg duration (hrs): '47.32', % total Work Items: '38.22'</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Evidence: Transition: 'Work in Progress - Pending', % total Work Items: '27.68'</a:t>
            </a:r>
            <a:endParaRPr lang="en-US" sz="9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AI EXECUTION STRATEGY</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6. 4. Remediate 'Priority 5 - Planning' Misuse</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17320"/>
            <a:ext cx="2667762" cy="64008"/>
          </a:xfrm>
          <a:prstGeom prst="rect">
            <a:avLst/>
          </a:prstGeom>
          <a:solidFill>
            <a:srgbClr val="0052CC"/>
          </a:solidFill>
          <a:ln/>
        </p:spPr>
      </p:sp>
      <p:sp>
        <p:nvSpPr>
          <p:cNvPr id="111" name="Text 109"/>
          <p:cNvSpPr/>
          <p:nvPr/>
        </p:nvSpPr>
        <p:spPr>
          <a:xfrm>
            <a:off x="60350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Why now / outcome</a:t>
            </a:r>
            <a:endParaRPr lang="en-US" sz="1150" dirty="0"/>
          </a:p>
        </p:txBody>
      </p:sp>
      <p:sp>
        <p:nvSpPr>
          <p:cNvPr id="112" name="Text 110"/>
          <p:cNvSpPr/>
          <p:nvPr/>
        </p:nvSpPr>
        <p:spPr>
          <a:xfrm>
            <a:off x="62179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Over 54% of Incidents are logged as the lowest priority, 'Planning'.</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Improved ability to prioritize critical work, more accurate SLA measurement, and a reduction in initial…</a:t>
            </a:r>
            <a:endParaRPr lang="en-US" sz="900" dirty="0"/>
          </a:p>
        </p:txBody>
      </p:sp>
      <p:sp>
        <p:nvSpPr>
          <p:cNvPr id="113" name="Shape 111"/>
          <p:cNvSpPr/>
          <p:nvPr/>
        </p:nvSpPr>
        <p:spPr>
          <a:xfrm>
            <a:off x="332613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4" name="Shape 112"/>
          <p:cNvSpPr/>
          <p:nvPr/>
        </p:nvSpPr>
        <p:spPr>
          <a:xfrm>
            <a:off x="3326130" y="1417320"/>
            <a:ext cx="2667762" cy="64008"/>
          </a:xfrm>
          <a:prstGeom prst="rect">
            <a:avLst/>
          </a:prstGeom>
          <a:solidFill>
            <a:srgbClr val="1D7AFC"/>
          </a:solidFill>
          <a:ln/>
        </p:spPr>
      </p:sp>
      <p:sp>
        <p:nvSpPr>
          <p:cNvPr id="115" name="Text 113"/>
          <p:cNvSpPr/>
          <p:nvPr/>
        </p:nvSpPr>
        <p:spPr>
          <a:xfrm>
            <a:off x="347243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Scope / owner</a:t>
            </a:r>
            <a:endParaRPr lang="en-US" sz="1150" dirty="0"/>
          </a:p>
        </p:txBody>
      </p:sp>
      <p:sp>
        <p:nvSpPr>
          <p:cNvPr id="116" name="Text 114"/>
          <p:cNvSpPr/>
          <p:nvPr/>
        </p:nvSpPr>
        <p:spPr>
          <a:xfrm>
            <a:off x="349072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Review the definition of incident priorities. Communicate and train teams on correct usage.</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Owner: Head of Service Management</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Type: Data</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Horizon: 30-60 days</a:t>
            </a:r>
            <a:endParaRPr lang="en-US" sz="900" dirty="0"/>
          </a:p>
        </p:txBody>
      </p:sp>
      <p:sp>
        <p:nvSpPr>
          <p:cNvPr id="117" name="Shape 115"/>
          <p:cNvSpPr/>
          <p:nvPr/>
        </p:nvSpPr>
        <p:spPr>
          <a:xfrm>
            <a:off x="619506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8" name="Shape 116"/>
          <p:cNvSpPr/>
          <p:nvPr/>
        </p:nvSpPr>
        <p:spPr>
          <a:xfrm>
            <a:off x="6195060" y="1417320"/>
            <a:ext cx="2667762" cy="64008"/>
          </a:xfrm>
          <a:prstGeom prst="rect">
            <a:avLst/>
          </a:prstGeom>
          <a:solidFill>
            <a:srgbClr val="A54800"/>
          </a:solidFill>
          <a:ln/>
        </p:spPr>
      </p:sp>
      <p:sp>
        <p:nvSpPr>
          <p:cNvPr id="119" name="Text 117"/>
          <p:cNvSpPr/>
          <p:nvPr/>
        </p:nvSpPr>
        <p:spPr>
          <a:xfrm>
            <a:off x="634136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Dependencies / risks</a:t>
            </a:r>
            <a:endParaRPr lang="en-US" sz="1150" dirty="0"/>
          </a:p>
        </p:txBody>
      </p:sp>
      <p:sp>
        <p:nvSpPr>
          <p:cNvPr id="120" name="Text 118"/>
          <p:cNvSpPr/>
          <p:nvPr/>
        </p:nvSpPr>
        <p:spPr>
          <a:xfrm>
            <a:off x="635965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Internal Communications team support</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Risk: Users may start defaulting to a higher priority if 'Planning' is removed, requiring monitoring.</a:t>
            </a:r>
            <a:endParaRPr lang="en-US" sz="900" dirty="0"/>
          </a:p>
        </p:txBody>
      </p:sp>
      <p:sp>
        <p:nvSpPr>
          <p:cNvPr id="121" name="Shape 119"/>
          <p:cNvSpPr/>
          <p:nvPr/>
        </p:nvSpPr>
        <p:spPr>
          <a:xfrm>
            <a:off x="9063990" y="1417320"/>
            <a:ext cx="2667762" cy="4937760"/>
          </a:xfrm>
          <a:prstGeom prst="roundRect">
            <a:avLst>
              <a:gd name="adj" fmla="val 1714"/>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22" name="Shape 120"/>
          <p:cNvSpPr/>
          <p:nvPr/>
        </p:nvSpPr>
        <p:spPr>
          <a:xfrm>
            <a:off x="9063990" y="1417320"/>
            <a:ext cx="2667762" cy="64008"/>
          </a:xfrm>
          <a:prstGeom prst="rect">
            <a:avLst/>
          </a:prstGeom>
          <a:solidFill>
            <a:srgbClr val="216E4E"/>
          </a:solidFill>
          <a:ln/>
        </p:spPr>
      </p:sp>
      <p:sp>
        <p:nvSpPr>
          <p:cNvPr id="123" name="Text 121"/>
          <p:cNvSpPr/>
          <p:nvPr/>
        </p:nvSpPr>
        <p:spPr>
          <a:xfrm>
            <a:off x="9210294" y="1581912"/>
            <a:ext cx="237515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Success / evidence</a:t>
            </a:r>
            <a:endParaRPr lang="en-US" sz="1150" dirty="0"/>
          </a:p>
        </p:txBody>
      </p:sp>
      <p:sp>
        <p:nvSpPr>
          <p:cNvPr id="124" name="Text 122"/>
          <p:cNvSpPr/>
          <p:nvPr/>
        </p:nvSpPr>
        <p:spPr>
          <a:xfrm>
            <a:off x="9228582" y="2130552"/>
            <a:ext cx="233857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Reduce the percentage of incidents logged as '5 - Planning' to below 10%.</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Observe a corresponding decrease in the 'Open -&gt; Work in Progress' queue time (currently 63 hours).</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Evidence: Field Usage for Priority: '5 - Planning' accounts for 54.7% of all incidents.</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Evidence: Transition: 'Open - Work in Progress', Avg duration (hrs): '62.99'</a:t>
            </a:r>
            <a:endParaRPr lang="en-US" sz="9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AI EXECUTION STRATEGY</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7. Phased Plan</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417320"/>
            <a:ext cx="3624072" cy="4937760"/>
          </a:xfrm>
          <a:prstGeom prst="roundRect">
            <a:avLst>
              <a:gd name="adj" fmla="val 126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17320"/>
            <a:ext cx="3624072" cy="64008"/>
          </a:xfrm>
          <a:prstGeom prst="rect">
            <a:avLst/>
          </a:prstGeom>
          <a:solidFill>
            <a:srgbClr val="0052CC"/>
          </a:solidFill>
          <a:ln/>
        </p:spPr>
      </p:sp>
      <p:sp>
        <p:nvSpPr>
          <p:cNvPr id="111" name="Text 109"/>
          <p:cNvSpPr/>
          <p:nvPr/>
        </p:nvSpPr>
        <p:spPr>
          <a:xfrm>
            <a:off x="603504" y="1581912"/>
            <a:ext cx="333146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Stabilize the Core Flow</a:t>
            </a:r>
            <a:endParaRPr lang="en-US" sz="1150" dirty="0"/>
          </a:p>
        </p:txBody>
      </p:sp>
      <p:sp>
        <p:nvSpPr>
          <p:cNvPr id="112" name="Text 110"/>
          <p:cNvSpPr/>
          <p:nvPr/>
        </p:nvSpPr>
        <p:spPr>
          <a:xfrm>
            <a:off x="621792" y="2130552"/>
            <a:ext cx="329488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Objective: Eliminate the most damaging rework loops and administrative delays to create a predictable…</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Why: This phase attacks the largest sources of waste and unpredictability.</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Included priorities: 1, 2</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Entry: Leadership approval of the execution strategy.</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Exit: Rework from 'WIP' to 'Open' is reduced by 80%.</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Exit: 'Completed' to 'Closed' transition time is under 4 hours.</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Exit: Overall process rework is below 20%.</a:t>
            </a:r>
            <a:endParaRPr lang="en-US" sz="900" dirty="0"/>
          </a:p>
        </p:txBody>
      </p:sp>
      <p:sp>
        <p:nvSpPr>
          <p:cNvPr id="113" name="Shape 111"/>
          <p:cNvSpPr/>
          <p:nvPr/>
        </p:nvSpPr>
        <p:spPr>
          <a:xfrm>
            <a:off x="4282440" y="1417320"/>
            <a:ext cx="3624072" cy="4937760"/>
          </a:xfrm>
          <a:prstGeom prst="roundRect">
            <a:avLst>
              <a:gd name="adj" fmla="val 126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4" name="Shape 112"/>
          <p:cNvSpPr/>
          <p:nvPr/>
        </p:nvSpPr>
        <p:spPr>
          <a:xfrm>
            <a:off x="4282440" y="1417320"/>
            <a:ext cx="3624072" cy="64008"/>
          </a:xfrm>
          <a:prstGeom prst="rect">
            <a:avLst/>
          </a:prstGeom>
          <a:solidFill>
            <a:srgbClr val="1D7AFC"/>
          </a:solidFill>
          <a:ln/>
        </p:spPr>
      </p:sp>
      <p:sp>
        <p:nvSpPr>
          <p:cNvPr id="115" name="Text 113"/>
          <p:cNvSpPr/>
          <p:nvPr/>
        </p:nvSpPr>
        <p:spPr>
          <a:xfrm>
            <a:off x="4428744" y="1581912"/>
            <a:ext cx="333146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Standardize and Govern</a:t>
            </a:r>
            <a:endParaRPr lang="en-US" sz="1150" dirty="0"/>
          </a:p>
        </p:txBody>
      </p:sp>
      <p:sp>
        <p:nvSpPr>
          <p:cNvPr id="116" name="Text 114"/>
          <p:cNvSpPr/>
          <p:nvPr/>
        </p:nvSpPr>
        <p:spPr>
          <a:xfrm>
            <a:off x="4447032" y="2130552"/>
            <a:ext cx="329488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Objective: Enforce process discipline and improve data quality to enable consistent execution and…</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Why: With a stable flow, we can now focus on making it consistent and ensuring work is prioritized correctly…</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Included priorities: 3, 4</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Entry: Phase 1 exit criteria have been met and sustained for 2 weeks.</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Exit: Average time in 'Pending' is reduced by 50%.</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Exit: Usage of 'Priority 5' for incidents is below 10%.</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Exit: The top 3 process variants account for &gt;70% of total incident volume.</a:t>
            </a:r>
            <a:endParaRPr lang="en-US" sz="900" dirty="0"/>
          </a:p>
        </p:txBody>
      </p:sp>
      <p:sp>
        <p:nvSpPr>
          <p:cNvPr id="117" name="Shape 115"/>
          <p:cNvSpPr/>
          <p:nvPr/>
        </p:nvSpPr>
        <p:spPr>
          <a:xfrm>
            <a:off x="8107680" y="1417320"/>
            <a:ext cx="3624072" cy="4937760"/>
          </a:xfrm>
          <a:prstGeom prst="roundRect">
            <a:avLst>
              <a:gd name="adj" fmla="val 1262"/>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8" name="Shape 116"/>
          <p:cNvSpPr/>
          <p:nvPr/>
        </p:nvSpPr>
        <p:spPr>
          <a:xfrm>
            <a:off x="8107680" y="1417320"/>
            <a:ext cx="3624072" cy="64008"/>
          </a:xfrm>
          <a:prstGeom prst="rect">
            <a:avLst/>
          </a:prstGeom>
          <a:solidFill>
            <a:srgbClr val="A54800"/>
          </a:solidFill>
          <a:ln/>
        </p:spPr>
      </p:sp>
      <p:sp>
        <p:nvSpPr>
          <p:cNvPr id="119" name="Text 117"/>
          <p:cNvSpPr/>
          <p:nvPr/>
        </p:nvSpPr>
        <p:spPr>
          <a:xfrm>
            <a:off x="8253984" y="1581912"/>
            <a:ext cx="3331464" cy="457200"/>
          </a:xfrm>
          <a:prstGeom prst="rect">
            <a:avLst/>
          </a:prstGeom>
          <a:noFill/>
          <a:ln/>
        </p:spPr>
        <p:txBody>
          <a:bodyPr wrap="square" lIns="0" tIns="0" rIns="0" bIns="0" rtlCol="0" anchor="t"/>
          <a:lstStyle/>
          <a:p>
            <a:pPr indent="0" marL="0">
              <a:lnSpc>
                <a:spcPts val="1300"/>
              </a:lnSpc>
              <a:buNone/>
            </a:pPr>
            <a:r>
              <a:rPr lang="en-US" sz="1150" b="1" dirty="0">
                <a:solidFill>
                  <a:srgbClr val="09326C"/>
                </a:solidFill>
                <a:latin typeface="Arial" pitchFamily="34" charset="0"/>
                <a:ea typeface="Arial" pitchFamily="34" charset="-122"/>
                <a:cs typeface="Arial" pitchFamily="34" charset="-120"/>
              </a:rPr>
              <a:t>Accelerate with Automation</a:t>
            </a:r>
            <a:endParaRPr lang="en-US" sz="1150" dirty="0"/>
          </a:p>
        </p:txBody>
      </p:sp>
      <p:sp>
        <p:nvSpPr>
          <p:cNvPr id="120" name="Text 118"/>
          <p:cNvSpPr/>
          <p:nvPr/>
        </p:nvSpPr>
        <p:spPr>
          <a:xfrm>
            <a:off x="8272272" y="2130552"/>
            <a:ext cx="3294888" cy="4069080"/>
          </a:xfrm>
          <a:prstGeom prst="rect">
            <a:avLst/>
          </a:prstGeom>
          <a:noFill/>
          <a:ln/>
        </p:spPr>
        <p:txBody>
          <a:bodyPr wrap="square" lIns="0" tIns="0" rIns="0" bIns="0" rtlCol="0" anchor="t"/>
          <a:lstStyle/>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Objective: Leverage the stable, standardized process to introduce intelligent automation for common,…</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Why: The process is now reliable enough to be a candidate for advanced automation without the risk of…</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Entry: Phase 2 exit criteria have been met and sustained for 30 days.</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Exit: A pilot automation for a high-volume subcategory (e.g., 'Password Reset') is live and handling &gt;50% of…</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Exit: A business case for further automation opportunities is approved.</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Outcome: Reduced cost per incident.</a:t>
            </a:r>
            <a:endParaRPr lang="en-US" sz="900" dirty="0"/>
          </a:p>
          <a:p>
            <a:pPr marL="127000" indent="-127000">
              <a:lnSpc>
                <a:spcPts val="1170"/>
              </a:lnSpc>
              <a:spcAft>
                <a:spcPts val="700"/>
              </a:spcAft>
              <a:buSzPct val="100000"/>
              <a:buChar char="•"/>
            </a:pPr>
            <a:r>
              <a:rPr lang="en-US" sz="900" dirty="0">
                <a:solidFill>
                  <a:srgbClr val="44546F"/>
                </a:solidFill>
                <a:latin typeface="Arial" pitchFamily="34" charset="0"/>
                <a:ea typeface="Arial" pitchFamily="34" charset="-122"/>
                <a:cs typeface="Arial" pitchFamily="34" charset="-120"/>
              </a:rPr>
              <a:t>Outcome: Faster resolution for end-users on common issues.</a:t>
            </a:r>
            <a:endParaRPr lang="en-US" sz="9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AI EXECUTION STRATEGY</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8. Sequencing Principles</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548640" y="1463040"/>
            <a:ext cx="11091672" cy="4800600"/>
          </a:xfrm>
          <a:prstGeom prst="rect">
            <a:avLst/>
          </a:prstGeom>
          <a:noFill/>
          <a:ln/>
        </p:spPr>
        <p:txBody>
          <a:bodyPr wrap="square" lIns="0" tIns="0" rIns="0" bIns="0" rtlCol="0" anchor="t"/>
          <a:lstStyle/>
          <a:p>
            <a:pPr marL="152400" indent="-152400">
              <a:lnSpc>
                <a:spcPts val="1600"/>
              </a:lnSpc>
              <a:spcAft>
                <a:spcPts val="1000"/>
              </a:spcAft>
              <a:buSzPct val="100000"/>
              <a:buChar char="•"/>
            </a:pPr>
            <a:r>
              <a:rPr lang="en-US" sz="1150" dirty="0">
                <a:solidFill>
                  <a:srgbClr val="44546F"/>
                </a:solidFill>
                <a:latin typeface="Arial" pitchFamily="34" charset="0"/>
                <a:ea typeface="Arial" pitchFamily="34" charset="-122"/>
                <a:cs typeface="Arial" pitchFamily="34" charset="-120"/>
              </a:rPr>
              <a:t>Stability Before Speed — We must first eliminate rework and create a predictable process. Chasing speed on an unstable foundation will fail.</a:t>
            </a:r>
            <a:endParaRPr lang="en-US" sz="1150" dirty="0"/>
          </a:p>
          <a:p>
            <a:pPr marL="152400" indent="-152400">
              <a:lnSpc>
                <a:spcPts val="1600"/>
              </a:lnSpc>
              <a:spcAft>
                <a:spcPts val="1000"/>
              </a:spcAft>
              <a:buSzPct val="100000"/>
              <a:buChar char="•"/>
            </a:pPr>
            <a:r>
              <a:rPr lang="en-US" sz="1150" dirty="0">
                <a:solidFill>
                  <a:srgbClr val="44546F"/>
                </a:solidFill>
                <a:latin typeface="Arial" pitchFamily="34" charset="0"/>
                <a:ea typeface="Arial" pitchFamily="34" charset="-122"/>
                <a:cs typeface="Arial" pitchFamily="34" charset="-120"/>
              </a:rPr>
              <a:t>Address Governance Before Automation — Fixing data quality (e.g., Priority field) and process rules (e.g., 'Pending' state) is a prerequisite for successful automation.</a:t>
            </a:r>
            <a:endParaRPr lang="en-US" sz="1150" dirty="0"/>
          </a:p>
          <a:p>
            <a:pPr marL="152400" indent="-152400">
              <a:lnSpc>
                <a:spcPts val="1600"/>
              </a:lnSpc>
              <a:spcAft>
                <a:spcPts val="1000"/>
              </a:spcAft>
              <a:buSzPct val="100000"/>
              <a:buChar char="•"/>
            </a:pPr>
            <a:r>
              <a:rPr lang="en-US" sz="1150" dirty="0">
                <a:solidFill>
                  <a:srgbClr val="44546F"/>
                </a:solidFill>
                <a:latin typeface="Arial" pitchFamily="34" charset="0"/>
                <a:ea typeface="Arial" pitchFamily="34" charset="-122"/>
                <a:cs typeface="Arial" pitchFamily="34" charset="-120"/>
              </a:rPr>
              <a:t>Targeted Impact Over Broad Changes — Focus on the specific transitions and variants that cause the most delay and rework, rather than attempting a full process re-engineering.</a:t>
            </a:r>
            <a:endParaRPr lang="en-US" sz="11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Metricus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Execution Strategy — Incidents - Status</dc:title>
  <dc:subject>PptxGenJS Presentation</dc:subject>
  <dc:creator>Process Advisor</dc:creator>
  <cp:lastModifiedBy>Process Advisor</cp:lastModifiedBy>
  <cp:revision>1</cp:revision>
  <dcterms:created xsi:type="dcterms:W3CDTF">2026-07-09T03:17:38Z</dcterms:created>
  <dcterms:modified xsi:type="dcterms:W3CDTF">2026-07-09T03:17:38Z</dcterms:modified>
</cp:coreProperties>
</file>