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image" Target="../media/PACKBODY-image-1.png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CKBODY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53796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for Jira  ·  ScriptRunner  ·  Incidents - Status</a:t>
            </a:r>
            <a:endParaRPr lang="en-US" sz="8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72600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573768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774936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976104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77272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78440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579608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780776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981944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183112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384280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585448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786616" y="1645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372600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573768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774936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976104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177272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378440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579608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780776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0981944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183112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384280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585448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786616" y="3474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372600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573768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774936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9976104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177272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378440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579608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780776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0981944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183112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384280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585448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786616" y="5303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372600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573768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774936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9976104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177272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378440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579608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780776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0981944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183112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384280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585448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786616" y="71323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372600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573768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774936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9976104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177272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378440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579608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780776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0981944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183112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384280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585448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786616" y="89611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372600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573768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774936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9976104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177272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378440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579608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780776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0981944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183112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384280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585448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786616" y="107899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372600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573768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774936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9976104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177272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378440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579608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780776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0981944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183112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384280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585448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786616" y="126187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372600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573768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774936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9976104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177272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378440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579608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780776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0981944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183112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384280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585448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786616" y="1444752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6" name="Shape 104"/>
          <p:cNvSpPr/>
          <p:nvPr/>
        </p:nvSpPr>
        <p:spPr>
          <a:xfrm>
            <a:off x="182880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7" name="Shape 105"/>
          <p:cNvSpPr/>
          <p:nvPr/>
        </p:nvSpPr>
        <p:spPr>
          <a:xfrm>
            <a:off x="384048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8" name="Shape 106"/>
          <p:cNvSpPr/>
          <p:nvPr/>
        </p:nvSpPr>
        <p:spPr>
          <a:xfrm>
            <a:off x="585216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786384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0" name="Shape 108"/>
          <p:cNvSpPr/>
          <p:nvPr/>
        </p:nvSpPr>
        <p:spPr>
          <a:xfrm>
            <a:off x="987552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1" name="Shape 109"/>
          <p:cNvSpPr/>
          <p:nvPr/>
        </p:nvSpPr>
        <p:spPr>
          <a:xfrm>
            <a:off x="1188720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2" name="Shape 110"/>
          <p:cNvSpPr/>
          <p:nvPr/>
        </p:nvSpPr>
        <p:spPr>
          <a:xfrm>
            <a:off x="1389888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3" name="Shape 111"/>
          <p:cNvSpPr/>
          <p:nvPr/>
        </p:nvSpPr>
        <p:spPr>
          <a:xfrm>
            <a:off x="1591056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4" name="Shape 112"/>
          <p:cNvSpPr/>
          <p:nvPr/>
        </p:nvSpPr>
        <p:spPr>
          <a:xfrm>
            <a:off x="1792224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5" name="Shape 113"/>
          <p:cNvSpPr/>
          <p:nvPr/>
        </p:nvSpPr>
        <p:spPr>
          <a:xfrm>
            <a:off x="1993392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6" name="Shape 114"/>
          <p:cNvSpPr/>
          <p:nvPr/>
        </p:nvSpPr>
        <p:spPr>
          <a:xfrm>
            <a:off x="2194560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7" name="Shape 115"/>
          <p:cNvSpPr/>
          <p:nvPr/>
        </p:nvSpPr>
        <p:spPr>
          <a:xfrm>
            <a:off x="2395728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8" name="Shape 116"/>
          <p:cNvSpPr/>
          <p:nvPr/>
        </p:nvSpPr>
        <p:spPr>
          <a:xfrm>
            <a:off x="2596896" y="56235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19" name="Shape 117"/>
          <p:cNvSpPr/>
          <p:nvPr/>
        </p:nvSpPr>
        <p:spPr>
          <a:xfrm>
            <a:off x="182880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0" name="Shape 118"/>
          <p:cNvSpPr/>
          <p:nvPr/>
        </p:nvSpPr>
        <p:spPr>
          <a:xfrm>
            <a:off x="384048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1" name="Shape 119"/>
          <p:cNvSpPr/>
          <p:nvPr/>
        </p:nvSpPr>
        <p:spPr>
          <a:xfrm>
            <a:off x="585216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2" name="Shape 120"/>
          <p:cNvSpPr/>
          <p:nvPr/>
        </p:nvSpPr>
        <p:spPr>
          <a:xfrm>
            <a:off x="786384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3" name="Shape 121"/>
          <p:cNvSpPr/>
          <p:nvPr/>
        </p:nvSpPr>
        <p:spPr>
          <a:xfrm>
            <a:off x="987552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4" name="Shape 122"/>
          <p:cNvSpPr/>
          <p:nvPr/>
        </p:nvSpPr>
        <p:spPr>
          <a:xfrm>
            <a:off x="1188720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5" name="Shape 123"/>
          <p:cNvSpPr/>
          <p:nvPr/>
        </p:nvSpPr>
        <p:spPr>
          <a:xfrm>
            <a:off x="1389888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6" name="Shape 124"/>
          <p:cNvSpPr/>
          <p:nvPr/>
        </p:nvSpPr>
        <p:spPr>
          <a:xfrm>
            <a:off x="1591056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7" name="Shape 125"/>
          <p:cNvSpPr/>
          <p:nvPr/>
        </p:nvSpPr>
        <p:spPr>
          <a:xfrm>
            <a:off x="1792224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8" name="Shape 126"/>
          <p:cNvSpPr/>
          <p:nvPr/>
        </p:nvSpPr>
        <p:spPr>
          <a:xfrm>
            <a:off x="1993392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29" name="Shape 127"/>
          <p:cNvSpPr/>
          <p:nvPr/>
        </p:nvSpPr>
        <p:spPr>
          <a:xfrm>
            <a:off x="2194560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0" name="Shape 128"/>
          <p:cNvSpPr/>
          <p:nvPr/>
        </p:nvSpPr>
        <p:spPr>
          <a:xfrm>
            <a:off x="2395728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1" name="Shape 129"/>
          <p:cNvSpPr/>
          <p:nvPr/>
        </p:nvSpPr>
        <p:spPr>
          <a:xfrm>
            <a:off x="2596896" y="58064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2" name="Shape 130"/>
          <p:cNvSpPr/>
          <p:nvPr/>
        </p:nvSpPr>
        <p:spPr>
          <a:xfrm>
            <a:off x="182880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3" name="Shape 131"/>
          <p:cNvSpPr/>
          <p:nvPr/>
        </p:nvSpPr>
        <p:spPr>
          <a:xfrm>
            <a:off x="384048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4" name="Shape 132"/>
          <p:cNvSpPr/>
          <p:nvPr/>
        </p:nvSpPr>
        <p:spPr>
          <a:xfrm>
            <a:off x="585216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5" name="Shape 133"/>
          <p:cNvSpPr/>
          <p:nvPr/>
        </p:nvSpPr>
        <p:spPr>
          <a:xfrm>
            <a:off x="786384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6" name="Shape 134"/>
          <p:cNvSpPr/>
          <p:nvPr/>
        </p:nvSpPr>
        <p:spPr>
          <a:xfrm>
            <a:off x="987552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7" name="Shape 135"/>
          <p:cNvSpPr/>
          <p:nvPr/>
        </p:nvSpPr>
        <p:spPr>
          <a:xfrm>
            <a:off x="1188720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8" name="Shape 136"/>
          <p:cNvSpPr/>
          <p:nvPr/>
        </p:nvSpPr>
        <p:spPr>
          <a:xfrm>
            <a:off x="1389888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39" name="Shape 137"/>
          <p:cNvSpPr/>
          <p:nvPr/>
        </p:nvSpPr>
        <p:spPr>
          <a:xfrm>
            <a:off x="1591056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0" name="Shape 138"/>
          <p:cNvSpPr/>
          <p:nvPr/>
        </p:nvSpPr>
        <p:spPr>
          <a:xfrm>
            <a:off x="1792224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1" name="Shape 139"/>
          <p:cNvSpPr/>
          <p:nvPr/>
        </p:nvSpPr>
        <p:spPr>
          <a:xfrm>
            <a:off x="1993392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2" name="Shape 140"/>
          <p:cNvSpPr/>
          <p:nvPr/>
        </p:nvSpPr>
        <p:spPr>
          <a:xfrm>
            <a:off x="2194560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3" name="Shape 141"/>
          <p:cNvSpPr/>
          <p:nvPr/>
        </p:nvSpPr>
        <p:spPr>
          <a:xfrm>
            <a:off x="2395728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4" name="Shape 142"/>
          <p:cNvSpPr/>
          <p:nvPr/>
        </p:nvSpPr>
        <p:spPr>
          <a:xfrm>
            <a:off x="2596896" y="59893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5" name="Shape 143"/>
          <p:cNvSpPr/>
          <p:nvPr/>
        </p:nvSpPr>
        <p:spPr>
          <a:xfrm>
            <a:off x="182880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6" name="Shape 144"/>
          <p:cNvSpPr/>
          <p:nvPr/>
        </p:nvSpPr>
        <p:spPr>
          <a:xfrm>
            <a:off x="384048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7" name="Shape 145"/>
          <p:cNvSpPr/>
          <p:nvPr/>
        </p:nvSpPr>
        <p:spPr>
          <a:xfrm>
            <a:off x="585216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8" name="Shape 146"/>
          <p:cNvSpPr/>
          <p:nvPr/>
        </p:nvSpPr>
        <p:spPr>
          <a:xfrm>
            <a:off x="786384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49" name="Shape 147"/>
          <p:cNvSpPr/>
          <p:nvPr/>
        </p:nvSpPr>
        <p:spPr>
          <a:xfrm>
            <a:off x="987552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0" name="Shape 148"/>
          <p:cNvSpPr/>
          <p:nvPr/>
        </p:nvSpPr>
        <p:spPr>
          <a:xfrm>
            <a:off x="1188720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1" name="Shape 149"/>
          <p:cNvSpPr/>
          <p:nvPr/>
        </p:nvSpPr>
        <p:spPr>
          <a:xfrm>
            <a:off x="1389888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2" name="Shape 150"/>
          <p:cNvSpPr/>
          <p:nvPr/>
        </p:nvSpPr>
        <p:spPr>
          <a:xfrm>
            <a:off x="1591056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3" name="Shape 151"/>
          <p:cNvSpPr/>
          <p:nvPr/>
        </p:nvSpPr>
        <p:spPr>
          <a:xfrm>
            <a:off x="1792224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4" name="Shape 152"/>
          <p:cNvSpPr/>
          <p:nvPr/>
        </p:nvSpPr>
        <p:spPr>
          <a:xfrm>
            <a:off x="1993392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5" name="Shape 153"/>
          <p:cNvSpPr/>
          <p:nvPr/>
        </p:nvSpPr>
        <p:spPr>
          <a:xfrm>
            <a:off x="2194560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6" name="Shape 154"/>
          <p:cNvSpPr/>
          <p:nvPr/>
        </p:nvSpPr>
        <p:spPr>
          <a:xfrm>
            <a:off x="2395728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7" name="Shape 155"/>
          <p:cNvSpPr/>
          <p:nvPr/>
        </p:nvSpPr>
        <p:spPr>
          <a:xfrm>
            <a:off x="2596896" y="617220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8" name="Shape 156"/>
          <p:cNvSpPr/>
          <p:nvPr/>
        </p:nvSpPr>
        <p:spPr>
          <a:xfrm>
            <a:off x="182880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59" name="Shape 157"/>
          <p:cNvSpPr/>
          <p:nvPr/>
        </p:nvSpPr>
        <p:spPr>
          <a:xfrm>
            <a:off x="384048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0" name="Shape 158"/>
          <p:cNvSpPr/>
          <p:nvPr/>
        </p:nvSpPr>
        <p:spPr>
          <a:xfrm>
            <a:off x="585216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1" name="Shape 159"/>
          <p:cNvSpPr/>
          <p:nvPr/>
        </p:nvSpPr>
        <p:spPr>
          <a:xfrm>
            <a:off x="786384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2" name="Shape 160"/>
          <p:cNvSpPr/>
          <p:nvPr/>
        </p:nvSpPr>
        <p:spPr>
          <a:xfrm>
            <a:off x="987552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3" name="Shape 161"/>
          <p:cNvSpPr/>
          <p:nvPr/>
        </p:nvSpPr>
        <p:spPr>
          <a:xfrm>
            <a:off x="1188720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4" name="Shape 162"/>
          <p:cNvSpPr/>
          <p:nvPr/>
        </p:nvSpPr>
        <p:spPr>
          <a:xfrm>
            <a:off x="1389888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5" name="Shape 163"/>
          <p:cNvSpPr/>
          <p:nvPr/>
        </p:nvSpPr>
        <p:spPr>
          <a:xfrm>
            <a:off x="1591056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6" name="Shape 164"/>
          <p:cNvSpPr/>
          <p:nvPr/>
        </p:nvSpPr>
        <p:spPr>
          <a:xfrm>
            <a:off x="1792224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7" name="Shape 165"/>
          <p:cNvSpPr/>
          <p:nvPr/>
        </p:nvSpPr>
        <p:spPr>
          <a:xfrm>
            <a:off x="1993392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8" name="Shape 166"/>
          <p:cNvSpPr/>
          <p:nvPr/>
        </p:nvSpPr>
        <p:spPr>
          <a:xfrm>
            <a:off x="2194560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69" name="Shape 167"/>
          <p:cNvSpPr/>
          <p:nvPr/>
        </p:nvSpPr>
        <p:spPr>
          <a:xfrm>
            <a:off x="2395728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0" name="Shape 168"/>
          <p:cNvSpPr/>
          <p:nvPr/>
        </p:nvSpPr>
        <p:spPr>
          <a:xfrm>
            <a:off x="2596896" y="635508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1" name="Shape 169"/>
          <p:cNvSpPr/>
          <p:nvPr/>
        </p:nvSpPr>
        <p:spPr>
          <a:xfrm>
            <a:off x="182880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2" name="Shape 170"/>
          <p:cNvSpPr/>
          <p:nvPr/>
        </p:nvSpPr>
        <p:spPr>
          <a:xfrm>
            <a:off x="384048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3" name="Shape 171"/>
          <p:cNvSpPr/>
          <p:nvPr/>
        </p:nvSpPr>
        <p:spPr>
          <a:xfrm>
            <a:off x="585216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4" name="Shape 172"/>
          <p:cNvSpPr/>
          <p:nvPr/>
        </p:nvSpPr>
        <p:spPr>
          <a:xfrm>
            <a:off x="786384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5" name="Shape 173"/>
          <p:cNvSpPr/>
          <p:nvPr/>
        </p:nvSpPr>
        <p:spPr>
          <a:xfrm>
            <a:off x="987552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6" name="Shape 174"/>
          <p:cNvSpPr/>
          <p:nvPr/>
        </p:nvSpPr>
        <p:spPr>
          <a:xfrm>
            <a:off x="1188720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7" name="Shape 175"/>
          <p:cNvSpPr/>
          <p:nvPr/>
        </p:nvSpPr>
        <p:spPr>
          <a:xfrm>
            <a:off x="1389888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8" name="Shape 176"/>
          <p:cNvSpPr/>
          <p:nvPr/>
        </p:nvSpPr>
        <p:spPr>
          <a:xfrm>
            <a:off x="1591056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79" name="Shape 177"/>
          <p:cNvSpPr/>
          <p:nvPr/>
        </p:nvSpPr>
        <p:spPr>
          <a:xfrm>
            <a:off x="1792224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0" name="Shape 178"/>
          <p:cNvSpPr/>
          <p:nvPr/>
        </p:nvSpPr>
        <p:spPr>
          <a:xfrm>
            <a:off x="1993392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1" name="Shape 179"/>
          <p:cNvSpPr/>
          <p:nvPr/>
        </p:nvSpPr>
        <p:spPr>
          <a:xfrm>
            <a:off x="2194560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2" name="Shape 180"/>
          <p:cNvSpPr/>
          <p:nvPr/>
        </p:nvSpPr>
        <p:spPr>
          <a:xfrm>
            <a:off x="2395728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3" name="Shape 181"/>
          <p:cNvSpPr/>
          <p:nvPr/>
        </p:nvSpPr>
        <p:spPr>
          <a:xfrm>
            <a:off x="2596896" y="653796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4" name="Shape 182"/>
          <p:cNvSpPr/>
          <p:nvPr/>
        </p:nvSpPr>
        <p:spPr>
          <a:xfrm>
            <a:off x="182880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5" name="Shape 183"/>
          <p:cNvSpPr/>
          <p:nvPr/>
        </p:nvSpPr>
        <p:spPr>
          <a:xfrm>
            <a:off x="384048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6" name="Shape 184"/>
          <p:cNvSpPr/>
          <p:nvPr/>
        </p:nvSpPr>
        <p:spPr>
          <a:xfrm>
            <a:off x="585216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7" name="Shape 185"/>
          <p:cNvSpPr/>
          <p:nvPr/>
        </p:nvSpPr>
        <p:spPr>
          <a:xfrm>
            <a:off x="786384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8" name="Shape 186"/>
          <p:cNvSpPr/>
          <p:nvPr/>
        </p:nvSpPr>
        <p:spPr>
          <a:xfrm>
            <a:off x="987552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89" name="Shape 187"/>
          <p:cNvSpPr/>
          <p:nvPr/>
        </p:nvSpPr>
        <p:spPr>
          <a:xfrm>
            <a:off x="1188720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0" name="Shape 188"/>
          <p:cNvSpPr/>
          <p:nvPr/>
        </p:nvSpPr>
        <p:spPr>
          <a:xfrm>
            <a:off x="1389888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1" name="Shape 189"/>
          <p:cNvSpPr/>
          <p:nvPr/>
        </p:nvSpPr>
        <p:spPr>
          <a:xfrm>
            <a:off x="1591056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2" name="Shape 190"/>
          <p:cNvSpPr/>
          <p:nvPr/>
        </p:nvSpPr>
        <p:spPr>
          <a:xfrm>
            <a:off x="1792224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3" name="Shape 191"/>
          <p:cNvSpPr/>
          <p:nvPr/>
        </p:nvSpPr>
        <p:spPr>
          <a:xfrm>
            <a:off x="1993392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4" name="Shape 192"/>
          <p:cNvSpPr/>
          <p:nvPr/>
        </p:nvSpPr>
        <p:spPr>
          <a:xfrm>
            <a:off x="2194560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5" name="Shape 193"/>
          <p:cNvSpPr/>
          <p:nvPr/>
        </p:nvSpPr>
        <p:spPr>
          <a:xfrm>
            <a:off x="2395728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6" name="Shape 194"/>
          <p:cNvSpPr/>
          <p:nvPr/>
        </p:nvSpPr>
        <p:spPr>
          <a:xfrm>
            <a:off x="2596896" y="672084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7" name="Shape 195"/>
          <p:cNvSpPr/>
          <p:nvPr/>
        </p:nvSpPr>
        <p:spPr>
          <a:xfrm>
            <a:off x="182880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8" name="Shape 196"/>
          <p:cNvSpPr/>
          <p:nvPr/>
        </p:nvSpPr>
        <p:spPr>
          <a:xfrm>
            <a:off x="384048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199" name="Shape 197"/>
          <p:cNvSpPr/>
          <p:nvPr/>
        </p:nvSpPr>
        <p:spPr>
          <a:xfrm>
            <a:off x="585216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0" name="Shape 198"/>
          <p:cNvSpPr/>
          <p:nvPr/>
        </p:nvSpPr>
        <p:spPr>
          <a:xfrm>
            <a:off x="786384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1" name="Shape 199"/>
          <p:cNvSpPr/>
          <p:nvPr/>
        </p:nvSpPr>
        <p:spPr>
          <a:xfrm>
            <a:off x="987552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2" name="Shape 200"/>
          <p:cNvSpPr/>
          <p:nvPr/>
        </p:nvSpPr>
        <p:spPr>
          <a:xfrm>
            <a:off x="1188720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3" name="Shape 201"/>
          <p:cNvSpPr/>
          <p:nvPr/>
        </p:nvSpPr>
        <p:spPr>
          <a:xfrm>
            <a:off x="1389888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4" name="Shape 202"/>
          <p:cNvSpPr/>
          <p:nvPr/>
        </p:nvSpPr>
        <p:spPr>
          <a:xfrm>
            <a:off x="1591056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5" name="Shape 203"/>
          <p:cNvSpPr/>
          <p:nvPr/>
        </p:nvSpPr>
        <p:spPr>
          <a:xfrm>
            <a:off x="1792224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6" name="Shape 204"/>
          <p:cNvSpPr/>
          <p:nvPr/>
        </p:nvSpPr>
        <p:spPr>
          <a:xfrm>
            <a:off x="1993392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7" name="Shape 205"/>
          <p:cNvSpPr/>
          <p:nvPr/>
        </p:nvSpPr>
        <p:spPr>
          <a:xfrm>
            <a:off x="2194560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8" name="Shape 206"/>
          <p:cNvSpPr/>
          <p:nvPr/>
        </p:nvSpPr>
        <p:spPr>
          <a:xfrm>
            <a:off x="2395728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sp>
        <p:nvSpPr>
          <p:cNvPr id="209" name="Shape 207"/>
          <p:cNvSpPr/>
          <p:nvPr/>
        </p:nvSpPr>
        <p:spPr>
          <a:xfrm>
            <a:off x="2596896" y="6903720"/>
            <a:ext cx="22860" cy="22860"/>
          </a:xfrm>
          <a:prstGeom prst="ellipse">
            <a:avLst/>
          </a:prstGeom>
          <a:solidFill>
            <a:srgbClr val="2E4E7E">
              <a:alpha val="92000"/>
            </a:srgbClr>
          </a:solidFill>
          <a:ln w="12700">
            <a:solidFill>
              <a:srgbClr val="2E4E7E">
                <a:alpha val="0"/>
              </a:srgbClr>
            </a:solidFill>
            <a:prstDash val="solid"/>
          </a:ln>
        </p:spPr>
      </p:sp>
      <p:pic>
        <p:nvPicPr>
          <p:cNvPr id="210" name="Image 0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02920"/>
            <a:ext cx="420624" cy="420624"/>
          </a:xfrm>
          <a:prstGeom prst="rect">
            <a:avLst/>
          </a:prstGeom>
        </p:spPr>
      </p:pic>
      <p:sp>
        <p:nvSpPr>
          <p:cNvPr id="211" name="Text 208"/>
          <p:cNvSpPr/>
          <p:nvPr/>
        </p:nvSpPr>
        <p:spPr>
          <a:xfrm>
            <a:off x="969264" y="603504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</a:t>
            </a:r>
            <a:pPr indent="0" marL="0">
              <a:buNone/>
            </a:pPr>
            <a:r>
              <a:rPr lang="en-US" sz="1450" b="1" dirty="0">
                <a:solidFill>
                  <a:srgbClr val="579D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for Jira</a:t>
            </a:r>
            <a:endParaRPr lang="en-US" sz="1450" dirty="0"/>
          </a:p>
        </p:txBody>
      </p:sp>
      <p:sp>
        <p:nvSpPr>
          <p:cNvPr id="212" name="Shape 209"/>
          <p:cNvSpPr/>
          <p:nvPr/>
        </p:nvSpPr>
        <p:spPr>
          <a:xfrm>
            <a:off x="8549640" y="1572768"/>
            <a:ext cx="3184855" cy="3749040"/>
          </a:xfrm>
          <a:prstGeom prst="roundRect">
            <a:avLst>
              <a:gd name="adj" fmla="val 1436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213" name="Text 210"/>
          <p:cNvSpPr/>
          <p:nvPr/>
        </p:nvSpPr>
        <p:spPr>
          <a:xfrm>
            <a:off x="8549640" y="2487168"/>
            <a:ext cx="3184855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000" dirty="0"/>
          </a:p>
        </p:txBody>
      </p:sp>
      <p:sp>
        <p:nvSpPr>
          <p:cNvPr id="214" name="Text 211"/>
          <p:cNvSpPr/>
          <p:nvPr/>
        </p:nvSpPr>
        <p:spPr>
          <a:xfrm>
            <a:off x="8549640" y="3456432"/>
            <a:ext cx="318485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7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RULES</a:t>
            </a:r>
            <a:endParaRPr lang="en-US" sz="1000" dirty="0"/>
          </a:p>
        </p:txBody>
      </p:sp>
      <p:sp>
        <p:nvSpPr>
          <p:cNvPr id="215" name="Text 212"/>
          <p:cNvSpPr/>
          <p:nvPr/>
        </p:nvSpPr>
        <p:spPr>
          <a:xfrm>
            <a:off x="457200" y="1783080"/>
            <a:ext cx="7680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4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ScriptRunner</a:t>
            </a:r>
            <a:endParaRPr lang="en-US" sz="3000" dirty="0"/>
          </a:p>
        </p:txBody>
      </p:sp>
      <p:sp>
        <p:nvSpPr>
          <p:cNvPr id="216" name="Shape 213"/>
          <p:cNvSpPr/>
          <p:nvPr/>
        </p:nvSpPr>
        <p:spPr>
          <a:xfrm>
            <a:off x="457200" y="2788920"/>
            <a:ext cx="1051560" cy="50292"/>
          </a:xfrm>
          <a:prstGeom prst="rect">
            <a:avLst/>
          </a:prstGeom>
          <a:solidFill>
            <a:srgbClr val="579DFF"/>
          </a:solidFill>
          <a:ln w="12700">
            <a:solidFill>
              <a:srgbClr val="579DFF"/>
            </a:solidFill>
            <a:prstDash val="solid"/>
          </a:ln>
        </p:spPr>
      </p:sp>
      <p:sp>
        <p:nvSpPr>
          <p:cNvPr id="217" name="Text 214"/>
          <p:cNvSpPr/>
          <p:nvPr/>
        </p:nvSpPr>
        <p:spPr>
          <a:xfrm>
            <a:off x="457200" y="3127248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50" dirty="0">
                <a:solidFill>
                  <a:srgbClr val="C8D9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Incidents - Status</a:t>
            </a:r>
            <a:endParaRPr lang="en-US" sz="1750" dirty="0"/>
          </a:p>
        </p:txBody>
      </p:sp>
      <p:sp>
        <p:nvSpPr>
          <p:cNvPr id="218" name="Text 215"/>
          <p:cNvSpPr/>
          <p:nvPr/>
        </p:nvSpPr>
        <p:spPr>
          <a:xfrm>
            <a:off x="457200" y="6144768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2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for Metricus    ·    9 July 2026</a:t>
            </a:r>
            <a:endParaRPr lang="en-US" sz="10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SCRIPTRUNNER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Pack Overview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457200" y="1371600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0" name="Shape 108"/>
          <p:cNvSpPr/>
          <p:nvPr/>
        </p:nvSpPr>
        <p:spPr>
          <a:xfrm>
            <a:off x="457200" y="1453896"/>
            <a:ext cx="45720" cy="585216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1" name="Text 109"/>
          <p:cNvSpPr/>
          <p:nvPr/>
        </p:nvSpPr>
        <p:spPr>
          <a:xfrm>
            <a:off x="603504" y="1463040"/>
            <a:ext cx="525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Auto-close Completed Incidents after 7 days</a:t>
            </a:r>
            <a:endParaRPr lang="en-US" sz="950" dirty="0"/>
          </a:p>
        </p:txBody>
      </p:sp>
      <p:sp>
        <p:nvSpPr>
          <p:cNvPr id="112" name="Text 110"/>
          <p:cNvSpPr/>
          <p:nvPr/>
        </p:nvSpPr>
        <p:spPr>
          <a:xfrm>
            <a:off x="603504" y="1737360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reduce manual effort and ensure a consistent lifecycle, this rule automatically closes incidents that have been…</a:t>
            </a:r>
            <a:endParaRPr lang="en-US" sz="800" dirty="0"/>
          </a:p>
        </p:txBody>
      </p:sp>
      <p:sp>
        <p:nvSpPr>
          <p:cNvPr id="113" name="Shape 111"/>
          <p:cNvSpPr/>
          <p:nvPr/>
        </p:nvSpPr>
        <p:spPr>
          <a:xfrm>
            <a:off x="6187288" y="1371600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4" name="Shape 112"/>
          <p:cNvSpPr/>
          <p:nvPr/>
        </p:nvSpPr>
        <p:spPr>
          <a:xfrm>
            <a:off x="6187288" y="1453896"/>
            <a:ext cx="45720" cy="585216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5" name="Text 113"/>
          <p:cNvSpPr/>
          <p:nvPr/>
        </p:nvSpPr>
        <p:spPr>
          <a:xfrm>
            <a:off x="6333592" y="1463040"/>
            <a:ext cx="525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Auto-assign Incident based on Subcategory</a:t>
            </a:r>
            <a:endParaRPr lang="en-US" sz="950" dirty="0"/>
          </a:p>
        </p:txBody>
      </p:sp>
      <p:sp>
        <p:nvSpPr>
          <p:cNvPr id="116" name="Text 114"/>
          <p:cNvSpPr/>
          <p:nvPr/>
        </p:nvSpPr>
        <p:spPr>
          <a:xfrm>
            <a:off x="6333592" y="1737360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speed up triage and assignment, this rule automatically assigns new incidents to the correct group based on their…</a:t>
            </a:r>
            <a:endParaRPr lang="en-US" sz="800" dirty="0"/>
          </a:p>
        </p:txBody>
      </p:sp>
      <p:sp>
        <p:nvSpPr>
          <p:cNvPr id="117" name="Shape 115"/>
          <p:cNvSpPr/>
          <p:nvPr/>
        </p:nvSpPr>
        <p:spPr>
          <a:xfrm>
            <a:off x="457200" y="2304288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8" name="Shape 116"/>
          <p:cNvSpPr/>
          <p:nvPr/>
        </p:nvSpPr>
        <p:spPr>
          <a:xfrm>
            <a:off x="457200" y="2386584"/>
            <a:ext cx="45720" cy="585216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9" name="Text 117"/>
          <p:cNvSpPr/>
          <p:nvPr/>
        </p:nvSpPr>
        <p:spPr>
          <a:xfrm>
            <a:off x="603504" y="2395728"/>
            <a:ext cx="525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Require Comment when Re-opening a Completed Incident</a:t>
            </a:r>
            <a:endParaRPr lang="en-US" sz="950" dirty="0"/>
          </a:p>
        </p:txBody>
      </p:sp>
      <p:sp>
        <p:nvSpPr>
          <p:cNvPr id="120" name="Text 118"/>
          <p:cNvSpPr/>
          <p:nvPr/>
        </p:nvSpPr>
        <p:spPr>
          <a:xfrm>
            <a:off x="603504" y="2670048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improve process quality and traceability, this validator requires a user to add a comment explaining why a…</a:t>
            </a:r>
            <a:endParaRPr lang="en-US" sz="800" dirty="0"/>
          </a:p>
        </p:txBody>
      </p:sp>
      <p:sp>
        <p:nvSpPr>
          <p:cNvPr id="121" name="Shape 119"/>
          <p:cNvSpPr/>
          <p:nvPr/>
        </p:nvSpPr>
        <p:spPr>
          <a:xfrm>
            <a:off x="6187288" y="2304288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2" name="Shape 120"/>
          <p:cNvSpPr/>
          <p:nvPr/>
        </p:nvSpPr>
        <p:spPr>
          <a:xfrm>
            <a:off x="6187288" y="2386584"/>
            <a:ext cx="45720" cy="585216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23" name="Text 121"/>
          <p:cNvSpPr/>
          <p:nvPr/>
        </p:nvSpPr>
        <p:spPr>
          <a:xfrm>
            <a:off x="6333592" y="2395728"/>
            <a:ext cx="525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Escalate Stale Incidents in 'Pending' Status</a:t>
            </a:r>
            <a:endParaRPr lang="en-US" sz="950" dirty="0"/>
          </a:p>
        </p:txBody>
      </p:sp>
      <p:sp>
        <p:nvSpPr>
          <p:cNvPr id="124" name="Text 122"/>
          <p:cNvSpPr/>
          <p:nvPr/>
        </p:nvSpPr>
        <p:spPr>
          <a:xfrm>
            <a:off x="6333592" y="2670048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prevent incidents from being forgotten, this rule identifies incidents that have been in 'Pending' for more than…</a:t>
            </a:r>
            <a:endParaRPr lang="en-US" sz="800" dirty="0"/>
          </a:p>
        </p:txBody>
      </p:sp>
      <p:sp>
        <p:nvSpPr>
          <p:cNvPr id="125" name="Shape 123"/>
          <p:cNvSpPr/>
          <p:nvPr/>
        </p:nvSpPr>
        <p:spPr>
          <a:xfrm>
            <a:off x="457200" y="3236976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6" name="Shape 124"/>
          <p:cNvSpPr/>
          <p:nvPr/>
        </p:nvSpPr>
        <p:spPr>
          <a:xfrm>
            <a:off x="457200" y="3319272"/>
            <a:ext cx="45720" cy="585216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27" name="Text 125"/>
          <p:cNvSpPr/>
          <p:nvPr/>
        </p:nvSpPr>
        <p:spPr>
          <a:xfrm>
            <a:off x="603504" y="3328416"/>
            <a:ext cx="525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Auto-transition to 'Work in Progress' on Assignment</a:t>
            </a:r>
            <a:endParaRPr lang="en-US" sz="950" dirty="0"/>
          </a:p>
        </p:txBody>
      </p:sp>
      <p:sp>
        <p:nvSpPr>
          <p:cNvPr id="128" name="Text 126"/>
          <p:cNvSpPr/>
          <p:nvPr/>
        </p:nvSpPr>
        <p:spPr>
          <a:xfrm>
            <a:off x="603504" y="3602736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streamline the workflow and accurately reflect when work begins, this rule automatically moves an incident from…</a:t>
            </a:r>
            <a:endParaRPr lang="en-US" sz="800" dirty="0"/>
          </a:p>
        </p:txBody>
      </p:sp>
      <p:sp>
        <p:nvSpPr>
          <p:cNvPr id="129" name="Shape 127"/>
          <p:cNvSpPr/>
          <p:nvPr/>
        </p:nvSpPr>
        <p:spPr>
          <a:xfrm>
            <a:off x="6187288" y="3236976"/>
            <a:ext cx="5547208" cy="749808"/>
          </a:xfrm>
          <a:prstGeom prst="roundRect">
            <a:avLst>
              <a:gd name="adj" fmla="val 6098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30" name="Shape 128"/>
          <p:cNvSpPr/>
          <p:nvPr/>
        </p:nvSpPr>
        <p:spPr>
          <a:xfrm>
            <a:off x="6187288" y="3319272"/>
            <a:ext cx="45720" cy="585216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31" name="Text 129"/>
          <p:cNvSpPr/>
          <p:nvPr/>
        </p:nvSpPr>
        <p:spPr>
          <a:xfrm>
            <a:off x="6333592" y="3328416"/>
            <a:ext cx="525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Require 'Close Code' before moving to Completed</a:t>
            </a:r>
            <a:endParaRPr lang="en-US" sz="950" dirty="0"/>
          </a:p>
        </p:txBody>
      </p:sp>
      <p:sp>
        <p:nvSpPr>
          <p:cNvPr id="132" name="Text 130"/>
          <p:cNvSpPr/>
          <p:nvPr/>
        </p:nvSpPr>
        <p:spPr>
          <a:xfrm>
            <a:off x="6333592" y="3602736"/>
            <a:ext cx="525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30"/>
              </a:lnSpc>
              <a:buNone/>
            </a:pPr>
            <a:r>
              <a:rPr lang="en-US" sz="80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ensure complete and accurate data for reporting, this validator prevents an incident from being moved to the…</a:t>
            </a:r>
            <a:endParaRPr lang="en-US" sz="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SCRIPTRUNNER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Auto-close Completed Incidents after 7 days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ScriptRunner  ·  sr-cloud-js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6720840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 INTENT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639165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reduce manual effort and ensure a consistent lifecycle, this rule automatically closes incidents that have been in the 'Completed' status for 7 days without any updates.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6720840" cy="1316736"/>
          </a:xfrm>
          <a:prstGeom prst="roundRect">
            <a:avLst>
              <a:gd name="adj" fmla="val 3472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1152144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Scheduled</a:t>
            </a:r>
            <a:endParaRPr lang="en-US" sz="950" dirty="0"/>
          </a:p>
        </p:txBody>
      </p:sp>
      <p:sp>
        <p:nvSpPr>
          <p:cNvPr id="118" name="Text 116"/>
          <p:cNvSpPr/>
          <p:nvPr/>
        </p:nvSpPr>
        <p:spPr>
          <a:xfrm>
            <a:off x="621792" y="2916936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20" dirty="0"/>
          </a:p>
        </p:txBody>
      </p:sp>
      <p:sp>
        <p:nvSpPr>
          <p:cNvPr id="119" name="Text 117"/>
          <p:cNvSpPr/>
          <p:nvPr/>
        </p:nvSpPr>
        <p:spPr>
          <a:xfrm>
            <a:off x="1828800" y="2898648"/>
            <a:ext cx="5166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60" dirty="0">
                <a:solidFill>
                  <a:srgbClr val="4454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 0 1 * * ?</a:t>
            </a:r>
            <a:endParaRPr lang="en-US" sz="860" dirty="0"/>
          </a:p>
        </p:txBody>
      </p:sp>
      <p:sp>
        <p:nvSpPr>
          <p:cNvPr id="120" name="Text 118"/>
          <p:cNvSpPr/>
          <p:nvPr/>
        </p:nvSpPr>
        <p:spPr>
          <a:xfrm>
            <a:off x="621792" y="3300984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JQL SCOPE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1828800" y="3282696"/>
            <a:ext cx="5166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60" dirty="0">
                <a:solidFill>
                  <a:srgbClr val="4454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status = Completed AND updated &lt;= '-7d' AND 'Work Type' = Incident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457200" y="3959352"/>
            <a:ext cx="3278124" cy="2304288"/>
          </a:xfrm>
          <a:prstGeom prst="roundRect">
            <a:avLst>
              <a:gd name="adj" fmla="val 1984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457200" y="4041648"/>
            <a:ext cx="45720" cy="2139696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4" name="Text 122"/>
          <p:cNvSpPr/>
          <p:nvPr/>
        </p:nvSpPr>
        <p:spPr>
          <a:xfrm>
            <a:off x="603504" y="4087368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03504" y="4325112"/>
            <a:ext cx="2985516" cy="18470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Transition issue to 'Closed'</a:t>
            </a:r>
            <a:endParaRPr lang="en-US" sz="860" dirty="0"/>
          </a:p>
        </p:txBody>
      </p:sp>
      <p:sp>
        <p:nvSpPr>
          <p:cNvPr id="126" name="Shape 124"/>
          <p:cNvSpPr/>
          <p:nvPr/>
        </p:nvSpPr>
        <p:spPr>
          <a:xfrm>
            <a:off x="3899916" y="3959352"/>
            <a:ext cx="3278124" cy="2304288"/>
          </a:xfrm>
          <a:prstGeom prst="roundRect">
            <a:avLst>
              <a:gd name="adj" fmla="val 1984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7" name="Shape 125"/>
          <p:cNvSpPr/>
          <p:nvPr/>
        </p:nvSpPr>
        <p:spPr>
          <a:xfrm>
            <a:off x="3899916" y="4041648"/>
            <a:ext cx="45720" cy="2139696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28" name="Text 126"/>
          <p:cNvSpPr/>
          <p:nvPr/>
        </p:nvSpPr>
        <p:spPr>
          <a:xfrm>
            <a:off x="4046220" y="4087368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</a:t>
            </a:r>
            <a:endParaRPr lang="en-US" sz="820" dirty="0"/>
          </a:p>
        </p:txBody>
      </p:sp>
      <p:sp>
        <p:nvSpPr>
          <p:cNvPr id="129" name="Text 127"/>
          <p:cNvSpPr/>
          <p:nvPr/>
        </p:nvSpPr>
        <p:spPr>
          <a:xfrm>
            <a:off x="4046220" y="4325112"/>
            <a:ext cx="2985516" cy="18470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Incident has been in 'Completed' status for 7 or more days.</a:t>
            </a:r>
            <a:endParaRPr lang="en-US" sz="860" dirty="0"/>
          </a:p>
        </p:txBody>
      </p:sp>
      <p:sp>
        <p:nvSpPr>
          <p:cNvPr id="130" name="Text 128"/>
          <p:cNvSpPr/>
          <p:nvPr/>
        </p:nvSpPr>
        <p:spPr>
          <a:xfrm>
            <a:off x="4046220" y="4764024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1D7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BENEFIT</a:t>
            </a:r>
            <a:endParaRPr lang="en-US" sz="820" dirty="0"/>
          </a:p>
        </p:txBody>
      </p:sp>
      <p:sp>
        <p:nvSpPr>
          <p:cNvPr id="131" name="Text 129"/>
          <p:cNvSpPr/>
          <p:nvPr/>
        </p:nvSpPr>
        <p:spPr>
          <a:xfrm>
            <a:off x="4046220" y="4965192"/>
            <a:ext cx="2985516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4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Addresses the most common transition in the process, 'Completed -&gt; Closed', which accounts for 93.49% of all work items (976 instances).</a:t>
            </a:r>
            <a:endParaRPr lang="en-US" sz="840" dirty="0"/>
          </a:p>
        </p:txBody>
      </p:sp>
      <p:sp>
        <p:nvSpPr>
          <p:cNvPr id="132" name="Shape 130"/>
          <p:cNvSpPr/>
          <p:nvPr/>
        </p:nvSpPr>
        <p:spPr>
          <a:xfrm>
            <a:off x="7342632" y="1545336"/>
            <a:ext cx="4391863" cy="4718304"/>
          </a:xfrm>
          <a:prstGeom prst="roundRect">
            <a:avLst>
              <a:gd name="adj" fmla="val 1041"/>
            </a:avLst>
          </a:prstGeom>
          <a:solidFill>
            <a:srgbClr val="1E2432"/>
          </a:solidFill>
          <a:ln w="10160">
            <a:solidFill>
              <a:srgbClr val="38445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33" name="Shape 131"/>
          <p:cNvSpPr/>
          <p:nvPr/>
        </p:nvSpPr>
        <p:spPr>
          <a:xfrm>
            <a:off x="7342632" y="1627632"/>
            <a:ext cx="45720" cy="455371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34" name="Text 132"/>
          <p:cNvSpPr/>
          <p:nvPr/>
        </p:nvSpPr>
        <p:spPr>
          <a:xfrm>
            <a:off x="7488936" y="1691640"/>
            <a:ext cx="409925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9D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 — SR-CLOUD-JS</a:t>
            </a:r>
            <a:endParaRPr lang="en-US" sz="820" dirty="0"/>
          </a:p>
        </p:txBody>
      </p:sp>
      <p:sp>
        <p:nvSpPr>
          <p:cNvPr id="135" name="Text 133"/>
          <p:cNvSpPr/>
          <p:nvPr/>
        </p:nvSpPr>
        <p:spPr>
          <a:xfrm>
            <a:off x="7488936" y="1965960"/>
            <a:ext cx="4099255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60" b="1" spc="6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LOGIC</a:t>
            </a:r>
            <a:endParaRPr lang="en-US" sz="660" dirty="0"/>
          </a:p>
        </p:txBody>
      </p:sp>
      <p:sp>
        <p:nvSpPr>
          <p:cNvPr id="136" name="Text 134"/>
          <p:cNvSpPr/>
          <p:nvPr/>
        </p:nvSpPr>
        <p:spPr>
          <a:xfrm>
            <a:off x="7488936" y="2130552"/>
            <a:ext cx="4099255" cy="3739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00"/>
              </a:lnSpc>
              <a:buNone/>
            </a:pPr>
            <a:r>
              <a:rPr lang="en-US" sz="74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 all Incidents in 'Completed' status for more than 7 days. For each issue, find the transition that moves it to the 'Closed' status and execute it.</a:t>
            </a:r>
            <a:endParaRPr lang="en-US" sz="740" dirty="0"/>
          </a:p>
        </p:txBody>
      </p:sp>
      <p:sp>
        <p:nvSpPr>
          <p:cNvPr id="137" name="Text 135"/>
          <p:cNvSpPr/>
          <p:nvPr/>
        </p:nvSpPr>
        <p:spPr>
          <a:xfrm>
            <a:off x="7488936" y="5980176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ts val="900"/>
              </a:lnSpc>
              <a:buNone/>
            </a:pPr>
            <a:r>
              <a:rPr lang="en-US" sz="700" i="1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script is in the JSON export.</a:t>
            </a:r>
            <a:endParaRPr lang="en-US" sz="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SCRIPTRUNNER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Auto-assign Incident based on Subcategory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ScriptRunner  ·  sr-cloud-js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6720840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 INTENT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639165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speed up triage and assignment, this rule automatically assigns new incidents to the correct group based on their selected 'Subcategory'.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6720840" cy="932688"/>
          </a:xfrm>
          <a:prstGeom prst="roundRect">
            <a:avLst>
              <a:gd name="adj" fmla="val 4902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768096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Listener: jira:issue_created</a:t>
            </a:r>
            <a:endParaRPr lang="en-US" sz="950" dirty="0"/>
          </a:p>
        </p:txBody>
      </p:sp>
      <p:sp>
        <p:nvSpPr>
          <p:cNvPr id="118" name="Text 116"/>
          <p:cNvSpPr/>
          <p:nvPr/>
        </p:nvSpPr>
        <p:spPr>
          <a:xfrm>
            <a:off x="621792" y="2916936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JQL SCOPE</a:t>
            </a:r>
            <a:endParaRPr lang="en-US" sz="820" dirty="0"/>
          </a:p>
        </p:txBody>
      </p:sp>
      <p:sp>
        <p:nvSpPr>
          <p:cNvPr id="119" name="Text 117"/>
          <p:cNvSpPr/>
          <p:nvPr/>
        </p:nvSpPr>
        <p:spPr>
          <a:xfrm>
            <a:off x="1828800" y="2898648"/>
            <a:ext cx="5166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60" dirty="0">
                <a:solidFill>
                  <a:srgbClr val="4454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'Work Type' = Incident</a:t>
            </a:r>
            <a:endParaRPr lang="en-US" sz="860" dirty="0"/>
          </a:p>
        </p:txBody>
      </p:sp>
      <p:sp>
        <p:nvSpPr>
          <p:cNvPr id="120" name="Shape 118"/>
          <p:cNvSpPr/>
          <p:nvPr/>
        </p:nvSpPr>
        <p:spPr>
          <a:xfrm>
            <a:off x="457200" y="3575304"/>
            <a:ext cx="3278124" cy="2688336"/>
          </a:xfrm>
          <a:prstGeom prst="roundRect">
            <a:avLst>
              <a:gd name="adj" fmla="val 1701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1" name="Shape 119"/>
          <p:cNvSpPr/>
          <p:nvPr/>
        </p:nvSpPr>
        <p:spPr>
          <a:xfrm>
            <a:off x="457200" y="3657600"/>
            <a:ext cx="45720" cy="2523744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2" name="Text 120"/>
          <p:cNvSpPr/>
          <p:nvPr/>
        </p:nvSpPr>
        <p:spPr>
          <a:xfrm>
            <a:off x="603504" y="3703320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3" name="Text 121"/>
          <p:cNvSpPr/>
          <p:nvPr/>
        </p:nvSpPr>
        <p:spPr>
          <a:xfrm>
            <a:off x="603504" y="3941064"/>
            <a:ext cx="2985516" cy="22311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'Assignment Group' field based on 'Subcategory' value.</a:t>
            </a:r>
            <a:endParaRPr lang="en-US" sz="860" dirty="0"/>
          </a:p>
        </p:txBody>
      </p:sp>
      <p:sp>
        <p:nvSpPr>
          <p:cNvPr id="124" name="Shape 122"/>
          <p:cNvSpPr/>
          <p:nvPr/>
        </p:nvSpPr>
        <p:spPr>
          <a:xfrm>
            <a:off x="3899916" y="3575304"/>
            <a:ext cx="3278124" cy="2688336"/>
          </a:xfrm>
          <a:prstGeom prst="roundRect">
            <a:avLst>
              <a:gd name="adj" fmla="val 1701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5" name="Shape 123"/>
          <p:cNvSpPr/>
          <p:nvPr/>
        </p:nvSpPr>
        <p:spPr>
          <a:xfrm>
            <a:off x="3899916" y="3657600"/>
            <a:ext cx="45720" cy="2523744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26" name="Text 124"/>
          <p:cNvSpPr/>
          <p:nvPr/>
        </p:nvSpPr>
        <p:spPr>
          <a:xfrm>
            <a:off x="4046220" y="3703320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</a:t>
            </a:r>
            <a:endParaRPr lang="en-US" sz="820" dirty="0"/>
          </a:p>
        </p:txBody>
      </p:sp>
      <p:sp>
        <p:nvSpPr>
          <p:cNvPr id="127" name="Text 125"/>
          <p:cNvSpPr/>
          <p:nvPr/>
        </p:nvSpPr>
        <p:spPr>
          <a:xfrm>
            <a:off x="4046220" y="3941064"/>
            <a:ext cx="2985516" cy="22311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Incident is created.</a:t>
            </a:r>
            <a:endParaRPr lang="en-US" sz="860" dirty="0"/>
          </a:p>
        </p:txBody>
      </p:sp>
      <p:sp>
        <p:nvSpPr>
          <p:cNvPr id="128" name="Text 126"/>
          <p:cNvSpPr/>
          <p:nvPr/>
        </p:nvSpPr>
        <p:spPr>
          <a:xfrm>
            <a:off x="4046220" y="4379976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1D7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BENEFIT</a:t>
            </a:r>
            <a:endParaRPr lang="en-US" sz="820" dirty="0"/>
          </a:p>
        </p:txBody>
      </p:sp>
      <p:sp>
        <p:nvSpPr>
          <p:cNvPr id="129" name="Text 127"/>
          <p:cNvSpPr/>
          <p:nvPr/>
        </p:nvSpPr>
        <p:spPr>
          <a:xfrm>
            <a:off x="4046220" y="4581144"/>
            <a:ext cx="2985516" cy="15910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4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'Computer/Accessories' (29.3%) and 'Application Services' (20.8%) are the most common assignment groups, often tied to specific subcategories like 'PC', 'Password Reset', 'Access', and 'Software…</a:t>
            </a:r>
            <a:endParaRPr lang="en-US" sz="840" dirty="0"/>
          </a:p>
        </p:txBody>
      </p:sp>
      <p:sp>
        <p:nvSpPr>
          <p:cNvPr id="130" name="Shape 128"/>
          <p:cNvSpPr/>
          <p:nvPr/>
        </p:nvSpPr>
        <p:spPr>
          <a:xfrm>
            <a:off x="7342632" y="1545336"/>
            <a:ext cx="4391863" cy="4718304"/>
          </a:xfrm>
          <a:prstGeom prst="roundRect">
            <a:avLst>
              <a:gd name="adj" fmla="val 1041"/>
            </a:avLst>
          </a:prstGeom>
          <a:solidFill>
            <a:srgbClr val="1E2432"/>
          </a:solidFill>
          <a:ln w="10160">
            <a:solidFill>
              <a:srgbClr val="38445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31" name="Shape 129"/>
          <p:cNvSpPr/>
          <p:nvPr/>
        </p:nvSpPr>
        <p:spPr>
          <a:xfrm>
            <a:off x="7342632" y="1627632"/>
            <a:ext cx="45720" cy="455371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32" name="Text 130"/>
          <p:cNvSpPr/>
          <p:nvPr/>
        </p:nvSpPr>
        <p:spPr>
          <a:xfrm>
            <a:off x="7488936" y="1691640"/>
            <a:ext cx="409925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9D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 — SR-CLOUD-JS</a:t>
            </a:r>
            <a:endParaRPr lang="en-US" sz="820" dirty="0"/>
          </a:p>
        </p:txBody>
      </p:sp>
      <p:sp>
        <p:nvSpPr>
          <p:cNvPr id="133" name="Text 131"/>
          <p:cNvSpPr/>
          <p:nvPr/>
        </p:nvSpPr>
        <p:spPr>
          <a:xfrm>
            <a:off x="7488936" y="1965960"/>
            <a:ext cx="4099255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60" b="1" spc="6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LOGIC</a:t>
            </a:r>
            <a:endParaRPr lang="en-US" sz="660" dirty="0"/>
          </a:p>
        </p:txBody>
      </p:sp>
      <p:sp>
        <p:nvSpPr>
          <p:cNvPr id="134" name="Text 132"/>
          <p:cNvSpPr/>
          <p:nvPr/>
        </p:nvSpPr>
        <p:spPr>
          <a:xfrm>
            <a:off x="7488936" y="2130552"/>
            <a:ext cx="4099255" cy="3739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00"/>
              </a:lnSpc>
              <a:buNone/>
            </a:pPr>
            <a:r>
              <a:rPr lang="en-US" sz="74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an Incident is created, get its Subcategory. Based on a predefined mapping, set the Assignment Group to the appropriate team (e.g., 'Re-Image Laptop' -&gt; 'Computer/Accessories').</a:t>
            </a:r>
            <a:endParaRPr lang="en-US" sz="740" dirty="0"/>
          </a:p>
        </p:txBody>
      </p:sp>
      <p:sp>
        <p:nvSpPr>
          <p:cNvPr id="135" name="Text 133"/>
          <p:cNvSpPr/>
          <p:nvPr/>
        </p:nvSpPr>
        <p:spPr>
          <a:xfrm>
            <a:off x="7488936" y="5980176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ts val="900"/>
              </a:lnSpc>
              <a:buNone/>
            </a:pPr>
            <a:r>
              <a:rPr lang="en-US" sz="700" i="1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script is in the JSON export.</a:t>
            </a:r>
            <a:endParaRPr lang="en-US" sz="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SCRIPTRUNNER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Require Comment when Re-opening a Completed Incident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ScriptRunner  ·  sr-cloud-js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6720840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 INTENT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639165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improve process quality and traceability, this validator requires a user to add a comment explaining why a 'Completed' incident is being re-opened.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6720840" cy="932688"/>
          </a:xfrm>
          <a:prstGeom prst="roundRect">
            <a:avLst>
              <a:gd name="adj" fmla="val 4902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768096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Validator</a:t>
            </a:r>
            <a:endParaRPr lang="en-US" sz="950" dirty="0"/>
          </a:p>
        </p:txBody>
      </p:sp>
      <p:sp>
        <p:nvSpPr>
          <p:cNvPr id="118" name="Text 116"/>
          <p:cNvSpPr/>
          <p:nvPr/>
        </p:nvSpPr>
        <p:spPr>
          <a:xfrm>
            <a:off x="621792" y="2916936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JQL SCOPE</a:t>
            </a:r>
            <a:endParaRPr lang="en-US" sz="820" dirty="0"/>
          </a:p>
        </p:txBody>
      </p:sp>
      <p:sp>
        <p:nvSpPr>
          <p:cNvPr id="119" name="Text 117"/>
          <p:cNvSpPr/>
          <p:nvPr/>
        </p:nvSpPr>
        <p:spPr>
          <a:xfrm>
            <a:off x="1828800" y="2898648"/>
            <a:ext cx="5166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60" dirty="0">
                <a:solidFill>
                  <a:srgbClr val="4454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'Work Type' = Incident</a:t>
            </a:r>
            <a:endParaRPr lang="en-US" sz="860" dirty="0"/>
          </a:p>
        </p:txBody>
      </p:sp>
      <p:sp>
        <p:nvSpPr>
          <p:cNvPr id="120" name="Shape 118"/>
          <p:cNvSpPr/>
          <p:nvPr/>
        </p:nvSpPr>
        <p:spPr>
          <a:xfrm>
            <a:off x="457200" y="3575304"/>
            <a:ext cx="3278124" cy="2688336"/>
          </a:xfrm>
          <a:prstGeom prst="roundRect">
            <a:avLst>
              <a:gd name="adj" fmla="val 1701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1" name="Shape 119"/>
          <p:cNvSpPr/>
          <p:nvPr/>
        </p:nvSpPr>
        <p:spPr>
          <a:xfrm>
            <a:off x="457200" y="3657600"/>
            <a:ext cx="45720" cy="2523744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2" name="Text 120"/>
          <p:cNvSpPr/>
          <p:nvPr/>
        </p:nvSpPr>
        <p:spPr>
          <a:xfrm>
            <a:off x="603504" y="3703320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3" name="Text 121"/>
          <p:cNvSpPr/>
          <p:nvPr/>
        </p:nvSpPr>
        <p:spPr>
          <a:xfrm>
            <a:off x="603504" y="3941064"/>
            <a:ext cx="2985516" cy="22311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 transition if no comment is added, with the message: 'Please add a comment explaining why this incident is being…</a:t>
            </a:r>
            <a:endParaRPr lang="en-US" sz="860" dirty="0"/>
          </a:p>
        </p:txBody>
      </p:sp>
      <p:sp>
        <p:nvSpPr>
          <p:cNvPr id="124" name="Shape 122"/>
          <p:cNvSpPr/>
          <p:nvPr/>
        </p:nvSpPr>
        <p:spPr>
          <a:xfrm>
            <a:off x="3899916" y="3575304"/>
            <a:ext cx="3278124" cy="2688336"/>
          </a:xfrm>
          <a:prstGeom prst="roundRect">
            <a:avLst>
              <a:gd name="adj" fmla="val 1701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5" name="Shape 123"/>
          <p:cNvSpPr/>
          <p:nvPr/>
        </p:nvSpPr>
        <p:spPr>
          <a:xfrm>
            <a:off x="3899916" y="3657600"/>
            <a:ext cx="45720" cy="2523744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26" name="Text 124"/>
          <p:cNvSpPr/>
          <p:nvPr/>
        </p:nvSpPr>
        <p:spPr>
          <a:xfrm>
            <a:off x="4046220" y="3703320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</a:t>
            </a:r>
            <a:endParaRPr lang="en-US" sz="820" dirty="0"/>
          </a:p>
        </p:txBody>
      </p:sp>
      <p:sp>
        <p:nvSpPr>
          <p:cNvPr id="127" name="Text 125"/>
          <p:cNvSpPr/>
          <p:nvPr/>
        </p:nvSpPr>
        <p:spPr>
          <a:xfrm>
            <a:off x="4046220" y="3941064"/>
            <a:ext cx="2985516" cy="22311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attempts to transition an issue from 'Completed' to 'Work in Progress' or 'Pending'.</a:t>
            </a:r>
            <a:endParaRPr lang="en-US" sz="860" dirty="0"/>
          </a:p>
        </p:txBody>
      </p:sp>
      <p:sp>
        <p:nvSpPr>
          <p:cNvPr id="128" name="Text 126"/>
          <p:cNvSpPr/>
          <p:nvPr/>
        </p:nvSpPr>
        <p:spPr>
          <a:xfrm>
            <a:off x="4046220" y="4379976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1D7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BENEFIT</a:t>
            </a:r>
            <a:endParaRPr lang="en-US" sz="820" dirty="0"/>
          </a:p>
        </p:txBody>
      </p:sp>
      <p:sp>
        <p:nvSpPr>
          <p:cNvPr id="129" name="Text 127"/>
          <p:cNvSpPr/>
          <p:nvPr/>
        </p:nvSpPr>
        <p:spPr>
          <a:xfrm>
            <a:off x="4046220" y="4581144"/>
            <a:ext cx="2985516" cy="15910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4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Addresses rework transitions from 'Completed' back to 'Work in Progress' (2.68% of items) and 'Pending' (2.01% of items), ensuring justification is captured.</a:t>
            </a:r>
            <a:endParaRPr lang="en-US" sz="840" dirty="0"/>
          </a:p>
        </p:txBody>
      </p:sp>
      <p:sp>
        <p:nvSpPr>
          <p:cNvPr id="130" name="Shape 128"/>
          <p:cNvSpPr/>
          <p:nvPr/>
        </p:nvSpPr>
        <p:spPr>
          <a:xfrm>
            <a:off x="7342632" y="1545336"/>
            <a:ext cx="4391863" cy="4718304"/>
          </a:xfrm>
          <a:prstGeom prst="roundRect">
            <a:avLst>
              <a:gd name="adj" fmla="val 1041"/>
            </a:avLst>
          </a:prstGeom>
          <a:solidFill>
            <a:srgbClr val="1E2432"/>
          </a:solidFill>
          <a:ln w="10160">
            <a:solidFill>
              <a:srgbClr val="38445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31" name="Shape 129"/>
          <p:cNvSpPr/>
          <p:nvPr/>
        </p:nvSpPr>
        <p:spPr>
          <a:xfrm>
            <a:off x="7342632" y="1627632"/>
            <a:ext cx="45720" cy="455371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32" name="Text 130"/>
          <p:cNvSpPr/>
          <p:nvPr/>
        </p:nvSpPr>
        <p:spPr>
          <a:xfrm>
            <a:off x="7488936" y="1691640"/>
            <a:ext cx="409925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9D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 — SR-CLOUD-JS</a:t>
            </a:r>
            <a:endParaRPr lang="en-US" sz="820" dirty="0"/>
          </a:p>
        </p:txBody>
      </p:sp>
      <p:sp>
        <p:nvSpPr>
          <p:cNvPr id="133" name="Text 131"/>
          <p:cNvSpPr/>
          <p:nvPr/>
        </p:nvSpPr>
        <p:spPr>
          <a:xfrm>
            <a:off x="7488936" y="1965960"/>
            <a:ext cx="4099255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60" b="1" spc="6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LOGIC</a:t>
            </a:r>
            <a:endParaRPr lang="en-US" sz="660" dirty="0"/>
          </a:p>
        </p:txBody>
      </p:sp>
      <p:sp>
        <p:nvSpPr>
          <p:cNvPr id="134" name="Text 132"/>
          <p:cNvSpPr/>
          <p:nvPr/>
        </p:nvSpPr>
        <p:spPr>
          <a:xfrm>
            <a:off x="7488936" y="2130552"/>
            <a:ext cx="4099255" cy="3739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00"/>
              </a:lnSpc>
              <a:buNone/>
            </a:pPr>
            <a:r>
              <a:rPr lang="en-US" sz="74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During a transition from the 'Completed' status, check if a comment has been added to the issue on the transition screen. If not, reject the transition.</a:t>
            </a:r>
            <a:endParaRPr lang="en-US" sz="740" dirty="0"/>
          </a:p>
        </p:txBody>
      </p:sp>
      <p:sp>
        <p:nvSpPr>
          <p:cNvPr id="135" name="Text 133"/>
          <p:cNvSpPr/>
          <p:nvPr/>
        </p:nvSpPr>
        <p:spPr>
          <a:xfrm>
            <a:off x="7488936" y="5980176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ts val="900"/>
              </a:lnSpc>
              <a:buNone/>
            </a:pPr>
            <a:r>
              <a:rPr lang="en-US" sz="700" i="1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script is in the JSON export.</a:t>
            </a:r>
            <a:endParaRPr lang="en-US" sz="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SCRIPTRUNNER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Escalate Stale Incidents in 'Pending' Status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ScriptRunner  ·  sr-cloud-js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6720840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 INTENT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639165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prevent incidents from being forgotten, this rule identifies incidents that have been in 'Pending' for more than 3 days and notifies the assignee to take action.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6720840" cy="1316736"/>
          </a:xfrm>
          <a:prstGeom prst="roundRect">
            <a:avLst>
              <a:gd name="adj" fmla="val 3472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1152144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Scheduled</a:t>
            </a:r>
            <a:endParaRPr lang="en-US" sz="950" dirty="0"/>
          </a:p>
        </p:txBody>
      </p:sp>
      <p:sp>
        <p:nvSpPr>
          <p:cNvPr id="118" name="Text 116"/>
          <p:cNvSpPr/>
          <p:nvPr/>
        </p:nvSpPr>
        <p:spPr>
          <a:xfrm>
            <a:off x="621792" y="2916936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20" dirty="0"/>
          </a:p>
        </p:txBody>
      </p:sp>
      <p:sp>
        <p:nvSpPr>
          <p:cNvPr id="119" name="Text 117"/>
          <p:cNvSpPr/>
          <p:nvPr/>
        </p:nvSpPr>
        <p:spPr>
          <a:xfrm>
            <a:off x="1828800" y="2898648"/>
            <a:ext cx="5166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60" dirty="0">
                <a:solidFill>
                  <a:srgbClr val="4454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 0 9 ? * MON-FRI</a:t>
            </a:r>
            <a:endParaRPr lang="en-US" sz="860" dirty="0"/>
          </a:p>
        </p:txBody>
      </p:sp>
      <p:sp>
        <p:nvSpPr>
          <p:cNvPr id="120" name="Text 118"/>
          <p:cNvSpPr/>
          <p:nvPr/>
        </p:nvSpPr>
        <p:spPr>
          <a:xfrm>
            <a:off x="621792" y="3300984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JQL SCOPE</a:t>
            </a:r>
            <a:endParaRPr lang="en-US" sz="820" dirty="0"/>
          </a:p>
        </p:txBody>
      </p:sp>
      <p:sp>
        <p:nvSpPr>
          <p:cNvPr id="121" name="Text 119"/>
          <p:cNvSpPr/>
          <p:nvPr/>
        </p:nvSpPr>
        <p:spPr>
          <a:xfrm>
            <a:off x="1828800" y="3282696"/>
            <a:ext cx="5166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60" dirty="0">
                <a:solidFill>
                  <a:srgbClr val="4454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status = Pending AND updated &lt;= '-3d' AND 'Work Type' = Incident</a:t>
            </a:r>
            <a:endParaRPr lang="en-US" sz="860" dirty="0"/>
          </a:p>
        </p:txBody>
      </p:sp>
      <p:sp>
        <p:nvSpPr>
          <p:cNvPr id="122" name="Shape 120"/>
          <p:cNvSpPr/>
          <p:nvPr/>
        </p:nvSpPr>
        <p:spPr>
          <a:xfrm>
            <a:off x="457200" y="3959352"/>
            <a:ext cx="3278124" cy="2304288"/>
          </a:xfrm>
          <a:prstGeom prst="roundRect">
            <a:avLst>
              <a:gd name="adj" fmla="val 1984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3" name="Shape 121"/>
          <p:cNvSpPr/>
          <p:nvPr/>
        </p:nvSpPr>
        <p:spPr>
          <a:xfrm>
            <a:off x="457200" y="4041648"/>
            <a:ext cx="45720" cy="2139696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4" name="Text 122"/>
          <p:cNvSpPr/>
          <p:nvPr/>
        </p:nvSpPr>
        <p:spPr>
          <a:xfrm>
            <a:off x="603504" y="4087368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5" name="Text 123"/>
          <p:cNvSpPr/>
          <p:nvPr/>
        </p:nvSpPr>
        <p:spPr>
          <a:xfrm>
            <a:off x="603504" y="4325112"/>
            <a:ext cx="2985516" cy="18470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a comment to the issue mentioning the assignee, requesting an update.</a:t>
            </a:r>
            <a:endParaRPr lang="en-US" sz="860" dirty="0"/>
          </a:p>
        </p:txBody>
      </p:sp>
      <p:sp>
        <p:nvSpPr>
          <p:cNvPr id="126" name="Shape 124"/>
          <p:cNvSpPr/>
          <p:nvPr/>
        </p:nvSpPr>
        <p:spPr>
          <a:xfrm>
            <a:off x="3899916" y="3959352"/>
            <a:ext cx="3278124" cy="2304288"/>
          </a:xfrm>
          <a:prstGeom prst="roundRect">
            <a:avLst>
              <a:gd name="adj" fmla="val 1984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7" name="Shape 125"/>
          <p:cNvSpPr/>
          <p:nvPr/>
        </p:nvSpPr>
        <p:spPr>
          <a:xfrm>
            <a:off x="3899916" y="4041648"/>
            <a:ext cx="45720" cy="2139696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28" name="Text 126"/>
          <p:cNvSpPr/>
          <p:nvPr/>
        </p:nvSpPr>
        <p:spPr>
          <a:xfrm>
            <a:off x="4046220" y="4087368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</a:t>
            </a:r>
            <a:endParaRPr lang="en-US" sz="820" dirty="0"/>
          </a:p>
        </p:txBody>
      </p:sp>
      <p:sp>
        <p:nvSpPr>
          <p:cNvPr id="129" name="Text 127"/>
          <p:cNvSpPr/>
          <p:nvPr/>
        </p:nvSpPr>
        <p:spPr>
          <a:xfrm>
            <a:off x="4046220" y="4325112"/>
            <a:ext cx="2985516" cy="18470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Incident has been in 'Pending' status for 3 or more days.</a:t>
            </a:r>
            <a:endParaRPr lang="en-US" sz="860" dirty="0"/>
          </a:p>
        </p:txBody>
      </p:sp>
      <p:sp>
        <p:nvSpPr>
          <p:cNvPr id="130" name="Text 128"/>
          <p:cNvSpPr/>
          <p:nvPr/>
        </p:nvSpPr>
        <p:spPr>
          <a:xfrm>
            <a:off x="4046220" y="4764024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1D7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BENEFIT</a:t>
            </a:r>
            <a:endParaRPr lang="en-US" sz="820" dirty="0"/>
          </a:p>
        </p:txBody>
      </p:sp>
      <p:sp>
        <p:nvSpPr>
          <p:cNvPr id="131" name="Text 129"/>
          <p:cNvSpPr/>
          <p:nvPr/>
        </p:nvSpPr>
        <p:spPr>
          <a:xfrm>
            <a:off x="4046220" y="4965192"/>
            <a:ext cx="2985516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4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average time for 'Pending -&gt; Work in Progress' is 47.32 hours, with a high standard deviation of 121 hours, indicating that some items get stuck. This rule targets those outliers.</a:t>
            </a:r>
            <a:endParaRPr lang="en-US" sz="840" dirty="0"/>
          </a:p>
        </p:txBody>
      </p:sp>
      <p:sp>
        <p:nvSpPr>
          <p:cNvPr id="132" name="Shape 130"/>
          <p:cNvSpPr/>
          <p:nvPr/>
        </p:nvSpPr>
        <p:spPr>
          <a:xfrm>
            <a:off x="7342632" y="1545336"/>
            <a:ext cx="4391863" cy="4718304"/>
          </a:xfrm>
          <a:prstGeom prst="roundRect">
            <a:avLst>
              <a:gd name="adj" fmla="val 1041"/>
            </a:avLst>
          </a:prstGeom>
          <a:solidFill>
            <a:srgbClr val="1E2432"/>
          </a:solidFill>
          <a:ln w="10160">
            <a:solidFill>
              <a:srgbClr val="38445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33" name="Shape 131"/>
          <p:cNvSpPr/>
          <p:nvPr/>
        </p:nvSpPr>
        <p:spPr>
          <a:xfrm>
            <a:off x="7342632" y="1627632"/>
            <a:ext cx="45720" cy="455371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34" name="Text 132"/>
          <p:cNvSpPr/>
          <p:nvPr/>
        </p:nvSpPr>
        <p:spPr>
          <a:xfrm>
            <a:off x="7488936" y="1691640"/>
            <a:ext cx="409925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9D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 — SR-CLOUD-JS</a:t>
            </a:r>
            <a:endParaRPr lang="en-US" sz="820" dirty="0"/>
          </a:p>
        </p:txBody>
      </p:sp>
      <p:sp>
        <p:nvSpPr>
          <p:cNvPr id="135" name="Text 133"/>
          <p:cNvSpPr/>
          <p:nvPr/>
        </p:nvSpPr>
        <p:spPr>
          <a:xfrm>
            <a:off x="7488936" y="1965960"/>
            <a:ext cx="4099255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60" b="1" spc="6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LOGIC</a:t>
            </a:r>
            <a:endParaRPr lang="en-US" sz="660" dirty="0"/>
          </a:p>
        </p:txBody>
      </p:sp>
      <p:sp>
        <p:nvSpPr>
          <p:cNvPr id="136" name="Text 134"/>
          <p:cNvSpPr/>
          <p:nvPr/>
        </p:nvSpPr>
        <p:spPr>
          <a:xfrm>
            <a:off x="7488936" y="2130552"/>
            <a:ext cx="4099255" cy="3739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00"/>
              </a:lnSpc>
              <a:buNone/>
            </a:pPr>
            <a:r>
              <a:rPr lang="en-US" sz="74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 all Incidents in 'Pending' for more than 3 days. For each, get the assignee and add a comment mentioning them, asking for an update.</a:t>
            </a:r>
            <a:endParaRPr lang="en-US" sz="740" dirty="0"/>
          </a:p>
        </p:txBody>
      </p:sp>
      <p:sp>
        <p:nvSpPr>
          <p:cNvPr id="137" name="Text 135"/>
          <p:cNvSpPr/>
          <p:nvPr/>
        </p:nvSpPr>
        <p:spPr>
          <a:xfrm>
            <a:off x="7488936" y="5980176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ts val="900"/>
              </a:lnSpc>
              <a:buNone/>
            </a:pPr>
            <a:r>
              <a:rPr lang="en-US" sz="700" i="1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script is in the JSON export.</a:t>
            </a:r>
            <a:endParaRPr lang="en-US" sz="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SCRIPTRUNNER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Auto-transition to 'Work in Progress' on Assignment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ScriptRunner  ·  sr-cloud-js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6720840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 INTENT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639165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streamline the workflow and accurately reflect when work begins, this rule automatically moves an incident from 'Open' to 'Work in Progress' as soon as it is assigned.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6720840" cy="932688"/>
          </a:xfrm>
          <a:prstGeom prst="roundRect">
            <a:avLst>
              <a:gd name="adj" fmla="val 4902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768096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Listener: jira:issue_updated</a:t>
            </a:r>
            <a:endParaRPr lang="en-US" sz="950" dirty="0"/>
          </a:p>
        </p:txBody>
      </p:sp>
      <p:sp>
        <p:nvSpPr>
          <p:cNvPr id="118" name="Text 116"/>
          <p:cNvSpPr/>
          <p:nvPr/>
        </p:nvSpPr>
        <p:spPr>
          <a:xfrm>
            <a:off x="621792" y="2916936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JQL SCOPE</a:t>
            </a:r>
            <a:endParaRPr lang="en-US" sz="820" dirty="0"/>
          </a:p>
        </p:txBody>
      </p:sp>
      <p:sp>
        <p:nvSpPr>
          <p:cNvPr id="119" name="Text 117"/>
          <p:cNvSpPr/>
          <p:nvPr/>
        </p:nvSpPr>
        <p:spPr>
          <a:xfrm>
            <a:off x="1828800" y="2898648"/>
            <a:ext cx="5166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60" dirty="0">
                <a:solidFill>
                  <a:srgbClr val="4454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status = Open AND 'Work Type' = Incident</a:t>
            </a:r>
            <a:endParaRPr lang="en-US" sz="860" dirty="0"/>
          </a:p>
        </p:txBody>
      </p:sp>
      <p:sp>
        <p:nvSpPr>
          <p:cNvPr id="120" name="Shape 118"/>
          <p:cNvSpPr/>
          <p:nvPr/>
        </p:nvSpPr>
        <p:spPr>
          <a:xfrm>
            <a:off x="457200" y="3575304"/>
            <a:ext cx="3278124" cy="2688336"/>
          </a:xfrm>
          <a:prstGeom prst="roundRect">
            <a:avLst>
              <a:gd name="adj" fmla="val 1701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1" name="Shape 119"/>
          <p:cNvSpPr/>
          <p:nvPr/>
        </p:nvSpPr>
        <p:spPr>
          <a:xfrm>
            <a:off x="457200" y="3657600"/>
            <a:ext cx="45720" cy="2523744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2" name="Text 120"/>
          <p:cNvSpPr/>
          <p:nvPr/>
        </p:nvSpPr>
        <p:spPr>
          <a:xfrm>
            <a:off x="603504" y="3703320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3" name="Text 121"/>
          <p:cNvSpPr/>
          <p:nvPr/>
        </p:nvSpPr>
        <p:spPr>
          <a:xfrm>
            <a:off x="603504" y="3941064"/>
            <a:ext cx="2985516" cy="22311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Transition issue to 'Work in Progress'</a:t>
            </a:r>
            <a:endParaRPr lang="en-US" sz="860" dirty="0"/>
          </a:p>
        </p:txBody>
      </p:sp>
      <p:sp>
        <p:nvSpPr>
          <p:cNvPr id="124" name="Shape 122"/>
          <p:cNvSpPr/>
          <p:nvPr/>
        </p:nvSpPr>
        <p:spPr>
          <a:xfrm>
            <a:off x="3899916" y="3575304"/>
            <a:ext cx="3278124" cy="2688336"/>
          </a:xfrm>
          <a:prstGeom prst="roundRect">
            <a:avLst>
              <a:gd name="adj" fmla="val 1701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5" name="Shape 123"/>
          <p:cNvSpPr/>
          <p:nvPr/>
        </p:nvSpPr>
        <p:spPr>
          <a:xfrm>
            <a:off x="3899916" y="3657600"/>
            <a:ext cx="45720" cy="2523744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26" name="Text 124"/>
          <p:cNvSpPr/>
          <p:nvPr/>
        </p:nvSpPr>
        <p:spPr>
          <a:xfrm>
            <a:off x="4046220" y="3703320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</a:t>
            </a:r>
            <a:endParaRPr lang="en-US" sz="820" dirty="0"/>
          </a:p>
        </p:txBody>
      </p:sp>
      <p:sp>
        <p:nvSpPr>
          <p:cNvPr id="127" name="Text 125"/>
          <p:cNvSpPr/>
          <p:nvPr/>
        </p:nvSpPr>
        <p:spPr>
          <a:xfrm>
            <a:off x="4046220" y="3941064"/>
            <a:ext cx="2985516" cy="22311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'Assignee' field is set for the first time on an 'Open' issue.</a:t>
            </a:r>
            <a:endParaRPr lang="en-US" sz="860" dirty="0"/>
          </a:p>
        </p:txBody>
      </p:sp>
      <p:sp>
        <p:nvSpPr>
          <p:cNvPr id="128" name="Text 126"/>
          <p:cNvSpPr/>
          <p:nvPr/>
        </p:nvSpPr>
        <p:spPr>
          <a:xfrm>
            <a:off x="4046220" y="4379976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1D7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BENEFIT</a:t>
            </a:r>
            <a:endParaRPr lang="en-US" sz="820" dirty="0"/>
          </a:p>
        </p:txBody>
      </p:sp>
      <p:sp>
        <p:nvSpPr>
          <p:cNvPr id="129" name="Text 127"/>
          <p:cNvSpPr/>
          <p:nvPr/>
        </p:nvSpPr>
        <p:spPr>
          <a:xfrm>
            <a:off x="4046220" y="4581144"/>
            <a:ext cx="2985516" cy="15910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4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'Open -&gt; Work in Progress' transition occurs on 17.15% of all incidents. Automating this saves a manual step and improves data accuracy.</a:t>
            </a:r>
            <a:endParaRPr lang="en-US" sz="840" dirty="0"/>
          </a:p>
        </p:txBody>
      </p:sp>
      <p:sp>
        <p:nvSpPr>
          <p:cNvPr id="130" name="Shape 128"/>
          <p:cNvSpPr/>
          <p:nvPr/>
        </p:nvSpPr>
        <p:spPr>
          <a:xfrm>
            <a:off x="7342632" y="1545336"/>
            <a:ext cx="4391863" cy="4718304"/>
          </a:xfrm>
          <a:prstGeom prst="roundRect">
            <a:avLst>
              <a:gd name="adj" fmla="val 1041"/>
            </a:avLst>
          </a:prstGeom>
          <a:solidFill>
            <a:srgbClr val="1E2432"/>
          </a:solidFill>
          <a:ln w="10160">
            <a:solidFill>
              <a:srgbClr val="38445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31" name="Shape 129"/>
          <p:cNvSpPr/>
          <p:nvPr/>
        </p:nvSpPr>
        <p:spPr>
          <a:xfrm>
            <a:off x="7342632" y="1627632"/>
            <a:ext cx="45720" cy="455371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32" name="Text 130"/>
          <p:cNvSpPr/>
          <p:nvPr/>
        </p:nvSpPr>
        <p:spPr>
          <a:xfrm>
            <a:off x="7488936" y="1691640"/>
            <a:ext cx="409925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9D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 — SR-CLOUD-JS</a:t>
            </a:r>
            <a:endParaRPr lang="en-US" sz="820" dirty="0"/>
          </a:p>
        </p:txBody>
      </p:sp>
      <p:sp>
        <p:nvSpPr>
          <p:cNvPr id="133" name="Text 131"/>
          <p:cNvSpPr/>
          <p:nvPr/>
        </p:nvSpPr>
        <p:spPr>
          <a:xfrm>
            <a:off x="7488936" y="1965960"/>
            <a:ext cx="4099255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60" b="1" spc="6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LOGIC</a:t>
            </a:r>
            <a:endParaRPr lang="en-US" sz="660" dirty="0"/>
          </a:p>
        </p:txBody>
      </p:sp>
      <p:sp>
        <p:nvSpPr>
          <p:cNvPr id="134" name="Text 132"/>
          <p:cNvSpPr/>
          <p:nvPr/>
        </p:nvSpPr>
        <p:spPr>
          <a:xfrm>
            <a:off x="7488936" y="2130552"/>
            <a:ext cx="4099255" cy="3739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00"/>
              </a:lnSpc>
              <a:buNone/>
            </a:pPr>
            <a:r>
              <a:rPr lang="en-US" sz="74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an issue is updated, check if the 'Assignee' field was changed from empty to a value, and if the issue status is 'Open'. If so, transition it to 'Work in Progress'.</a:t>
            </a:r>
            <a:endParaRPr lang="en-US" sz="740" dirty="0"/>
          </a:p>
        </p:txBody>
      </p:sp>
      <p:sp>
        <p:nvSpPr>
          <p:cNvPr id="135" name="Text 133"/>
          <p:cNvSpPr/>
          <p:nvPr/>
        </p:nvSpPr>
        <p:spPr>
          <a:xfrm>
            <a:off x="7488936" y="5980176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ts val="900"/>
              </a:lnSpc>
              <a:buNone/>
            </a:pPr>
            <a:r>
              <a:rPr lang="en-US" sz="700" i="1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script is in the JSON export.</a:t>
            </a:r>
            <a:endParaRPr lang="en-US" sz="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SCRIPTRUNNER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Require 'Close Code' before moving to Completed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Text 107"/>
          <p:cNvSpPr/>
          <p:nvPr/>
        </p:nvSpPr>
        <p:spPr>
          <a:xfrm>
            <a:off x="457200" y="1271016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ScriptRunner  ·  sr-cloud-js</a:t>
            </a:r>
            <a:endParaRPr lang="en-US" sz="850" dirty="0"/>
          </a:p>
        </p:txBody>
      </p:sp>
      <p:sp>
        <p:nvSpPr>
          <p:cNvPr id="110" name="Shape 108"/>
          <p:cNvSpPr/>
          <p:nvPr/>
        </p:nvSpPr>
        <p:spPr>
          <a:xfrm>
            <a:off x="457200" y="1545336"/>
            <a:ext cx="6720840" cy="804672"/>
          </a:xfrm>
          <a:prstGeom prst="roundRect">
            <a:avLst>
              <a:gd name="adj" fmla="val 5682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1" name="Shape 109"/>
          <p:cNvSpPr/>
          <p:nvPr/>
        </p:nvSpPr>
        <p:spPr>
          <a:xfrm>
            <a:off x="457200" y="1627632"/>
            <a:ext cx="45720" cy="640080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621792" y="165506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 INTENT</a:t>
            </a:r>
            <a:endParaRPr lang="en-US" sz="820" dirty="0"/>
          </a:p>
        </p:txBody>
      </p:sp>
      <p:sp>
        <p:nvSpPr>
          <p:cNvPr id="113" name="Text 111"/>
          <p:cNvSpPr/>
          <p:nvPr/>
        </p:nvSpPr>
        <p:spPr>
          <a:xfrm>
            <a:off x="621792" y="1856232"/>
            <a:ext cx="639165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30"/>
              </a:lnSpc>
              <a:buNone/>
            </a:pPr>
            <a:r>
              <a:rPr lang="en-US" sz="92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ensure complete and accurate data for reporting, this validator prevents an incident from being moved to the 'Completed' status unless the 'Close Code' field has been filled out.</a:t>
            </a:r>
            <a:endParaRPr lang="en-US" sz="920" dirty="0"/>
          </a:p>
        </p:txBody>
      </p:sp>
      <p:sp>
        <p:nvSpPr>
          <p:cNvPr id="114" name="Shape 112"/>
          <p:cNvSpPr/>
          <p:nvPr/>
        </p:nvSpPr>
        <p:spPr>
          <a:xfrm>
            <a:off x="457200" y="2514600"/>
            <a:ext cx="6720840" cy="932688"/>
          </a:xfrm>
          <a:prstGeom prst="roundRect">
            <a:avLst>
              <a:gd name="adj" fmla="val 4902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5" name="Shape 113"/>
          <p:cNvSpPr/>
          <p:nvPr/>
        </p:nvSpPr>
        <p:spPr>
          <a:xfrm>
            <a:off x="457200" y="2596896"/>
            <a:ext cx="45720" cy="768096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6" name="Text 114"/>
          <p:cNvSpPr/>
          <p:nvPr/>
        </p:nvSpPr>
        <p:spPr>
          <a:xfrm>
            <a:off x="621792" y="2633472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</a:t>
            </a:r>
            <a:endParaRPr lang="en-US" sz="820" dirty="0"/>
          </a:p>
        </p:txBody>
      </p:sp>
      <p:sp>
        <p:nvSpPr>
          <p:cNvPr id="117" name="Text 115"/>
          <p:cNvSpPr/>
          <p:nvPr/>
        </p:nvSpPr>
        <p:spPr>
          <a:xfrm>
            <a:off x="1828800" y="2624328"/>
            <a:ext cx="5166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Validator</a:t>
            </a:r>
            <a:endParaRPr lang="en-US" sz="950" dirty="0"/>
          </a:p>
        </p:txBody>
      </p:sp>
      <p:sp>
        <p:nvSpPr>
          <p:cNvPr id="118" name="Text 116"/>
          <p:cNvSpPr/>
          <p:nvPr/>
        </p:nvSpPr>
        <p:spPr>
          <a:xfrm>
            <a:off x="621792" y="2916936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626F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JQL SCOPE</a:t>
            </a:r>
            <a:endParaRPr lang="en-US" sz="820" dirty="0"/>
          </a:p>
        </p:txBody>
      </p:sp>
      <p:sp>
        <p:nvSpPr>
          <p:cNvPr id="119" name="Text 117"/>
          <p:cNvSpPr/>
          <p:nvPr/>
        </p:nvSpPr>
        <p:spPr>
          <a:xfrm>
            <a:off x="1828800" y="2898648"/>
            <a:ext cx="5166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60" dirty="0">
                <a:solidFill>
                  <a:srgbClr val="4454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'Work Type' = Incident</a:t>
            </a:r>
            <a:endParaRPr lang="en-US" sz="860" dirty="0"/>
          </a:p>
        </p:txBody>
      </p:sp>
      <p:sp>
        <p:nvSpPr>
          <p:cNvPr id="120" name="Shape 118"/>
          <p:cNvSpPr/>
          <p:nvPr/>
        </p:nvSpPr>
        <p:spPr>
          <a:xfrm>
            <a:off x="457200" y="3575304"/>
            <a:ext cx="3278124" cy="2688336"/>
          </a:xfrm>
          <a:prstGeom prst="roundRect">
            <a:avLst>
              <a:gd name="adj" fmla="val 1701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1" name="Shape 119"/>
          <p:cNvSpPr/>
          <p:nvPr/>
        </p:nvSpPr>
        <p:spPr>
          <a:xfrm>
            <a:off x="457200" y="3657600"/>
            <a:ext cx="45720" cy="2523744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22" name="Text 120"/>
          <p:cNvSpPr/>
          <p:nvPr/>
        </p:nvSpPr>
        <p:spPr>
          <a:xfrm>
            <a:off x="603504" y="3703320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</a:t>
            </a:r>
            <a:endParaRPr lang="en-US" sz="820" dirty="0"/>
          </a:p>
        </p:txBody>
      </p:sp>
      <p:sp>
        <p:nvSpPr>
          <p:cNvPr id="123" name="Text 121"/>
          <p:cNvSpPr/>
          <p:nvPr/>
        </p:nvSpPr>
        <p:spPr>
          <a:xfrm>
            <a:off x="603504" y="3941064"/>
            <a:ext cx="2985516" cy="22311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 transition if 'Close Code' is empty, with the message: 'Please select a 'Close Code' before completing the…</a:t>
            </a:r>
            <a:endParaRPr lang="en-US" sz="860" dirty="0"/>
          </a:p>
        </p:txBody>
      </p:sp>
      <p:sp>
        <p:nvSpPr>
          <p:cNvPr id="124" name="Shape 122"/>
          <p:cNvSpPr/>
          <p:nvPr/>
        </p:nvSpPr>
        <p:spPr>
          <a:xfrm>
            <a:off x="3899916" y="3575304"/>
            <a:ext cx="3278124" cy="2688336"/>
          </a:xfrm>
          <a:prstGeom prst="roundRect">
            <a:avLst>
              <a:gd name="adj" fmla="val 1701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25" name="Shape 123"/>
          <p:cNvSpPr/>
          <p:nvPr/>
        </p:nvSpPr>
        <p:spPr>
          <a:xfrm>
            <a:off x="3899916" y="3657600"/>
            <a:ext cx="45720" cy="2523744"/>
          </a:xfrm>
          <a:prstGeom prst="rect">
            <a:avLst/>
          </a:prstGeom>
          <a:solidFill>
            <a:srgbClr val="A54800"/>
          </a:solidFill>
          <a:ln/>
        </p:spPr>
      </p:sp>
      <p:sp>
        <p:nvSpPr>
          <p:cNvPr id="126" name="Text 124"/>
          <p:cNvSpPr/>
          <p:nvPr/>
        </p:nvSpPr>
        <p:spPr>
          <a:xfrm>
            <a:off x="4046220" y="3703320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A54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</a:t>
            </a:r>
            <a:endParaRPr lang="en-US" sz="820" dirty="0"/>
          </a:p>
        </p:txBody>
      </p:sp>
      <p:sp>
        <p:nvSpPr>
          <p:cNvPr id="127" name="Text 125"/>
          <p:cNvSpPr/>
          <p:nvPr/>
        </p:nvSpPr>
        <p:spPr>
          <a:xfrm>
            <a:off x="4046220" y="3941064"/>
            <a:ext cx="2985516" cy="22311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135"/>
              </a:lnSpc>
              <a:spcAft>
                <a:spcPts val="500"/>
              </a:spcAft>
              <a:buSzPct val="100000"/>
              <a:buChar char="•"/>
            </a:pPr>
            <a:r>
              <a:rPr lang="en-US" sz="86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attempts to transition an issue to the 'Completed' status.</a:t>
            </a:r>
            <a:endParaRPr lang="en-US" sz="860" dirty="0"/>
          </a:p>
        </p:txBody>
      </p:sp>
      <p:sp>
        <p:nvSpPr>
          <p:cNvPr id="128" name="Text 126"/>
          <p:cNvSpPr/>
          <p:nvPr/>
        </p:nvSpPr>
        <p:spPr>
          <a:xfrm>
            <a:off x="4046220" y="4379976"/>
            <a:ext cx="3003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1D7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BENEFIT</a:t>
            </a:r>
            <a:endParaRPr lang="en-US" sz="820" dirty="0"/>
          </a:p>
        </p:txBody>
      </p:sp>
      <p:sp>
        <p:nvSpPr>
          <p:cNvPr id="129" name="Text 127"/>
          <p:cNvSpPr/>
          <p:nvPr/>
        </p:nvSpPr>
        <p:spPr>
          <a:xfrm>
            <a:off x="4046220" y="4581144"/>
            <a:ext cx="2985516" cy="15910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100"/>
              </a:lnSpc>
              <a:buNone/>
            </a:pPr>
            <a:r>
              <a:rPr lang="en-US" sz="84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rule enforces data quality for the 'Close Code' field, which is used in 100% of the 1044 analyzed incidents, ensuring this standard is maintained.</a:t>
            </a:r>
            <a:endParaRPr lang="en-US" sz="840" dirty="0"/>
          </a:p>
        </p:txBody>
      </p:sp>
      <p:sp>
        <p:nvSpPr>
          <p:cNvPr id="130" name="Shape 128"/>
          <p:cNvSpPr/>
          <p:nvPr/>
        </p:nvSpPr>
        <p:spPr>
          <a:xfrm>
            <a:off x="7342632" y="1545336"/>
            <a:ext cx="4391863" cy="4718304"/>
          </a:xfrm>
          <a:prstGeom prst="roundRect">
            <a:avLst>
              <a:gd name="adj" fmla="val 1041"/>
            </a:avLst>
          </a:prstGeom>
          <a:solidFill>
            <a:srgbClr val="1E2432"/>
          </a:solidFill>
          <a:ln w="10160">
            <a:solidFill>
              <a:srgbClr val="38445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31" name="Shape 129"/>
          <p:cNvSpPr/>
          <p:nvPr/>
        </p:nvSpPr>
        <p:spPr>
          <a:xfrm>
            <a:off x="7342632" y="1627632"/>
            <a:ext cx="45720" cy="4553712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32" name="Text 130"/>
          <p:cNvSpPr/>
          <p:nvPr/>
        </p:nvSpPr>
        <p:spPr>
          <a:xfrm>
            <a:off x="7488936" y="1691640"/>
            <a:ext cx="409925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B9D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 — SR-CLOUD-JS</a:t>
            </a:r>
            <a:endParaRPr lang="en-US" sz="820" dirty="0"/>
          </a:p>
        </p:txBody>
      </p:sp>
      <p:sp>
        <p:nvSpPr>
          <p:cNvPr id="133" name="Text 131"/>
          <p:cNvSpPr/>
          <p:nvPr/>
        </p:nvSpPr>
        <p:spPr>
          <a:xfrm>
            <a:off x="7488936" y="1965960"/>
            <a:ext cx="4099255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60" b="1" spc="60" kern="0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LOGIC</a:t>
            </a:r>
            <a:endParaRPr lang="en-US" sz="660" dirty="0"/>
          </a:p>
        </p:txBody>
      </p:sp>
      <p:sp>
        <p:nvSpPr>
          <p:cNvPr id="134" name="Text 132"/>
          <p:cNvSpPr/>
          <p:nvPr/>
        </p:nvSpPr>
        <p:spPr>
          <a:xfrm>
            <a:off x="7488936" y="2130552"/>
            <a:ext cx="4099255" cy="3739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000"/>
              </a:lnSpc>
              <a:buNone/>
            </a:pPr>
            <a:r>
              <a:rPr lang="en-US" sz="740" dirty="0">
                <a:solidFill>
                  <a:srgbClr val="E8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During any transition that ends in the 'Completed' status, check if the 'Close Code' field has a value on the transition screen. If not, reject the transition.</a:t>
            </a:r>
            <a:endParaRPr lang="en-US" sz="740" dirty="0"/>
          </a:p>
        </p:txBody>
      </p:sp>
      <p:sp>
        <p:nvSpPr>
          <p:cNvPr id="135" name="Text 133"/>
          <p:cNvSpPr/>
          <p:nvPr/>
        </p:nvSpPr>
        <p:spPr>
          <a:xfrm>
            <a:off x="7488936" y="5980176"/>
            <a:ext cx="40992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ts val="900"/>
              </a:lnSpc>
              <a:buNone/>
            </a:pPr>
            <a:r>
              <a:rPr lang="en-US" sz="700" i="1" dirty="0">
                <a:solidFill>
                  <a:srgbClr val="8FA7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script is in the JSON export.</a:t>
            </a:r>
            <a:endParaRPr lang="en-US" sz="7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5548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75664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5781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5898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36015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56132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76248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6365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1164824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365992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567160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1768328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1969496" y="2011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955548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75664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995781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5898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036015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6132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76248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6365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1164824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1365992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1567160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1768328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1969496" y="3840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55548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75664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95781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015898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036015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56132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76248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96365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1164824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11365992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1567160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1768328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1969496" y="5669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5548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5664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5781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1015898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1036015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1056132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076248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6365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1164824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1365992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11567160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11768328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11969496" y="74980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955548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975664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995781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015898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36015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056132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076248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1096365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11164824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11365992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11567160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11768328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11969496" y="93268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955548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975664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995781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1015898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36015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056132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076248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096365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1164824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11365992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11567160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11768328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1969496" y="111556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955548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975664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995781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1015898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1036015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1056132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1076248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96365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1164824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1365992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1567160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1768328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11969496" y="129844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955548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975664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995781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1015898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1036015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1056132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1076248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1096365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11164824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11365992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1567160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1768328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1969496" y="1481328"/>
            <a:ext cx="22860" cy="22860"/>
          </a:xfrm>
          <a:prstGeom prst="ellipse">
            <a:avLst/>
          </a:prstGeom>
          <a:solidFill>
            <a:srgbClr val="CFE0F8">
              <a:alpha val="92000"/>
            </a:srgbClr>
          </a:solidFill>
          <a:ln w="12700">
            <a:solidFill>
              <a:srgbClr val="CFE0F8">
                <a:alpha val="0"/>
              </a:srgbClr>
            </a:solidFill>
            <a:prstDash val="solid"/>
          </a:ln>
        </p:spPr>
      </p:sp>
      <p:sp>
        <p:nvSpPr>
          <p:cNvPr id="106" name="Text 104"/>
          <p:cNvSpPr/>
          <p:nvPr/>
        </p:nvSpPr>
        <p:spPr>
          <a:xfrm>
            <a:off x="457200" y="365760"/>
            <a:ext cx="11277295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5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ADVISOR · SCRIPTRUNNER</a:t>
            </a:r>
            <a:endParaRPr lang="en-US" sz="950" dirty="0"/>
          </a:p>
        </p:txBody>
      </p:sp>
      <p:sp>
        <p:nvSpPr>
          <p:cNvPr id="107" name="Text 105"/>
          <p:cNvSpPr/>
          <p:nvPr/>
        </p:nvSpPr>
        <p:spPr>
          <a:xfrm>
            <a:off x="457200" y="621792"/>
            <a:ext cx="1127729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72B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 Implementation Checklist</a:t>
            </a:r>
            <a:endParaRPr lang="en-US" sz="1800" dirty="0"/>
          </a:p>
        </p:txBody>
      </p:sp>
      <p:sp>
        <p:nvSpPr>
          <p:cNvPr id="108" name="Shape 106"/>
          <p:cNvSpPr/>
          <p:nvPr/>
        </p:nvSpPr>
        <p:spPr>
          <a:xfrm>
            <a:off x="457200" y="1115568"/>
            <a:ext cx="960120" cy="41148"/>
          </a:xfrm>
          <a:prstGeom prst="rect">
            <a:avLst/>
          </a:prstGeom>
          <a:solidFill>
            <a:srgbClr val="1D7AFC"/>
          </a:solidFill>
          <a:ln w="12700">
            <a:solidFill>
              <a:srgbClr val="1D7AFC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457200" y="1325880"/>
            <a:ext cx="11277295" cy="822960"/>
          </a:xfrm>
          <a:prstGeom prst="roundRect">
            <a:avLst>
              <a:gd name="adj" fmla="val 5556"/>
            </a:avLst>
          </a:prstGeom>
          <a:solidFill>
            <a:srgbClr val="E9F2FF"/>
          </a:solidFill>
          <a:ln w="10160">
            <a:solidFill>
              <a:srgbClr val="A6C5F2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0" name="Shape 108"/>
          <p:cNvSpPr/>
          <p:nvPr/>
        </p:nvSpPr>
        <p:spPr>
          <a:xfrm>
            <a:off x="457200" y="1408176"/>
            <a:ext cx="45720" cy="658368"/>
          </a:xfrm>
          <a:prstGeom prst="rect">
            <a:avLst/>
          </a:prstGeom>
          <a:solidFill>
            <a:srgbClr val="0052CC"/>
          </a:solidFill>
          <a:ln/>
        </p:spPr>
      </p:sp>
      <p:sp>
        <p:nvSpPr>
          <p:cNvPr id="111" name="Text 109"/>
          <p:cNvSpPr/>
          <p:nvPr/>
        </p:nvSpPr>
        <p:spPr>
          <a:xfrm>
            <a:off x="621792" y="144475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0052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USE THIS PACK</a:t>
            </a:r>
            <a:endParaRPr lang="en-US" sz="820" dirty="0"/>
          </a:p>
        </p:txBody>
      </p:sp>
      <p:sp>
        <p:nvSpPr>
          <p:cNvPr id="112" name="Text 110"/>
          <p:cNvSpPr/>
          <p:nvPr/>
        </p:nvSpPr>
        <p:spPr>
          <a:xfrm>
            <a:off x="621792" y="1645920"/>
            <a:ext cx="10948111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50"/>
              </a:lnSpc>
              <a:buNone/>
            </a:pPr>
            <a:r>
              <a:rPr lang="en-US" sz="94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deck summarises the generated ScriptRunner in a client-readable format. Use the JSON export for the full import/configuration artifacts.</a:t>
            </a:r>
            <a:endParaRPr lang="en-US" sz="940" dirty="0"/>
          </a:p>
        </p:txBody>
      </p:sp>
      <p:sp>
        <p:nvSpPr>
          <p:cNvPr id="113" name="Shape 111"/>
          <p:cNvSpPr/>
          <p:nvPr/>
        </p:nvSpPr>
        <p:spPr>
          <a:xfrm>
            <a:off x="457200" y="2331720"/>
            <a:ext cx="11277295" cy="3931920"/>
          </a:xfrm>
          <a:prstGeom prst="roundRect">
            <a:avLst>
              <a:gd name="adj" fmla="val 1163"/>
            </a:avLst>
          </a:prstGeom>
          <a:solidFill>
            <a:srgbClr val="FFFFFF"/>
          </a:solidFill>
          <a:ln w="10160">
            <a:solidFill>
              <a:srgbClr val="E1E5EA"/>
            </a:solidFill>
            <a:prstDash val="solid"/>
          </a:ln>
          <a:effectLst>
            <a:outerShdw sx="100000" sy="100000" kx="0" ky="0" algn="bl" rotWithShape="0" blurRad="76200" dist="19050" dir="5400000">
              <a:srgbClr val="122A35">
                <a:alpha val="6000"/>
              </a:srgbClr>
            </a:outerShdw>
          </a:effectLst>
        </p:spPr>
      </p:sp>
      <p:sp>
        <p:nvSpPr>
          <p:cNvPr id="114" name="Shape 112"/>
          <p:cNvSpPr/>
          <p:nvPr/>
        </p:nvSpPr>
        <p:spPr>
          <a:xfrm>
            <a:off x="457200" y="2414016"/>
            <a:ext cx="45720" cy="3767328"/>
          </a:xfrm>
          <a:prstGeom prst="rect">
            <a:avLst/>
          </a:prstGeom>
          <a:solidFill>
            <a:srgbClr val="216E4E"/>
          </a:solidFill>
          <a:ln/>
        </p:spPr>
      </p:sp>
      <p:sp>
        <p:nvSpPr>
          <p:cNvPr id="115" name="Text 113"/>
          <p:cNvSpPr/>
          <p:nvPr/>
        </p:nvSpPr>
        <p:spPr>
          <a:xfrm>
            <a:off x="621792" y="2478024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20" b="1" spc="110" kern="0" dirty="0">
                <a:solidFill>
                  <a:srgbClr val="216E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VALIDATION STEPS</a:t>
            </a:r>
            <a:endParaRPr lang="en-US" sz="820" dirty="0"/>
          </a:p>
        </p:txBody>
      </p:sp>
      <p:sp>
        <p:nvSpPr>
          <p:cNvPr id="116" name="Text 114"/>
          <p:cNvSpPr/>
          <p:nvPr/>
        </p:nvSpPr>
        <p:spPr>
          <a:xfrm>
            <a:off x="621792" y="2752344"/>
            <a:ext cx="10948111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each rule against local workflow configuration and field names.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 triggers, conditions and actions in a sandbox or development project first.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permissions, app availability and any required marketplace apps.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JSON export for direct rule import where supported.</a:t>
            </a:r>
            <a:endParaRPr lang="en-US" sz="1050" dirty="0"/>
          </a:p>
          <a:p>
            <a:pPr marL="127000" indent="-127000">
              <a:lnSpc>
                <a:spcPts val="1386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4546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a small pilot before enabling broadly, and monitor exceptions after release.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521440" y="653796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850">
                <a:solidFill>
                  <a:srgbClr val="626F8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Metricus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ScriptRunner — Incidents - Status</dc:title>
  <dc:subject>PptxGenJS Presentation</dc:subject>
  <dc:creator>Process Advisor</dc:creator>
  <cp:lastModifiedBy>Process Advisor</cp:lastModifiedBy>
  <cp:revision>1</cp:revision>
  <dcterms:created xsi:type="dcterms:W3CDTF">2026-07-09T06:31:23Z</dcterms:created>
  <dcterms:modified xsi:type="dcterms:W3CDTF">2026-07-09T06:31:23Z</dcterms:modified>
</cp:coreProperties>
</file>