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PACK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CK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for Jira  ·  Jira Automation  ·  Incidents - Status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579D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Jira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4855" cy="3749040"/>
          </a:xfrm>
          <a:prstGeom prst="roundRect">
            <a:avLst>
              <a:gd name="adj" fmla="val 1436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485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48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7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1000" dirty="0"/>
          </a:p>
        </p:txBody>
      </p:sp>
      <p:sp>
        <p:nvSpPr>
          <p:cNvPr id="215" name="Text 212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</a:t>
            </a:r>
            <a:endParaRPr lang="en-US" sz="3000" dirty="0"/>
          </a:p>
        </p:txBody>
      </p:sp>
      <p:sp>
        <p:nvSpPr>
          <p:cNvPr id="216" name="Shape 213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579DFF"/>
          </a:solidFill>
          <a:ln w="12700">
            <a:solidFill>
              <a:srgbClr val="579DFF"/>
            </a:solidFill>
            <a:prstDash val="solid"/>
          </a:ln>
        </p:spPr>
      </p:sp>
      <p:sp>
        <p:nvSpPr>
          <p:cNvPr id="217" name="Text 214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Incidents - Status</a:t>
            </a:r>
            <a:endParaRPr lang="en-US" sz="1750" dirty="0"/>
          </a:p>
        </p:txBody>
      </p:sp>
      <p:sp>
        <p:nvSpPr>
          <p:cNvPr id="218" name="Text 215"/>
          <p:cNvSpPr/>
          <p:nvPr/>
        </p:nvSpPr>
        <p:spPr>
          <a:xfrm>
            <a:off x="457200" y="374904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7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incident management process shows a high rework rate (40%) and long cycle times, particularly significant delays in moving tickets from 'Completed' to 'Closed' (avg. 7 days) and tickets stalling in 'Pending' status (avg. 2 days). Rework loops from 'Completed' and 'Work in Progress' back to earlier statuses are common, indicating process inefficiencies. Automation can address these delays and rework patterns.</a:t>
            </a:r>
            <a:endParaRPr lang="en-US" sz="1070" dirty="0"/>
          </a:p>
        </p:txBody>
      </p:sp>
      <p:sp>
        <p:nvSpPr>
          <p:cNvPr id="219" name="Text 216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9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Pack Overview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786384"/>
          </a:xfrm>
          <a:prstGeom prst="roundRect">
            <a:avLst>
              <a:gd name="adj" fmla="val 5814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2179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35608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36776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incident management process shows a high rework rate (40%) and long cycle times, particularly significant delays in moving tickets from 'Completed' to 'Closed' (avg. 7 days) and tickets stalling in 'Pending' status (avg. 2 days). Rework loops from 'Completed' and 'Work in Progress' back to earlier statuses are common, indicating process inefficiencies. Automation can address these delays and rework patterns.</a:t>
            </a:r>
            <a:endParaRPr lang="en-US" sz="960" dirty="0"/>
          </a:p>
        </p:txBody>
      </p:sp>
      <p:sp>
        <p:nvSpPr>
          <p:cNvPr id="113" name="Shape 111"/>
          <p:cNvSpPr/>
          <p:nvPr/>
        </p:nvSpPr>
        <p:spPr>
          <a:xfrm>
            <a:off x="457200" y="2340864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23160"/>
            <a:ext cx="45720" cy="58521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15" name="Text 113"/>
          <p:cNvSpPr/>
          <p:nvPr/>
        </p:nvSpPr>
        <p:spPr>
          <a:xfrm>
            <a:off x="603504" y="2432304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Auto-close stale 'Completed' Incidents</a:t>
            </a:r>
            <a:endParaRPr lang="en-US" sz="950" dirty="0"/>
          </a:p>
        </p:txBody>
      </p:sp>
      <p:sp>
        <p:nvSpPr>
          <p:cNvPr id="116" name="Text 114"/>
          <p:cNvSpPr/>
          <p:nvPr/>
        </p:nvSpPr>
        <p:spPr>
          <a:xfrm>
            <a:off x="4797400" y="2432304"/>
            <a:ext cx="934517" cy="274320"/>
          </a:xfrm>
          <a:prstGeom prst="roundRect">
            <a:avLst>
              <a:gd name="adj" fmla="val 20000"/>
            </a:avLst>
          </a:prstGeom>
          <a:solidFill>
            <a:srgbClr val="DCFFF1"/>
          </a:solidFill>
          <a:ln w="10160">
            <a:solidFill>
              <a:srgbClr val="BAF3DB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low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603504" y="2706624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transitions incidents from 'Completed' to 'Closed' after 5 days of inactivity. This addresses the…</a:t>
            </a:r>
            <a:endParaRPr lang="en-US" sz="800" dirty="0"/>
          </a:p>
        </p:txBody>
      </p:sp>
      <p:sp>
        <p:nvSpPr>
          <p:cNvPr id="118" name="Shape 116"/>
          <p:cNvSpPr/>
          <p:nvPr/>
        </p:nvSpPr>
        <p:spPr>
          <a:xfrm>
            <a:off x="6187288" y="2340864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6187288" y="2423160"/>
            <a:ext cx="45720" cy="58521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333592" y="2432304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Nudge stale 'Pending' Incidents</a:t>
            </a:r>
            <a:endParaRPr lang="en-US" sz="950" dirty="0"/>
          </a:p>
        </p:txBody>
      </p:sp>
      <p:sp>
        <p:nvSpPr>
          <p:cNvPr id="121" name="Text 119"/>
          <p:cNvSpPr/>
          <p:nvPr/>
        </p:nvSpPr>
        <p:spPr>
          <a:xfrm>
            <a:off x="10527487" y="2432304"/>
            <a:ext cx="934517" cy="274320"/>
          </a:xfrm>
          <a:prstGeom prst="roundRect">
            <a:avLst>
              <a:gd name="adj" fmla="val 20000"/>
            </a:avLst>
          </a:prstGeom>
          <a:solidFill>
            <a:srgbClr val="DCFFF1"/>
          </a:solidFill>
          <a:ln w="10160">
            <a:solidFill>
              <a:srgbClr val="BAF3DB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low</a:t>
            </a:r>
            <a:endParaRPr lang="en-US" sz="900" dirty="0"/>
          </a:p>
        </p:txBody>
      </p:sp>
      <p:sp>
        <p:nvSpPr>
          <p:cNvPr id="122" name="Text 120"/>
          <p:cNvSpPr/>
          <p:nvPr/>
        </p:nvSpPr>
        <p:spPr>
          <a:xfrm>
            <a:off x="6333592" y="2706624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a reminder comment to incidents that have been in 'Pending' for 3 days. This is based on the evidence that…</a:t>
            </a:r>
            <a:endParaRPr lang="en-US" sz="800" dirty="0"/>
          </a:p>
        </p:txBody>
      </p:sp>
      <p:sp>
        <p:nvSpPr>
          <p:cNvPr id="123" name="Shape 121"/>
          <p:cNvSpPr/>
          <p:nvPr/>
        </p:nvSpPr>
        <p:spPr>
          <a:xfrm>
            <a:off x="457200" y="3273552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4" name="Shape 122"/>
          <p:cNvSpPr/>
          <p:nvPr/>
        </p:nvSpPr>
        <p:spPr>
          <a:xfrm>
            <a:off x="457200" y="3355848"/>
            <a:ext cx="45720" cy="58521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5" name="Text 123"/>
          <p:cNvSpPr/>
          <p:nvPr/>
        </p:nvSpPr>
        <p:spPr>
          <a:xfrm>
            <a:off x="603504" y="3364992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Auto-close 'Pending' Incidents after 7 days</a:t>
            </a:r>
            <a:endParaRPr lang="en-US" sz="950" dirty="0"/>
          </a:p>
        </p:txBody>
      </p:sp>
      <p:sp>
        <p:nvSpPr>
          <p:cNvPr id="126" name="Text 124"/>
          <p:cNvSpPr/>
          <p:nvPr/>
        </p:nvSpPr>
        <p:spPr>
          <a:xfrm>
            <a:off x="4797400" y="3364992"/>
            <a:ext cx="1148486" cy="274320"/>
          </a:xfrm>
          <a:prstGeom prst="roundRect">
            <a:avLst>
              <a:gd name="adj" fmla="val 20000"/>
            </a:avLst>
          </a:prstGeom>
          <a:solidFill>
            <a:srgbClr val="FFF3EB"/>
          </a:solidFill>
          <a:ln w="10160">
            <a:solidFill>
              <a:srgbClr val="FEDEC8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medium</a:t>
            </a:r>
            <a:endParaRPr lang="en-US" sz="900" dirty="0"/>
          </a:p>
        </p:txBody>
      </p:sp>
      <p:sp>
        <p:nvSpPr>
          <p:cNvPr id="127" name="Text 125"/>
          <p:cNvSpPr/>
          <p:nvPr/>
        </p:nvSpPr>
        <p:spPr>
          <a:xfrm>
            <a:off x="603504" y="3639312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closes incidents that have been in 'Pending' for 7 days due to no response, setting the 'Close Code'…</a:t>
            </a:r>
            <a:endParaRPr lang="en-US" sz="800" dirty="0"/>
          </a:p>
        </p:txBody>
      </p:sp>
      <p:sp>
        <p:nvSpPr>
          <p:cNvPr id="128" name="Shape 126"/>
          <p:cNvSpPr/>
          <p:nvPr/>
        </p:nvSpPr>
        <p:spPr>
          <a:xfrm>
            <a:off x="6187288" y="3273552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6187288" y="3355848"/>
            <a:ext cx="45720" cy="58521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30" name="Text 128"/>
          <p:cNvSpPr/>
          <p:nvPr/>
        </p:nvSpPr>
        <p:spPr>
          <a:xfrm>
            <a:off x="6333592" y="3364992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Flag Rework when Incident is Reopened</a:t>
            </a:r>
            <a:endParaRPr lang="en-US" sz="950" dirty="0"/>
          </a:p>
        </p:txBody>
      </p:sp>
      <p:sp>
        <p:nvSpPr>
          <p:cNvPr id="131" name="Text 129"/>
          <p:cNvSpPr/>
          <p:nvPr/>
        </p:nvSpPr>
        <p:spPr>
          <a:xfrm>
            <a:off x="10527487" y="3364992"/>
            <a:ext cx="934517" cy="274320"/>
          </a:xfrm>
          <a:prstGeom prst="roundRect">
            <a:avLst>
              <a:gd name="adj" fmla="val 20000"/>
            </a:avLst>
          </a:prstGeom>
          <a:solidFill>
            <a:srgbClr val="DCFFF1"/>
          </a:solidFill>
          <a:ln w="10160">
            <a:solidFill>
              <a:srgbClr val="BAF3DB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low</a:t>
            </a:r>
            <a:endParaRPr lang="en-US" sz="900" dirty="0"/>
          </a:p>
        </p:txBody>
      </p:sp>
      <p:sp>
        <p:nvSpPr>
          <p:cNvPr id="132" name="Text 130"/>
          <p:cNvSpPr/>
          <p:nvPr/>
        </p:nvSpPr>
        <p:spPr>
          <a:xfrm>
            <a:off x="6333592" y="3639312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a comment when an incident is transitioned from 'Completed' back to 'Work in Progress'. This transition is a…</a:t>
            </a:r>
            <a:endParaRPr lang="en-US" sz="800" dirty="0"/>
          </a:p>
        </p:txBody>
      </p:sp>
      <p:sp>
        <p:nvSpPr>
          <p:cNvPr id="133" name="Shape 131"/>
          <p:cNvSpPr/>
          <p:nvPr/>
        </p:nvSpPr>
        <p:spPr>
          <a:xfrm>
            <a:off x="457200" y="420624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4" name="Shape 132"/>
          <p:cNvSpPr/>
          <p:nvPr/>
        </p:nvSpPr>
        <p:spPr>
          <a:xfrm>
            <a:off x="457200" y="4288536"/>
            <a:ext cx="45720" cy="58521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35" name="Text 133"/>
          <p:cNvSpPr/>
          <p:nvPr/>
        </p:nvSpPr>
        <p:spPr>
          <a:xfrm>
            <a:off x="603504" y="429768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Auto-assign unassigned High/Critical Priority Incidents</a:t>
            </a:r>
            <a:endParaRPr lang="en-US" sz="950" dirty="0"/>
          </a:p>
        </p:txBody>
      </p:sp>
      <p:sp>
        <p:nvSpPr>
          <p:cNvPr id="136" name="Text 134"/>
          <p:cNvSpPr/>
          <p:nvPr/>
        </p:nvSpPr>
        <p:spPr>
          <a:xfrm>
            <a:off x="4797400" y="4297680"/>
            <a:ext cx="1148486" cy="274320"/>
          </a:xfrm>
          <a:prstGeom prst="roundRect">
            <a:avLst>
              <a:gd name="adj" fmla="val 20000"/>
            </a:avLst>
          </a:prstGeom>
          <a:solidFill>
            <a:srgbClr val="FFF3EB"/>
          </a:solidFill>
          <a:ln w="10160">
            <a:solidFill>
              <a:srgbClr val="FEDEC8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medium</a:t>
            </a:r>
            <a:endParaRPr lang="en-US" sz="900" dirty="0"/>
          </a:p>
        </p:txBody>
      </p:sp>
      <p:sp>
        <p:nvSpPr>
          <p:cNvPr id="137" name="Text 135"/>
          <p:cNvSpPr/>
          <p:nvPr/>
        </p:nvSpPr>
        <p:spPr>
          <a:xfrm>
            <a:off x="603504" y="457200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assigns any new unassigned incident with 'High' or 'Critical' priority to ensure it is picked up…</a:t>
            </a:r>
            <a:endParaRPr lang="en-US" sz="800" dirty="0"/>
          </a:p>
        </p:txBody>
      </p:sp>
      <p:sp>
        <p:nvSpPr>
          <p:cNvPr id="138" name="Shape 136"/>
          <p:cNvSpPr/>
          <p:nvPr/>
        </p:nvSpPr>
        <p:spPr>
          <a:xfrm>
            <a:off x="6187288" y="420624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9" name="Shape 137"/>
          <p:cNvSpPr/>
          <p:nvPr/>
        </p:nvSpPr>
        <p:spPr>
          <a:xfrm>
            <a:off x="6187288" y="4288536"/>
            <a:ext cx="45720" cy="58521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40" name="Text 138"/>
          <p:cNvSpPr/>
          <p:nvPr/>
        </p:nvSpPr>
        <p:spPr>
          <a:xfrm>
            <a:off x="6333592" y="429768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Route Password Reset Incidents to correct group</a:t>
            </a:r>
            <a:endParaRPr lang="en-US" sz="950" dirty="0"/>
          </a:p>
        </p:txBody>
      </p:sp>
      <p:sp>
        <p:nvSpPr>
          <p:cNvPr id="141" name="Text 139"/>
          <p:cNvSpPr/>
          <p:nvPr/>
        </p:nvSpPr>
        <p:spPr>
          <a:xfrm>
            <a:off x="10527487" y="4297680"/>
            <a:ext cx="934517" cy="274320"/>
          </a:xfrm>
          <a:prstGeom prst="roundRect">
            <a:avLst>
              <a:gd name="adj" fmla="val 20000"/>
            </a:avLst>
          </a:prstGeom>
          <a:solidFill>
            <a:srgbClr val="DCFFF1"/>
          </a:solidFill>
          <a:ln w="10160">
            <a:solidFill>
              <a:srgbClr val="BAF3DB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low</a:t>
            </a:r>
            <a:endParaRPr lang="en-US" sz="900" dirty="0"/>
          </a:p>
        </p:txBody>
      </p:sp>
      <p:sp>
        <p:nvSpPr>
          <p:cNvPr id="142" name="Text 140"/>
          <p:cNvSpPr/>
          <p:nvPr/>
        </p:nvSpPr>
        <p:spPr>
          <a:xfrm>
            <a:off x="6333592" y="457200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sets the 'Assignment Group' to 'Computer/Accessories' for new incidents with a 'Subcategory' of…</a:t>
            </a:r>
            <a:endParaRPr lang="en-US" sz="800" dirty="0"/>
          </a:p>
        </p:txBody>
      </p:sp>
      <p:sp>
        <p:nvSpPr>
          <p:cNvPr id="143" name="Shape 141"/>
          <p:cNvSpPr/>
          <p:nvPr/>
        </p:nvSpPr>
        <p:spPr>
          <a:xfrm>
            <a:off x="457200" y="5468112"/>
            <a:ext cx="11277295" cy="713232"/>
          </a:xfrm>
          <a:prstGeom prst="roundRect">
            <a:avLst>
              <a:gd name="adj" fmla="val 6410"/>
            </a:avLst>
          </a:prstGeom>
          <a:solidFill>
            <a:srgbClr val="FAFBFC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44" name="Shape 142"/>
          <p:cNvSpPr/>
          <p:nvPr/>
        </p:nvSpPr>
        <p:spPr>
          <a:xfrm>
            <a:off x="457200" y="5550408"/>
            <a:ext cx="45720" cy="548640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45" name="Text 143"/>
          <p:cNvSpPr/>
          <p:nvPr/>
        </p:nvSpPr>
        <p:spPr>
          <a:xfrm>
            <a:off x="621792" y="55778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REQUIREMENTS</a:t>
            </a:r>
            <a:endParaRPr lang="en-US" sz="820" dirty="0"/>
          </a:p>
        </p:txBody>
      </p:sp>
      <p:sp>
        <p:nvSpPr>
          <p:cNvPr id="146" name="Text 144"/>
          <p:cNvSpPr/>
          <p:nvPr/>
        </p:nvSpPr>
        <p:spPr>
          <a:xfrm>
            <a:off x="621792" y="5779008"/>
            <a:ext cx="10948111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056"/>
              </a:lnSpc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Cloud with Automation for Jira enabled</a:t>
            </a:r>
            <a:endParaRPr lang="en-US" sz="800" dirty="0"/>
          </a:p>
          <a:p>
            <a:pPr marL="127000" indent="-127000">
              <a:lnSpc>
                <a:spcPts val="1056"/>
              </a:lnSpc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Admin permission to import automation rules</a:t>
            </a:r>
            <a:endParaRPr lang="en-US" sz="800" dirty="0"/>
          </a:p>
          <a:p>
            <a:pPr marL="127000" indent="-127000">
              <a:lnSpc>
                <a:spcPts val="1056"/>
              </a:lnSpc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via Project Settings → Automation → Import rule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Auto-close stale 'Completed' Incidents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  ·  Risk: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transitions incidents from 'Completed' to 'Closed' after 5 days of inactivity. This addresses the average 7-day delay observed in the data for the 'Completed -&gt; Closed' transition.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1316736"/>
          </a:xfrm>
          <a:prstGeom prst="roundRect">
            <a:avLst>
              <a:gd name="adj" fmla="val 347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1152144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Scheduled Jql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Completed AND updated &lt;= -5d AND issuetype = 'Work Type = Incident'</a:t>
            </a:r>
            <a:endParaRPr lang="en-US" sz="860" dirty="0"/>
          </a:p>
        </p:txBody>
      </p:sp>
      <p:sp>
        <p:nvSpPr>
          <p:cNvPr id="120" name="Text 118"/>
          <p:cNvSpPr/>
          <p:nvPr/>
        </p:nvSpPr>
        <p:spPr>
          <a:xfrm>
            <a:off x="621792" y="330098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1828800" y="3282696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 *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457200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457200" y="4041648"/>
            <a:ext cx="45720" cy="213969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4" name="Text 122"/>
          <p:cNvSpPr/>
          <p:nvPr/>
        </p:nvSpPr>
        <p:spPr>
          <a:xfrm>
            <a:off x="603504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03504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Issue → Completed - Closed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Comment “This incident has been automatically closed after 5 days in the 'Completed' status due…”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3899916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3899916" y="4041648"/>
            <a:ext cx="45720" cy="2139696"/>
          </a:xfrm>
          <a:prstGeom prst="rect">
            <a:avLst/>
          </a:prstGeom>
          <a:solidFill>
            <a:srgbClr val="1D7AFC"/>
          </a:solidFill>
          <a:ln/>
        </p:spPr>
      </p:sp>
      <p:sp>
        <p:nvSpPr>
          <p:cNvPr id="128" name="Text 126"/>
          <p:cNvSpPr/>
          <p:nvPr/>
        </p:nvSpPr>
        <p:spPr>
          <a:xfrm>
            <a:off x="4046220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 / EVIDENCE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88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Evidence-backed automation opportunity generated from process analysis.</a:t>
            </a:r>
            <a:endParaRPr lang="en-US" sz="88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IMPORTABLE JSON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Jql Scheduled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 *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680" dirty="0"/>
          </a:p>
        </p:txBody>
      </p:sp>
      <p:sp>
        <p:nvSpPr>
          <p:cNvPr id="140" name="Text 138"/>
          <p:cNvSpPr/>
          <p:nvPr/>
        </p:nvSpPr>
        <p:spPr>
          <a:xfrm>
            <a:off x="7488936" y="3630168"/>
            <a:ext cx="40992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Completed AND updated &lt;= -5d AND issuetype = 'Work Type = Incident'</a:t>
            </a:r>
            <a:endParaRPr lang="en-US" sz="760" dirty="0"/>
          </a:p>
        </p:txBody>
      </p:sp>
      <p:sp>
        <p:nvSpPr>
          <p:cNvPr id="141" name="Text 139"/>
          <p:cNvSpPr/>
          <p:nvPr/>
        </p:nvSpPr>
        <p:spPr>
          <a:xfrm>
            <a:off x="7488936" y="4251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42" name="Text 140"/>
          <p:cNvSpPr/>
          <p:nvPr/>
        </p:nvSpPr>
        <p:spPr>
          <a:xfrm>
            <a:off x="7488936" y="4407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Transition, Jira Comment Add</a:t>
            </a:r>
            <a:endParaRPr lang="en-US" sz="760" dirty="0"/>
          </a:p>
        </p:txBody>
      </p:sp>
      <p:sp>
        <p:nvSpPr>
          <p:cNvPr id="143" name="Text 141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Nudge stale 'Pending' Incidents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  ·  Risk: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a reminder comment to incidents that have been in 'Pending' for 3 days. This is based on the evidence that tickets wait in 'Pending' for an average of 47 hours (~2 days) before being actioned.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1316736"/>
          </a:xfrm>
          <a:prstGeom prst="roundRect">
            <a:avLst>
              <a:gd name="adj" fmla="val 347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1152144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Scheduled Jql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Pending AND updated &lt;= -3d AND issuetype = 'Work Type = Incident'</a:t>
            </a:r>
            <a:endParaRPr lang="en-US" sz="860" dirty="0"/>
          </a:p>
        </p:txBody>
      </p:sp>
      <p:sp>
        <p:nvSpPr>
          <p:cNvPr id="120" name="Text 118"/>
          <p:cNvSpPr/>
          <p:nvPr/>
        </p:nvSpPr>
        <p:spPr>
          <a:xfrm>
            <a:off x="621792" y="330098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1828800" y="3282696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 *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457200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457200" y="4041648"/>
            <a:ext cx="45720" cy="213969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4" name="Text 122"/>
          <p:cNvSpPr/>
          <p:nvPr/>
        </p:nvSpPr>
        <p:spPr>
          <a:xfrm>
            <a:off x="603504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03504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Comment “This incident is currently in 'Pending' and awaiting a response. Please provide an…”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3899916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3899916" y="4041648"/>
            <a:ext cx="45720" cy="2139696"/>
          </a:xfrm>
          <a:prstGeom prst="rect">
            <a:avLst/>
          </a:prstGeom>
          <a:solidFill>
            <a:srgbClr val="1D7AFC"/>
          </a:solidFill>
          <a:ln/>
        </p:spPr>
      </p:sp>
      <p:sp>
        <p:nvSpPr>
          <p:cNvPr id="128" name="Text 126"/>
          <p:cNvSpPr/>
          <p:nvPr/>
        </p:nvSpPr>
        <p:spPr>
          <a:xfrm>
            <a:off x="4046220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 / EVIDENCE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88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Evidence-backed automation opportunity generated from process analysis.</a:t>
            </a:r>
            <a:endParaRPr lang="en-US" sz="88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IMPORTABLE JSON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Jql Scheduled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 *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680" dirty="0"/>
          </a:p>
        </p:txBody>
      </p:sp>
      <p:sp>
        <p:nvSpPr>
          <p:cNvPr id="140" name="Text 138"/>
          <p:cNvSpPr/>
          <p:nvPr/>
        </p:nvSpPr>
        <p:spPr>
          <a:xfrm>
            <a:off x="7488936" y="3630168"/>
            <a:ext cx="40992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Pending AND updated &lt;= -3d AND issuetype = 'Work Type = Incident'</a:t>
            </a:r>
            <a:endParaRPr lang="en-US" sz="760" dirty="0"/>
          </a:p>
        </p:txBody>
      </p:sp>
      <p:sp>
        <p:nvSpPr>
          <p:cNvPr id="141" name="Text 139"/>
          <p:cNvSpPr/>
          <p:nvPr/>
        </p:nvSpPr>
        <p:spPr>
          <a:xfrm>
            <a:off x="7488936" y="4251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42" name="Text 140"/>
          <p:cNvSpPr/>
          <p:nvPr/>
        </p:nvSpPr>
        <p:spPr>
          <a:xfrm>
            <a:off x="7488936" y="4407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Comment Add</a:t>
            </a:r>
            <a:endParaRPr lang="en-US" sz="760" dirty="0"/>
          </a:p>
        </p:txBody>
      </p:sp>
      <p:sp>
        <p:nvSpPr>
          <p:cNvPr id="143" name="Text 141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Auto-close 'Pending' Incidents after 7 days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  ·  Risk: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closes incidents that have been in 'Pending' for 7 days due to no response, setting the 'Close Code' to 'No feedback from user', which is an existing close code.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1316736"/>
          </a:xfrm>
          <a:prstGeom prst="roundRect">
            <a:avLst>
              <a:gd name="adj" fmla="val 347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1152144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Scheduled Jql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Pending AND updated &lt;= -7d AND issuetype = 'Work Type = Incident'</a:t>
            </a:r>
            <a:endParaRPr lang="en-US" sz="860" dirty="0"/>
          </a:p>
        </p:txBody>
      </p:sp>
      <p:sp>
        <p:nvSpPr>
          <p:cNvPr id="120" name="Text 118"/>
          <p:cNvSpPr/>
          <p:nvPr/>
        </p:nvSpPr>
        <p:spPr>
          <a:xfrm>
            <a:off x="621792" y="330098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1828800" y="3282696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 *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457200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457200" y="4041648"/>
            <a:ext cx="45720" cy="213969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4" name="Text 122"/>
          <p:cNvSpPr/>
          <p:nvPr/>
        </p:nvSpPr>
        <p:spPr>
          <a:xfrm>
            <a:off x="603504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03504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 Field Close Code = No feedback from user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Issue → Close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3899916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3899916" y="4041648"/>
            <a:ext cx="45720" cy="2139696"/>
          </a:xfrm>
          <a:prstGeom prst="rect">
            <a:avLst/>
          </a:prstGeom>
          <a:solidFill>
            <a:srgbClr val="1D7AFC"/>
          </a:solidFill>
          <a:ln/>
        </p:spPr>
      </p:sp>
      <p:sp>
        <p:nvSpPr>
          <p:cNvPr id="128" name="Text 126"/>
          <p:cNvSpPr/>
          <p:nvPr/>
        </p:nvSpPr>
        <p:spPr>
          <a:xfrm>
            <a:off x="4046220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 / EVIDENCE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88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Evidence-backed automation opportunity generated from process analysis.</a:t>
            </a:r>
            <a:endParaRPr lang="en-US" sz="88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IMPORTABLE JSON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Jql Scheduled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 *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</a:t>
            </a:r>
            <a:endParaRPr lang="en-US" sz="680" dirty="0"/>
          </a:p>
        </p:txBody>
      </p:sp>
      <p:sp>
        <p:nvSpPr>
          <p:cNvPr id="140" name="Text 138"/>
          <p:cNvSpPr/>
          <p:nvPr/>
        </p:nvSpPr>
        <p:spPr>
          <a:xfrm>
            <a:off x="7488936" y="3630168"/>
            <a:ext cx="40992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Pending AND updated &lt;= -7d AND issuetype = 'Work Type = Incident'</a:t>
            </a:r>
            <a:endParaRPr lang="en-US" sz="760" dirty="0"/>
          </a:p>
        </p:txBody>
      </p:sp>
      <p:sp>
        <p:nvSpPr>
          <p:cNvPr id="141" name="Text 139"/>
          <p:cNvSpPr/>
          <p:nvPr/>
        </p:nvSpPr>
        <p:spPr>
          <a:xfrm>
            <a:off x="7488936" y="4251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42" name="Text 140"/>
          <p:cNvSpPr/>
          <p:nvPr/>
        </p:nvSpPr>
        <p:spPr>
          <a:xfrm>
            <a:off x="7488936" y="4407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Field Edit, Jira Issue Transition</a:t>
            </a:r>
            <a:endParaRPr lang="en-US" sz="760" dirty="0"/>
          </a:p>
        </p:txBody>
      </p:sp>
      <p:sp>
        <p:nvSpPr>
          <p:cNvPr id="143" name="Text 141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Flag Rework when Incident is Reopened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  ·  Risk: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a comment when an incident is transitioned from 'Completed' back to 'Work in Progress'. This transition is a clear rework signal, occurring in 2.7% of cases.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932688"/>
          </a:xfrm>
          <a:prstGeom prst="roundRect">
            <a:avLst>
              <a:gd name="adj" fmla="val 490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76809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Transitioned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Completed → Work in Progress</a:t>
            </a:r>
            <a:endParaRPr lang="en-US" sz="860" dirty="0"/>
          </a:p>
        </p:txBody>
      </p:sp>
      <p:sp>
        <p:nvSpPr>
          <p:cNvPr id="120" name="Shape 118"/>
          <p:cNvSpPr/>
          <p:nvPr/>
        </p:nvSpPr>
        <p:spPr>
          <a:xfrm>
            <a:off x="457200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1" name="Shape 119"/>
          <p:cNvSpPr/>
          <p:nvPr/>
        </p:nvSpPr>
        <p:spPr>
          <a:xfrm>
            <a:off x="457200" y="3657600"/>
            <a:ext cx="45720" cy="2523744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2" name="Text 120"/>
          <p:cNvSpPr/>
          <p:nvPr/>
        </p:nvSpPr>
        <p:spPr>
          <a:xfrm>
            <a:off x="603504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3" name="Text 121"/>
          <p:cNvSpPr/>
          <p:nvPr/>
        </p:nvSpPr>
        <p:spPr>
          <a:xfrm>
            <a:off x="603504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Comment “This incident has been reopened from 'Completed'. Please add a comment explaining the…”</a:t>
            </a:r>
            <a:endParaRPr lang="en-US" sz="860" dirty="0"/>
          </a:p>
        </p:txBody>
      </p:sp>
      <p:sp>
        <p:nvSpPr>
          <p:cNvPr id="124" name="Shape 122"/>
          <p:cNvSpPr/>
          <p:nvPr/>
        </p:nvSpPr>
        <p:spPr>
          <a:xfrm>
            <a:off x="3899916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3899916" y="3657600"/>
            <a:ext cx="45720" cy="2523744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6" name="Text 124"/>
          <p:cNvSpPr/>
          <p:nvPr/>
        </p:nvSpPr>
        <p:spPr>
          <a:xfrm>
            <a:off x="4046220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issuetype = 'Work Type = Incident'</a:t>
            </a:r>
            <a:endParaRPr lang="en-US" sz="860" dirty="0"/>
          </a:p>
        </p:txBody>
      </p:sp>
      <p:sp>
        <p:nvSpPr>
          <p:cNvPr id="128" name="Shape 126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9" name="Shape 127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0" name="Text 128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IMPORTABLE JSON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Transitioned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Comment Add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680" dirty="0"/>
          </a:p>
        </p:txBody>
      </p:sp>
      <p:sp>
        <p:nvSpPr>
          <p:cNvPr id="138" name="Text 136"/>
          <p:cNvSpPr/>
          <p:nvPr/>
        </p:nvSpPr>
        <p:spPr>
          <a:xfrm>
            <a:off x="7488936" y="363016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Condition Jql</a:t>
            </a:r>
            <a:endParaRPr lang="en-US" sz="760" dirty="0"/>
          </a:p>
        </p:txBody>
      </p:sp>
      <p:sp>
        <p:nvSpPr>
          <p:cNvPr id="139" name="Text 137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Auto-assign unassigned High/Critical Priority Incidents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  ·  Risk: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assigns any new unassigned incident with 'High' or 'Critical' priority to ensure it is picked up immediately, preventing delays for critical issues.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Created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 Field assignee = Automatic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issuetype = 'Work Type = Incident' AND Priority in ('2 - High', '1 - Critical') AND assignee is EMPTY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28" name="Text 126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IMPORTABLE JSON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0" name="Text 128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1" name="Text 129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Created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Field Edit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63016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Condition Jql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Route Password Reset Incidents to correct group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Automation  ·  Risk: low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sets the 'Assignment Group' to 'Computer/Accessories' for new incidents with a 'Subcategory' of 'Password Reset' or 'Account Unlock', ensuring faster routing to the correct team.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Created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 Field Assignment Group = Computer/Accessories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3899916" y="3191256"/>
            <a:ext cx="3278124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3899916" y="3273552"/>
            <a:ext cx="45720" cy="2907792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46220" y="3319272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4046220" y="3557016"/>
            <a:ext cx="2985516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issuetype = 'Work Type = Incident' AND Subcategory in ('Password Reset', 'Account Unlock') AND 'Assignment Group' is…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28" name="Text 126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IMPORTABLE JSON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7488936" y="196596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</a:t>
            </a:r>
            <a:endParaRPr lang="en-US" sz="680" dirty="0"/>
          </a:p>
        </p:txBody>
      </p:sp>
      <p:sp>
        <p:nvSpPr>
          <p:cNvPr id="130" name="Text 128"/>
          <p:cNvSpPr/>
          <p:nvPr/>
        </p:nvSpPr>
        <p:spPr>
          <a:xfrm>
            <a:off x="7488936" y="212140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ENABLED</a:t>
            </a:r>
            <a:endParaRPr lang="en-US" sz="760" dirty="0"/>
          </a:p>
        </p:txBody>
      </p:sp>
      <p:sp>
        <p:nvSpPr>
          <p:cNvPr id="131" name="Text 129"/>
          <p:cNvSpPr/>
          <p:nvPr/>
        </p:nvSpPr>
        <p:spPr>
          <a:xfrm>
            <a:off x="7488936" y="246888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680" dirty="0"/>
          </a:p>
        </p:txBody>
      </p:sp>
      <p:sp>
        <p:nvSpPr>
          <p:cNvPr id="132" name="Text 130"/>
          <p:cNvSpPr/>
          <p:nvPr/>
        </p:nvSpPr>
        <p:spPr>
          <a:xfrm>
            <a:off x="7488936" y="262432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Created</a:t>
            </a:r>
            <a:endParaRPr lang="en-US" sz="760" dirty="0"/>
          </a:p>
        </p:txBody>
      </p:sp>
      <p:sp>
        <p:nvSpPr>
          <p:cNvPr id="133" name="Text 131"/>
          <p:cNvSpPr/>
          <p:nvPr/>
        </p:nvSpPr>
        <p:spPr>
          <a:xfrm>
            <a:off x="7488936" y="297180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680" dirty="0"/>
          </a:p>
        </p:txBody>
      </p:sp>
      <p:sp>
        <p:nvSpPr>
          <p:cNvPr id="134" name="Text 132"/>
          <p:cNvSpPr/>
          <p:nvPr/>
        </p:nvSpPr>
        <p:spPr>
          <a:xfrm>
            <a:off x="7488936" y="312724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Field Edit</a:t>
            </a:r>
            <a:endParaRPr lang="en-US" sz="760" dirty="0"/>
          </a:p>
        </p:txBody>
      </p:sp>
      <p:sp>
        <p:nvSpPr>
          <p:cNvPr id="135" name="Text 133"/>
          <p:cNvSpPr/>
          <p:nvPr/>
        </p:nvSpPr>
        <p:spPr>
          <a:xfrm>
            <a:off x="7488936" y="3474720"/>
            <a:ext cx="409925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spc="8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680" dirty="0"/>
          </a:p>
        </p:txBody>
      </p:sp>
      <p:sp>
        <p:nvSpPr>
          <p:cNvPr id="136" name="Text 134"/>
          <p:cNvSpPr/>
          <p:nvPr/>
        </p:nvSpPr>
        <p:spPr>
          <a:xfrm>
            <a:off x="7488936" y="3630168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950"/>
              </a:lnSpc>
              <a:buNone/>
            </a:pPr>
            <a:r>
              <a:rPr lang="en-US" sz="76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Jira Issue Condition Jql</a:t>
            </a:r>
            <a:endParaRPr lang="en-US" sz="760" dirty="0"/>
          </a:p>
        </p:txBody>
      </p:sp>
      <p:sp>
        <p:nvSpPr>
          <p:cNvPr id="137" name="Text 135"/>
          <p:cNvSpPr/>
          <p:nvPr/>
        </p:nvSpPr>
        <p:spPr>
          <a:xfrm>
            <a:off x="7488936" y="5925312"/>
            <a:ext cx="4099255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importable JSON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JIRA AUTOMATION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Implementation Checklist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822960"/>
          </a:xfrm>
          <a:prstGeom prst="roundRect">
            <a:avLst>
              <a:gd name="adj" fmla="val 5556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5836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44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PACK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45920"/>
            <a:ext cx="1094811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deck summarises the generated Jira Automation in a client-readable format. Use the JSON export for the full import/configuration artifacts.</a:t>
            </a:r>
            <a:endParaRPr lang="en-US" sz="940" dirty="0"/>
          </a:p>
        </p:txBody>
      </p:sp>
      <p:sp>
        <p:nvSpPr>
          <p:cNvPr id="113" name="Shape 111"/>
          <p:cNvSpPr/>
          <p:nvPr/>
        </p:nvSpPr>
        <p:spPr>
          <a:xfrm>
            <a:off x="457200" y="2331720"/>
            <a:ext cx="11277295" cy="3931920"/>
          </a:xfrm>
          <a:prstGeom prst="roundRect">
            <a:avLst>
              <a:gd name="adj" fmla="val 116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14016"/>
            <a:ext cx="45720" cy="3767328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15" name="Text 113"/>
          <p:cNvSpPr/>
          <p:nvPr/>
        </p:nvSpPr>
        <p:spPr>
          <a:xfrm>
            <a:off x="621792" y="24780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VALIDATION STEPS</a:t>
            </a:r>
            <a:endParaRPr lang="en-US" sz="820" dirty="0"/>
          </a:p>
        </p:txBody>
      </p:sp>
      <p:sp>
        <p:nvSpPr>
          <p:cNvPr id="116" name="Text 114"/>
          <p:cNvSpPr/>
          <p:nvPr/>
        </p:nvSpPr>
        <p:spPr>
          <a:xfrm>
            <a:off x="621792" y="2752344"/>
            <a:ext cx="10948111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each rule against local workflow configuration and field names.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triggers, conditions and actions in a sandbox or development project first.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permissions, app availability and any required marketplace apps.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JSON export for direct rule import where supported.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small pilot before enabling broadly, and monitor exceptions after release.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Jira Automation — Incidents - Status</dc:title>
  <dc:subject>PptxGenJS Presentation</dc:subject>
  <dc:creator>Process Advisor</dc:creator>
  <cp:lastModifiedBy>Process Advisor</cp:lastModifiedBy>
  <cp:revision>1</cp:revision>
  <dcterms:created xsi:type="dcterms:W3CDTF">2026-07-09T05:32:02Z</dcterms:created>
  <dcterms:modified xsi:type="dcterms:W3CDTF">2026-07-09T05:32:02Z</dcterms:modified>
</cp:coreProperties>
</file>