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12191695" cy="6858000"/>
  <p:notesSz cx="6858000" cy="1219169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image" Target="../media/PACKBODY-image-1.png"/><Relationship Id="rId2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CKBODY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6537960"/>
            <a:ext cx="9144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26F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Process Advisor for Jira  ·  Rovo Agent Pack  ·  Incidents - Status</a:t>
            </a:r>
            <a:endParaRPr lang="en-US" sz="8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521440" y="653796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850">
                <a:solidFill>
                  <a:srgbClr val="626F86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0" lang="en-US"/>
              <a:t>1002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521440" y="653796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850">
                <a:solidFill>
                  <a:srgbClr val="626F86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0" lang="en-US"/>
              <a:t>null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-image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372600" y="1645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9573768" y="1645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774936" y="1645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9976104" y="1645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177272" y="1645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378440" y="1645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579608" y="1645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780776" y="1645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0981944" y="1645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1183112" y="1645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1384280" y="1645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1585448" y="1645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1786616" y="1645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9372600" y="3474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9573768" y="3474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9774936" y="3474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9976104" y="3474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10177272" y="3474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0378440" y="3474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0579608" y="3474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0780776" y="3474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10981944" y="3474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11183112" y="3474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11384280" y="3474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11585448" y="3474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1786616" y="3474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9372600" y="5303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9573768" y="5303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9774936" y="5303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9976104" y="5303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10177272" y="5303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10378440" y="5303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10579608" y="5303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10780776" y="5303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10981944" y="5303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11183112" y="5303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11384280" y="5303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11585448" y="5303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11786616" y="5303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9372600" y="71323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9573768" y="71323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9774936" y="71323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9976104" y="71323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10177272" y="71323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10378440" y="71323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10579608" y="71323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10780776" y="71323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10981944" y="71323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11183112" y="71323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11384280" y="71323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11585448" y="71323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11786616" y="71323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54" name="Shape 52"/>
          <p:cNvSpPr/>
          <p:nvPr/>
        </p:nvSpPr>
        <p:spPr>
          <a:xfrm>
            <a:off x="9372600" y="89611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55" name="Shape 53"/>
          <p:cNvSpPr/>
          <p:nvPr/>
        </p:nvSpPr>
        <p:spPr>
          <a:xfrm>
            <a:off x="9573768" y="89611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9774936" y="89611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9976104" y="89611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58" name="Shape 56"/>
          <p:cNvSpPr/>
          <p:nvPr/>
        </p:nvSpPr>
        <p:spPr>
          <a:xfrm>
            <a:off x="10177272" y="89611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10378440" y="89611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60" name="Shape 58"/>
          <p:cNvSpPr/>
          <p:nvPr/>
        </p:nvSpPr>
        <p:spPr>
          <a:xfrm>
            <a:off x="10579608" y="89611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61" name="Shape 59"/>
          <p:cNvSpPr/>
          <p:nvPr/>
        </p:nvSpPr>
        <p:spPr>
          <a:xfrm>
            <a:off x="10780776" y="89611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62" name="Shape 60"/>
          <p:cNvSpPr/>
          <p:nvPr/>
        </p:nvSpPr>
        <p:spPr>
          <a:xfrm>
            <a:off x="10981944" y="89611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63" name="Shape 61"/>
          <p:cNvSpPr/>
          <p:nvPr/>
        </p:nvSpPr>
        <p:spPr>
          <a:xfrm>
            <a:off x="11183112" y="89611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64" name="Shape 62"/>
          <p:cNvSpPr/>
          <p:nvPr/>
        </p:nvSpPr>
        <p:spPr>
          <a:xfrm>
            <a:off x="11384280" y="89611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65" name="Shape 63"/>
          <p:cNvSpPr/>
          <p:nvPr/>
        </p:nvSpPr>
        <p:spPr>
          <a:xfrm>
            <a:off x="11585448" y="89611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66" name="Shape 64"/>
          <p:cNvSpPr/>
          <p:nvPr/>
        </p:nvSpPr>
        <p:spPr>
          <a:xfrm>
            <a:off x="11786616" y="89611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67" name="Shape 65"/>
          <p:cNvSpPr/>
          <p:nvPr/>
        </p:nvSpPr>
        <p:spPr>
          <a:xfrm>
            <a:off x="9372600" y="10789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68" name="Shape 66"/>
          <p:cNvSpPr/>
          <p:nvPr/>
        </p:nvSpPr>
        <p:spPr>
          <a:xfrm>
            <a:off x="9573768" y="10789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69" name="Shape 67"/>
          <p:cNvSpPr/>
          <p:nvPr/>
        </p:nvSpPr>
        <p:spPr>
          <a:xfrm>
            <a:off x="9774936" y="10789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70" name="Shape 68"/>
          <p:cNvSpPr/>
          <p:nvPr/>
        </p:nvSpPr>
        <p:spPr>
          <a:xfrm>
            <a:off x="9976104" y="10789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71" name="Shape 69"/>
          <p:cNvSpPr/>
          <p:nvPr/>
        </p:nvSpPr>
        <p:spPr>
          <a:xfrm>
            <a:off x="10177272" y="10789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72" name="Shape 70"/>
          <p:cNvSpPr/>
          <p:nvPr/>
        </p:nvSpPr>
        <p:spPr>
          <a:xfrm>
            <a:off x="10378440" y="10789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73" name="Shape 71"/>
          <p:cNvSpPr/>
          <p:nvPr/>
        </p:nvSpPr>
        <p:spPr>
          <a:xfrm>
            <a:off x="10579608" y="10789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74" name="Shape 72"/>
          <p:cNvSpPr/>
          <p:nvPr/>
        </p:nvSpPr>
        <p:spPr>
          <a:xfrm>
            <a:off x="10780776" y="10789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75" name="Shape 73"/>
          <p:cNvSpPr/>
          <p:nvPr/>
        </p:nvSpPr>
        <p:spPr>
          <a:xfrm>
            <a:off x="10981944" y="10789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76" name="Shape 74"/>
          <p:cNvSpPr/>
          <p:nvPr/>
        </p:nvSpPr>
        <p:spPr>
          <a:xfrm>
            <a:off x="11183112" y="10789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77" name="Shape 75"/>
          <p:cNvSpPr/>
          <p:nvPr/>
        </p:nvSpPr>
        <p:spPr>
          <a:xfrm>
            <a:off x="11384280" y="10789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78" name="Shape 76"/>
          <p:cNvSpPr/>
          <p:nvPr/>
        </p:nvSpPr>
        <p:spPr>
          <a:xfrm>
            <a:off x="11585448" y="10789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79" name="Shape 77"/>
          <p:cNvSpPr/>
          <p:nvPr/>
        </p:nvSpPr>
        <p:spPr>
          <a:xfrm>
            <a:off x="11786616" y="10789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80" name="Shape 78"/>
          <p:cNvSpPr/>
          <p:nvPr/>
        </p:nvSpPr>
        <p:spPr>
          <a:xfrm>
            <a:off x="9372600" y="12618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81" name="Shape 79"/>
          <p:cNvSpPr/>
          <p:nvPr/>
        </p:nvSpPr>
        <p:spPr>
          <a:xfrm>
            <a:off x="9573768" y="12618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82" name="Shape 80"/>
          <p:cNvSpPr/>
          <p:nvPr/>
        </p:nvSpPr>
        <p:spPr>
          <a:xfrm>
            <a:off x="9774936" y="12618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83" name="Shape 81"/>
          <p:cNvSpPr/>
          <p:nvPr/>
        </p:nvSpPr>
        <p:spPr>
          <a:xfrm>
            <a:off x="9976104" y="12618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84" name="Shape 82"/>
          <p:cNvSpPr/>
          <p:nvPr/>
        </p:nvSpPr>
        <p:spPr>
          <a:xfrm>
            <a:off x="10177272" y="12618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85" name="Shape 83"/>
          <p:cNvSpPr/>
          <p:nvPr/>
        </p:nvSpPr>
        <p:spPr>
          <a:xfrm>
            <a:off x="10378440" y="12618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86" name="Shape 84"/>
          <p:cNvSpPr/>
          <p:nvPr/>
        </p:nvSpPr>
        <p:spPr>
          <a:xfrm>
            <a:off x="10579608" y="12618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87" name="Shape 85"/>
          <p:cNvSpPr/>
          <p:nvPr/>
        </p:nvSpPr>
        <p:spPr>
          <a:xfrm>
            <a:off x="10780776" y="12618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88" name="Shape 86"/>
          <p:cNvSpPr/>
          <p:nvPr/>
        </p:nvSpPr>
        <p:spPr>
          <a:xfrm>
            <a:off x="10981944" y="12618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89" name="Shape 87"/>
          <p:cNvSpPr/>
          <p:nvPr/>
        </p:nvSpPr>
        <p:spPr>
          <a:xfrm>
            <a:off x="11183112" y="12618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90" name="Shape 88"/>
          <p:cNvSpPr/>
          <p:nvPr/>
        </p:nvSpPr>
        <p:spPr>
          <a:xfrm>
            <a:off x="11384280" y="12618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91" name="Shape 89"/>
          <p:cNvSpPr/>
          <p:nvPr/>
        </p:nvSpPr>
        <p:spPr>
          <a:xfrm>
            <a:off x="11585448" y="12618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92" name="Shape 90"/>
          <p:cNvSpPr/>
          <p:nvPr/>
        </p:nvSpPr>
        <p:spPr>
          <a:xfrm>
            <a:off x="11786616" y="12618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93" name="Shape 91"/>
          <p:cNvSpPr/>
          <p:nvPr/>
        </p:nvSpPr>
        <p:spPr>
          <a:xfrm>
            <a:off x="9372600" y="14447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94" name="Shape 92"/>
          <p:cNvSpPr/>
          <p:nvPr/>
        </p:nvSpPr>
        <p:spPr>
          <a:xfrm>
            <a:off x="9573768" y="14447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95" name="Shape 93"/>
          <p:cNvSpPr/>
          <p:nvPr/>
        </p:nvSpPr>
        <p:spPr>
          <a:xfrm>
            <a:off x="9774936" y="14447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96" name="Shape 94"/>
          <p:cNvSpPr/>
          <p:nvPr/>
        </p:nvSpPr>
        <p:spPr>
          <a:xfrm>
            <a:off x="9976104" y="14447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97" name="Shape 95"/>
          <p:cNvSpPr/>
          <p:nvPr/>
        </p:nvSpPr>
        <p:spPr>
          <a:xfrm>
            <a:off x="10177272" y="14447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98" name="Shape 96"/>
          <p:cNvSpPr/>
          <p:nvPr/>
        </p:nvSpPr>
        <p:spPr>
          <a:xfrm>
            <a:off x="10378440" y="14447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99" name="Shape 97"/>
          <p:cNvSpPr/>
          <p:nvPr/>
        </p:nvSpPr>
        <p:spPr>
          <a:xfrm>
            <a:off x="10579608" y="14447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00" name="Shape 98"/>
          <p:cNvSpPr/>
          <p:nvPr/>
        </p:nvSpPr>
        <p:spPr>
          <a:xfrm>
            <a:off x="10780776" y="14447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01" name="Shape 99"/>
          <p:cNvSpPr/>
          <p:nvPr/>
        </p:nvSpPr>
        <p:spPr>
          <a:xfrm>
            <a:off x="10981944" y="14447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02" name="Shape 100"/>
          <p:cNvSpPr/>
          <p:nvPr/>
        </p:nvSpPr>
        <p:spPr>
          <a:xfrm>
            <a:off x="11183112" y="14447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03" name="Shape 101"/>
          <p:cNvSpPr/>
          <p:nvPr/>
        </p:nvSpPr>
        <p:spPr>
          <a:xfrm>
            <a:off x="11384280" y="14447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04" name="Shape 102"/>
          <p:cNvSpPr/>
          <p:nvPr/>
        </p:nvSpPr>
        <p:spPr>
          <a:xfrm>
            <a:off x="11585448" y="14447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05" name="Shape 103"/>
          <p:cNvSpPr/>
          <p:nvPr/>
        </p:nvSpPr>
        <p:spPr>
          <a:xfrm>
            <a:off x="11786616" y="14447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06" name="Shape 104"/>
          <p:cNvSpPr/>
          <p:nvPr/>
        </p:nvSpPr>
        <p:spPr>
          <a:xfrm>
            <a:off x="182880" y="56235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07" name="Shape 105"/>
          <p:cNvSpPr/>
          <p:nvPr/>
        </p:nvSpPr>
        <p:spPr>
          <a:xfrm>
            <a:off x="384048" y="56235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08" name="Shape 106"/>
          <p:cNvSpPr/>
          <p:nvPr/>
        </p:nvSpPr>
        <p:spPr>
          <a:xfrm>
            <a:off x="585216" y="56235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09" name="Shape 107"/>
          <p:cNvSpPr/>
          <p:nvPr/>
        </p:nvSpPr>
        <p:spPr>
          <a:xfrm>
            <a:off x="786384" y="56235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10" name="Shape 108"/>
          <p:cNvSpPr/>
          <p:nvPr/>
        </p:nvSpPr>
        <p:spPr>
          <a:xfrm>
            <a:off x="987552" y="56235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11" name="Shape 109"/>
          <p:cNvSpPr/>
          <p:nvPr/>
        </p:nvSpPr>
        <p:spPr>
          <a:xfrm>
            <a:off x="1188720" y="56235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12" name="Shape 110"/>
          <p:cNvSpPr/>
          <p:nvPr/>
        </p:nvSpPr>
        <p:spPr>
          <a:xfrm>
            <a:off x="1389888" y="56235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13" name="Shape 111"/>
          <p:cNvSpPr/>
          <p:nvPr/>
        </p:nvSpPr>
        <p:spPr>
          <a:xfrm>
            <a:off x="1591056" y="56235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14" name="Shape 112"/>
          <p:cNvSpPr/>
          <p:nvPr/>
        </p:nvSpPr>
        <p:spPr>
          <a:xfrm>
            <a:off x="1792224" y="56235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15" name="Shape 113"/>
          <p:cNvSpPr/>
          <p:nvPr/>
        </p:nvSpPr>
        <p:spPr>
          <a:xfrm>
            <a:off x="1993392" y="56235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16" name="Shape 114"/>
          <p:cNvSpPr/>
          <p:nvPr/>
        </p:nvSpPr>
        <p:spPr>
          <a:xfrm>
            <a:off x="2194560" y="56235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17" name="Shape 115"/>
          <p:cNvSpPr/>
          <p:nvPr/>
        </p:nvSpPr>
        <p:spPr>
          <a:xfrm>
            <a:off x="2395728" y="56235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18" name="Shape 116"/>
          <p:cNvSpPr/>
          <p:nvPr/>
        </p:nvSpPr>
        <p:spPr>
          <a:xfrm>
            <a:off x="2596896" y="56235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19" name="Shape 117"/>
          <p:cNvSpPr/>
          <p:nvPr/>
        </p:nvSpPr>
        <p:spPr>
          <a:xfrm>
            <a:off x="182880" y="58064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20" name="Shape 118"/>
          <p:cNvSpPr/>
          <p:nvPr/>
        </p:nvSpPr>
        <p:spPr>
          <a:xfrm>
            <a:off x="384048" y="58064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21" name="Shape 119"/>
          <p:cNvSpPr/>
          <p:nvPr/>
        </p:nvSpPr>
        <p:spPr>
          <a:xfrm>
            <a:off x="585216" y="58064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22" name="Shape 120"/>
          <p:cNvSpPr/>
          <p:nvPr/>
        </p:nvSpPr>
        <p:spPr>
          <a:xfrm>
            <a:off x="786384" y="58064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23" name="Shape 121"/>
          <p:cNvSpPr/>
          <p:nvPr/>
        </p:nvSpPr>
        <p:spPr>
          <a:xfrm>
            <a:off x="987552" y="58064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24" name="Shape 122"/>
          <p:cNvSpPr/>
          <p:nvPr/>
        </p:nvSpPr>
        <p:spPr>
          <a:xfrm>
            <a:off x="1188720" y="58064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25" name="Shape 123"/>
          <p:cNvSpPr/>
          <p:nvPr/>
        </p:nvSpPr>
        <p:spPr>
          <a:xfrm>
            <a:off x="1389888" y="58064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26" name="Shape 124"/>
          <p:cNvSpPr/>
          <p:nvPr/>
        </p:nvSpPr>
        <p:spPr>
          <a:xfrm>
            <a:off x="1591056" y="58064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27" name="Shape 125"/>
          <p:cNvSpPr/>
          <p:nvPr/>
        </p:nvSpPr>
        <p:spPr>
          <a:xfrm>
            <a:off x="1792224" y="58064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28" name="Shape 126"/>
          <p:cNvSpPr/>
          <p:nvPr/>
        </p:nvSpPr>
        <p:spPr>
          <a:xfrm>
            <a:off x="1993392" y="58064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29" name="Shape 127"/>
          <p:cNvSpPr/>
          <p:nvPr/>
        </p:nvSpPr>
        <p:spPr>
          <a:xfrm>
            <a:off x="2194560" y="58064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30" name="Shape 128"/>
          <p:cNvSpPr/>
          <p:nvPr/>
        </p:nvSpPr>
        <p:spPr>
          <a:xfrm>
            <a:off x="2395728" y="58064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31" name="Shape 129"/>
          <p:cNvSpPr/>
          <p:nvPr/>
        </p:nvSpPr>
        <p:spPr>
          <a:xfrm>
            <a:off x="2596896" y="58064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32" name="Shape 130"/>
          <p:cNvSpPr/>
          <p:nvPr/>
        </p:nvSpPr>
        <p:spPr>
          <a:xfrm>
            <a:off x="182880" y="59893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33" name="Shape 131"/>
          <p:cNvSpPr/>
          <p:nvPr/>
        </p:nvSpPr>
        <p:spPr>
          <a:xfrm>
            <a:off x="384048" y="59893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34" name="Shape 132"/>
          <p:cNvSpPr/>
          <p:nvPr/>
        </p:nvSpPr>
        <p:spPr>
          <a:xfrm>
            <a:off x="585216" y="59893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35" name="Shape 133"/>
          <p:cNvSpPr/>
          <p:nvPr/>
        </p:nvSpPr>
        <p:spPr>
          <a:xfrm>
            <a:off x="786384" y="59893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36" name="Shape 134"/>
          <p:cNvSpPr/>
          <p:nvPr/>
        </p:nvSpPr>
        <p:spPr>
          <a:xfrm>
            <a:off x="987552" y="59893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37" name="Shape 135"/>
          <p:cNvSpPr/>
          <p:nvPr/>
        </p:nvSpPr>
        <p:spPr>
          <a:xfrm>
            <a:off x="1188720" y="59893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38" name="Shape 136"/>
          <p:cNvSpPr/>
          <p:nvPr/>
        </p:nvSpPr>
        <p:spPr>
          <a:xfrm>
            <a:off x="1389888" y="59893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39" name="Shape 137"/>
          <p:cNvSpPr/>
          <p:nvPr/>
        </p:nvSpPr>
        <p:spPr>
          <a:xfrm>
            <a:off x="1591056" y="59893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40" name="Shape 138"/>
          <p:cNvSpPr/>
          <p:nvPr/>
        </p:nvSpPr>
        <p:spPr>
          <a:xfrm>
            <a:off x="1792224" y="59893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41" name="Shape 139"/>
          <p:cNvSpPr/>
          <p:nvPr/>
        </p:nvSpPr>
        <p:spPr>
          <a:xfrm>
            <a:off x="1993392" y="59893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42" name="Shape 140"/>
          <p:cNvSpPr/>
          <p:nvPr/>
        </p:nvSpPr>
        <p:spPr>
          <a:xfrm>
            <a:off x="2194560" y="59893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43" name="Shape 141"/>
          <p:cNvSpPr/>
          <p:nvPr/>
        </p:nvSpPr>
        <p:spPr>
          <a:xfrm>
            <a:off x="2395728" y="59893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44" name="Shape 142"/>
          <p:cNvSpPr/>
          <p:nvPr/>
        </p:nvSpPr>
        <p:spPr>
          <a:xfrm>
            <a:off x="2596896" y="59893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45" name="Shape 143"/>
          <p:cNvSpPr/>
          <p:nvPr/>
        </p:nvSpPr>
        <p:spPr>
          <a:xfrm>
            <a:off x="182880" y="617220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46" name="Shape 144"/>
          <p:cNvSpPr/>
          <p:nvPr/>
        </p:nvSpPr>
        <p:spPr>
          <a:xfrm>
            <a:off x="384048" y="617220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47" name="Shape 145"/>
          <p:cNvSpPr/>
          <p:nvPr/>
        </p:nvSpPr>
        <p:spPr>
          <a:xfrm>
            <a:off x="585216" y="617220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48" name="Shape 146"/>
          <p:cNvSpPr/>
          <p:nvPr/>
        </p:nvSpPr>
        <p:spPr>
          <a:xfrm>
            <a:off x="786384" y="617220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49" name="Shape 147"/>
          <p:cNvSpPr/>
          <p:nvPr/>
        </p:nvSpPr>
        <p:spPr>
          <a:xfrm>
            <a:off x="987552" y="617220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50" name="Shape 148"/>
          <p:cNvSpPr/>
          <p:nvPr/>
        </p:nvSpPr>
        <p:spPr>
          <a:xfrm>
            <a:off x="1188720" y="617220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51" name="Shape 149"/>
          <p:cNvSpPr/>
          <p:nvPr/>
        </p:nvSpPr>
        <p:spPr>
          <a:xfrm>
            <a:off x="1389888" y="617220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52" name="Shape 150"/>
          <p:cNvSpPr/>
          <p:nvPr/>
        </p:nvSpPr>
        <p:spPr>
          <a:xfrm>
            <a:off x="1591056" y="617220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53" name="Shape 151"/>
          <p:cNvSpPr/>
          <p:nvPr/>
        </p:nvSpPr>
        <p:spPr>
          <a:xfrm>
            <a:off x="1792224" y="617220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54" name="Shape 152"/>
          <p:cNvSpPr/>
          <p:nvPr/>
        </p:nvSpPr>
        <p:spPr>
          <a:xfrm>
            <a:off x="1993392" y="617220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55" name="Shape 153"/>
          <p:cNvSpPr/>
          <p:nvPr/>
        </p:nvSpPr>
        <p:spPr>
          <a:xfrm>
            <a:off x="2194560" y="617220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56" name="Shape 154"/>
          <p:cNvSpPr/>
          <p:nvPr/>
        </p:nvSpPr>
        <p:spPr>
          <a:xfrm>
            <a:off x="2395728" y="617220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57" name="Shape 155"/>
          <p:cNvSpPr/>
          <p:nvPr/>
        </p:nvSpPr>
        <p:spPr>
          <a:xfrm>
            <a:off x="2596896" y="617220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58" name="Shape 156"/>
          <p:cNvSpPr/>
          <p:nvPr/>
        </p:nvSpPr>
        <p:spPr>
          <a:xfrm>
            <a:off x="182880" y="635508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59" name="Shape 157"/>
          <p:cNvSpPr/>
          <p:nvPr/>
        </p:nvSpPr>
        <p:spPr>
          <a:xfrm>
            <a:off x="384048" y="635508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60" name="Shape 158"/>
          <p:cNvSpPr/>
          <p:nvPr/>
        </p:nvSpPr>
        <p:spPr>
          <a:xfrm>
            <a:off x="585216" y="635508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61" name="Shape 159"/>
          <p:cNvSpPr/>
          <p:nvPr/>
        </p:nvSpPr>
        <p:spPr>
          <a:xfrm>
            <a:off x="786384" y="635508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62" name="Shape 160"/>
          <p:cNvSpPr/>
          <p:nvPr/>
        </p:nvSpPr>
        <p:spPr>
          <a:xfrm>
            <a:off x="987552" y="635508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63" name="Shape 161"/>
          <p:cNvSpPr/>
          <p:nvPr/>
        </p:nvSpPr>
        <p:spPr>
          <a:xfrm>
            <a:off x="1188720" y="635508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64" name="Shape 162"/>
          <p:cNvSpPr/>
          <p:nvPr/>
        </p:nvSpPr>
        <p:spPr>
          <a:xfrm>
            <a:off x="1389888" y="635508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65" name="Shape 163"/>
          <p:cNvSpPr/>
          <p:nvPr/>
        </p:nvSpPr>
        <p:spPr>
          <a:xfrm>
            <a:off x="1591056" y="635508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66" name="Shape 164"/>
          <p:cNvSpPr/>
          <p:nvPr/>
        </p:nvSpPr>
        <p:spPr>
          <a:xfrm>
            <a:off x="1792224" y="635508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67" name="Shape 165"/>
          <p:cNvSpPr/>
          <p:nvPr/>
        </p:nvSpPr>
        <p:spPr>
          <a:xfrm>
            <a:off x="1993392" y="635508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68" name="Shape 166"/>
          <p:cNvSpPr/>
          <p:nvPr/>
        </p:nvSpPr>
        <p:spPr>
          <a:xfrm>
            <a:off x="2194560" y="635508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69" name="Shape 167"/>
          <p:cNvSpPr/>
          <p:nvPr/>
        </p:nvSpPr>
        <p:spPr>
          <a:xfrm>
            <a:off x="2395728" y="635508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70" name="Shape 168"/>
          <p:cNvSpPr/>
          <p:nvPr/>
        </p:nvSpPr>
        <p:spPr>
          <a:xfrm>
            <a:off x="2596896" y="635508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71" name="Shape 169"/>
          <p:cNvSpPr/>
          <p:nvPr/>
        </p:nvSpPr>
        <p:spPr>
          <a:xfrm>
            <a:off x="182880" y="65379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72" name="Shape 170"/>
          <p:cNvSpPr/>
          <p:nvPr/>
        </p:nvSpPr>
        <p:spPr>
          <a:xfrm>
            <a:off x="384048" y="65379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73" name="Shape 171"/>
          <p:cNvSpPr/>
          <p:nvPr/>
        </p:nvSpPr>
        <p:spPr>
          <a:xfrm>
            <a:off x="585216" y="65379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74" name="Shape 172"/>
          <p:cNvSpPr/>
          <p:nvPr/>
        </p:nvSpPr>
        <p:spPr>
          <a:xfrm>
            <a:off x="786384" y="65379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75" name="Shape 173"/>
          <p:cNvSpPr/>
          <p:nvPr/>
        </p:nvSpPr>
        <p:spPr>
          <a:xfrm>
            <a:off x="987552" y="65379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76" name="Shape 174"/>
          <p:cNvSpPr/>
          <p:nvPr/>
        </p:nvSpPr>
        <p:spPr>
          <a:xfrm>
            <a:off x="1188720" y="65379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77" name="Shape 175"/>
          <p:cNvSpPr/>
          <p:nvPr/>
        </p:nvSpPr>
        <p:spPr>
          <a:xfrm>
            <a:off x="1389888" y="65379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78" name="Shape 176"/>
          <p:cNvSpPr/>
          <p:nvPr/>
        </p:nvSpPr>
        <p:spPr>
          <a:xfrm>
            <a:off x="1591056" y="65379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79" name="Shape 177"/>
          <p:cNvSpPr/>
          <p:nvPr/>
        </p:nvSpPr>
        <p:spPr>
          <a:xfrm>
            <a:off x="1792224" y="65379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80" name="Shape 178"/>
          <p:cNvSpPr/>
          <p:nvPr/>
        </p:nvSpPr>
        <p:spPr>
          <a:xfrm>
            <a:off x="1993392" y="65379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81" name="Shape 179"/>
          <p:cNvSpPr/>
          <p:nvPr/>
        </p:nvSpPr>
        <p:spPr>
          <a:xfrm>
            <a:off x="2194560" y="65379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82" name="Shape 180"/>
          <p:cNvSpPr/>
          <p:nvPr/>
        </p:nvSpPr>
        <p:spPr>
          <a:xfrm>
            <a:off x="2395728" y="65379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83" name="Shape 181"/>
          <p:cNvSpPr/>
          <p:nvPr/>
        </p:nvSpPr>
        <p:spPr>
          <a:xfrm>
            <a:off x="2596896" y="65379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84" name="Shape 182"/>
          <p:cNvSpPr/>
          <p:nvPr/>
        </p:nvSpPr>
        <p:spPr>
          <a:xfrm>
            <a:off x="182880" y="67208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85" name="Shape 183"/>
          <p:cNvSpPr/>
          <p:nvPr/>
        </p:nvSpPr>
        <p:spPr>
          <a:xfrm>
            <a:off x="384048" y="67208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86" name="Shape 184"/>
          <p:cNvSpPr/>
          <p:nvPr/>
        </p:nvSpPr>
        <p:spPr>
          <a:xfrm>
            <a:off x="585216" y="67208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87" name="Shape 185"/>
          <p:cNvSpPr/>
          <p:nvPr/>
        </p:nvSpPr>
        <p:spPr>
          <a:xfrm>
            <a:off x="786384" y="67208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88" name="Shape 186"/>
          <p:cNvSpPr/>
          <p:nvPr/>
        </p:nvSpPr>
        <p:spPr>
          <a:xfrm>
            <a:off x="987552" y="67208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89" name="Shape 187"/>
          <p:cNvSpPr/>
          <p:nvPr/>
        </p:nvSpPr>
        <p:spPr>
          <a:xfrm>
            <a:off x="1188720" y="67208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90" name="Shape 188"/>
          <p:cNvSpPr/>
          <p:nvPr/>
        </p:nvSpPr>
        <p:spPr>
          <a:xfrm>
            <a:off x="1389888" y="67208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91" name="Shape 189"/>
          <p:cNvSpPr/>
          <p:nvPr/>
        </p:nvSpPr>
        <p:spPr>
          <a:xfrm>
            <a:off x="1591056" y="67208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92" name="Shape 190"/>
          <p:cNvSpPr/>
          <p:nvPr/>
        </p:nvSpPr>
        <p:spPr>
          <a:xfrm>
            <a:off x="1792224" y="67208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93" name="Shape 191"/>
          <p:cNvSpPr/>
          <p:nvPr/>
        </p:nvSpPr>
        <p:spPr>
          <a:xfrm>
            <a:off x="1993392" y="67208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94" name="Shape 192"/>
          <p:cNvSpPr/>
          <p:nvPr/>
        </p:nvSpPr>
        <p:spPr>
          <a:xfrm>
            <a:off x="2194560" y="67208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95" name="Shape 193"/>
          <p:cNvSpPr/>
          <p:nvPr/>
        </p:nvSpPr>
        <p:spPr>
          <a:xfrm>
            <a:off x="2395728" y="67208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96" name="Shape 194"/>
          <p:cNvSpPr/>
          <p:nvPr/>
        </p:nvSpPr>
        <p:spPr>
          <a:xfrm>
            <a:off x="2596896" y="67208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97" name="Shape 195"/>
          <p:cNvSpPr/>
          <p:nvPr/>
        </p:nvSpPr>
        <p:spPr>
          <a:xfrm>
            <a:off x="182880" y="69037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98" name="Shape 196"/>
          <p:cNvSpPr/>
          <p:nvPr/>
        </p:nvSpPr>
        <p:spPr>
          <a:xfrm>
            <a:off x="384048" y="69037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99" name="Shape 197"/>
          <p:cNvSpPr/>
          <p:nvPr/>
        </p:nvSpPr>
        <p:spPr>
          <a:xfrm>
            <a:off x="585216" y="69037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200" name="Shape 198"/>
          <p:cNvSpPr/>
          <p:nvPr/>
        </p:nvSpPr>
        <p:spPr>
          <a:xfrm>
            <a:off x="786384" y="69037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201" name="Shape 199"/>
          <p:cNvSpPr/>
          <p:nvPr/>
        </p:nvSpPr>
        <p:spPr>
          <a:xfrm>
            <a:off x="987552" y="69037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202" name="Shape 200"/>
          <p:cNvSpPr/>
          <p:nvPr/>
        </p:nvSpPr>
        <p:spPr>
          <a:xfrm>
            <a:off x="1188720" y="69037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203" name="Shape 201"/>
          <p:cNvSpPr/>
          <p:nvPr/>
        </p:nvSpPr>
        <p:spPr>
          <a:xfrm>
            <a:off x="1389888" y="69037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204" name="Shape 202"/>
          <p:cNvSpPr/>
          <p:nvPr/>
        </p:nvSpPr>
        <p:spPr>
          <a:xfrm>
            <a:off x="1591056" y="69037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205" name="Shape 203"/>
          <p:cNvSpPr/>
          <p:nvPr/>
        </p:nvSpPr>
        <p:spPr>
          <a:xfrm>
            <a:off x="1792224" y="69037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206" name="Shape 204"/>
          <p:cNvSpPr/>
          <p:nvPr/>
        </p:nvSpPr>
        <p:spPr>
          <a:xfrm>
            <a:off x="1993392" y="69037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207" name="Shape 205"/>
          <p:cNvSpPr/>
          <p:nvPr/>
        </p:nvSpPr>
        <p:spPr>
          <a:xfrm>
            <a:off x="2194560" y="69037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208" name="Shape 206"/>
          <p:cNvSpPr/>
          <p:nvPr/>
        </p:nvSpPr>
        <p:spPr>
          <a:xfrm>
            <a:off x="2395728" y="69037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209" name="Shape 207"/>
          <p:cNvSpPr/>
          <p:nvPr/>
        </p:nvSpPr>
        <p:spPr>
          <a:xfrm>
            <a:off x="2596896" y="69037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pic>
        <p:nvPicPr>
          <p:cNvPr id="210" name="Image 0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502920"/>
            <a:ext cx="420624" cy="420624"/>
          </a:xfrm>
          <a:prstGeom prst="rect">
            <a:avLst/>
          </a:prstGeom>
        </p:spPr>
      </p:pic>
      <p:sp>
        <p:nvSpPr>
          <p:cNvPr id="211" name="Text 208"/>
          <p:cNvSpPr/>
          <p:nvPr/>
        </p:nvSpPr>
        <p:spPr>
          <a:xfrm>
            <a:off x="969264" y="603504"/>
            <a:ext cx="45720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Process Advisor</a:t>
            </a:r>
            <a:pPr indent="0" marL="0">
              <a:buNone/>
            </a:pPr>
            <a:r>
              <a:rPr lang="en-US" sz="1450" b="1" dirty="0">
                <a:solidFill>
                  <a:srgbClr val="579D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for Jira</a:t>
            </a:r>
            <a:endParaRPr lang="en-US" sz="1450" dirty="0"/>
          </a:p>
        </p:txBody>
      </p:sp>
      <p:sp>
        <p:nvSpPr>
          <p:cNvPr id="212" name="Shape 209"/>
          <p:cNvSpPr/>
          <p:nvPr/>
        </p:nvSpPr>
        <p:spPr>
          <a:xfrm>
            <a:off x="8549640" y="1572768"/>
            <a:ext cx="3184855" cy="3749040"/>
          </a:xfrm>
          <a:prstGeom prst="roundRect">
            <a:avLst>
              <a:gd name="adj" fmla="val 1436"/>
            </a:avLst>
          </a:prstGeom>
          <a:solidFill>
            <a:srgbClr val="FFFFFF"/>
          </a:solidFill>
          <a:ln w="10160">
            <a:solidFill>
              <a:srgbClr val="E1E5EA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213" name="Text 210"/>
          <p:cNvSpPr/>
          <p:nvPr/>
        </p:nvSpPr>
        <p:spPr>
          <a:xfrm>
            <a:off x="8549640" y="2487168"/>
            <a:ext cx="3184855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000" b="1" dirty="0">
                <a:solidFill>
                  <a:srgbClr val="172B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000" dirty="0"/>
          </a:p>
        </p:txBody>
      </p:sp>
      <p:sp>
        <p:nvSpPr>
          <p:cNvPr id="214" name="Text 211"/>
          <p:cNvSpPr/>
          <p:nvPr/>
        </p:nvSpPr>
        <p:spPr>
          <a:xfrm>
            <a:off x="8549640" y="3456432"/>
            <a:ext cx="3184855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170" kern="0" dirty="0">
                <a:solidFill>
                  <a:srgbClr val="626F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AGENTS</a:t>
            </a:r>
            <a:endParaRPr lang="en-US" sz="1000" dirty="0"/>
          </a:p>
        </p:txBody>
      </p:sp>
      <p:sp>
        <p:nvSpPr>
          <p:cNvPr id="215" name="Text 212"/>
          <p:cNvSpPr/>
          <p:nvPr/>
        </p:nvSpPr>
        <p:spPr>
          <a:xfrm>
            <a:off x="8732520" y="3977640"/>
            <a:ext cx="2819095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250"/>
              </a:lnSpc>
              <a:buNone/>
            </a:pPr>
            <a:r>
              <a:rPr lang="en-US" sz="95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Rovo readiness: High</a:t>
            </a:r>
            <a:endParaRPr lang="en-US" sz="950" dirty="0"/>
          </a:p>
        </p:txBody>
      </p:sp>
      <p:sp>
        <p:nvSpPr>
          <p:cNvPr id="216" name="Text 213"/>
          <p:cNvSpPr/>
          <p:nvPr/>
        </p:nvSpPr>
        <p:spPr>
          <a:xfrm>
            <a:off x="457200" y="1783080"/>
            <a:ext cx="76809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34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Rovo Agent Pack</a:t>
            </a:r>
            <a:endParaRPr lang="en-US" sz="3000" dirty="0"/>
          </a:p>
        </p:txBody>
      </p:sp>
      <p:sp>
        <p:nvSpPr>
          <p:cNvPr id="217" name="Shape 214"/>
          <p:cNvSpPr/>
          <p:nvPr/>
        </p:nvSpPr>
        <p:spPr>
          <a:xfrm>
            <a:off x="457200" y="2788920"/>
            <a:ext cx="1051560" cy="50292"/>
          </a:xfrm>
          <a:prstGeom prst="rect">
            <a:avLst/>
          </a:prstGeom>
          <a:solidFill>
            <a:srgbClr val="579DFF"/>
          </a:solidFill>
          <a:ln w="12700">
            <a:solidFill>
              <a:srgbClr val="579DFF"/>
            </a:solidFill>
            <a:prstDash val="solid"/>
          </a:ln>
        </p:spPr>
      </p:sp>
      <p:sp>
        <p:nvSpPr>
          <p:cNvPr id="218" name="Text 215"/>
          <p:cNvSpPr/>
          <p:nvPr/>
        </p:nvSpPr>
        <p:spPr>
          <a:xfrm>
            <a:off x="457200" y="3127248"/>
            <a:ext cx="7680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50" dirty="0">
                <a:solidFill>
                  <a:srgbClr val="C8D9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Incidents - Status</a:t>
            </a:r>
            <a:endParaRPr lang="en-US" sz="1750" dirty="0"/>
          </a:p>
        </p:txBody>
      </p:sp>
      <p:sp>
        <p:nvSpPr>
          <p:cNvPr id="219" name="Text 216"/>
          <p:cNvSpPr/>
          <p:nvPr/>
        </p:nvSpPr>
        <p:spPr>
          <a:xfrm>
            <a:off x="457200" y="3749040"/>
            <a:ext cx="768096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500"/>
              </a:lnSpc>
              <a:buNone/>
            </a:pPr>
            <a:r>
              <a:rPr lang="en-US" sz="1070" dirty="0">
                <a:solidFill>
                  <a:srgbClr val="C8D9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workflow has a high rework rate (40%) and clear, repetitive process loops that are ideal targets for standard Rovo Agents.</a:t>
            </a:r>
            <a:endParaRPr lang="en-US" sz="1070" dirty="0"/>
          </a:p>
        </p:txBody>
      </p:sp>
      <p:sp>
        <p:nvSpPr>
          <p:cNvPr id="220" name="Text 217"/>
          <p:cNvSpPr/>
          <p:nvPr/>
        </p:nvSpPr>
        <p:spPr>
          <a:xfrm>
            <a:off x="457200" y="6144768"/>
            <a:ext cx="7680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20" dirty="0">
                <a:solidFill>
                  <a:srgbClr val="8FA7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Prepared for Metricus    ·    9 July 2026</a:t>
            </a:r>
            <a:endParaRPr lang="en-US" sz="102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555480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9756648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957816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0158984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360152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561320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762488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963656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1164824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1365992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1567160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1768328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1969496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9555480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9756648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9957816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0158984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10360152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0561320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0762488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0963656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11164824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11365992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11567160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11768328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1969496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9555480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9756648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9957816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10158984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10360152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10561320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10762488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10963656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11164824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11365992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11567160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11768328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11969496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9555480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9756648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9957816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10158984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10360152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10561320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10762488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10963656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11164824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11365992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11567160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11768328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11969496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4" name="Shape 52"/>
          <p:cNvSpPr/>
          <p:nvPr/>
        </p:nvSpPr>
        <p:spPr>
          <a:xfrm>
            <a:off x="9555480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5" name="Shape 53"/>
          <p:cNvSpPr/>
          <p:nvPr/>
        </p:nvSpPr>
        <p:spPr>
          <a:xfrm>
            <a:off x="9756648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9957816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10158984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8" name="Shape 56"/>
          <p:cNvSpPr/>
          <p:nvPr/>
        </p:nvSpPr>
        <p:spPr>
          <a:xfrm>
            <a:off x="10360152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10561320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0" name="Shape 58"/>
          <p:cNvSpPr/>
          <p:nvPr/>
        </p:nvSpPr>
        <p:spPr>
          <a:xfrm>
            <a:off x="10762488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1" name="Shape 59"/>
          <p:cNvSpPr/>
          <p:nvPr/>
        </p:nvSpPr>
        <p:spPr>
          <a:xfrm>
            <a:off x="10963656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2" name="Shape 60"/>
          <p:cNvSpPr/>
          <p:nvPr/>
        </p:nvSpPr>
        <p:spPr>
          <a:xfrm>
            <a:off x="11164824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3" name="Shape 61"/>
          <p:cNvSpPr/>
          <p:nvPr/>
        </p:nvSpPr>
        <p:spPr>
          <a:xfrm>
            <a:off x="11365992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4" name="Shape 62"/>
          <p:cNvSpPr/>
          <p:nvPr/>
        </p:nvSpPr>
        <p:spPr>
          <a:xfrm>
            <a:off x="11567160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5" name="Shape 63"/>
          <p:cNvSpPr/>
          <p:nvPr/>
        </p:nvSpPr>
        <p:spPr>
          <a:xfrm>
            <a:off x="11768328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6" name="Shape 64"/>
          <p:cNvSpPr/>
          <p:nvPr/>
        </p:nvSpPr>
        <p:spPr>
          <a:xfrm>
            <a:off x="11969496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7" name="Shape 65"/>
          <p:cNvSpPr/>
          <p:nvPr/>
        </p:nvSpPr>
        <p:spPr>
          <a:xfrm>
            <a:off x="9555480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8" name="Shape 66"/>
          <p:cNvSpPr/>
          <p:nvPr/>
        </p:nvSpPr>
        <p:spPr>
          <a:xfrm>
            <a:off x="9756648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9" name="Shape 67"/>
          <p:cNvSpPr/>
          <p:nvPr/>
        </p:nvSpPr>
        <p:spPr>
          <a:xfrm>
            <a:off x="9957816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0" name="Shape 68"/>
          <p:cNvSpPr/>
          <p:nvPr/>
        </p:nvSpPr>
        <p:spPr>
          <a:xfrm>
            <a:off x="10158984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1" name="Shape 69"/>
          <p:cNvSpPr/>
          <p:nvPr/>
        </p:nvSpPr>
        <p:spPr>
          <a:xfrm>
            <a:off x="10360152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2" name="Shape 70"/>
          <p:cNvSpPr/>
          <p:nvPr/>
        </p:nvSpPr>
        <p:spPr>
          <a:xfrm>
            <a:off x="10561320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3" name="Shape 71"/>
          <p:cNvSpPr/>
          <p:nvPr/>
        </p:nvSpPr>
        <p:spPr>
          <a:xfrm>
            <a:off x="10762488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4" name="Shape 72"/>
          <p:cNvSpPr/>
          <p:nvPr/>
        </p:nvSpPr>
        <p:spPr>
          <a:xfrm>
            <a:off x="10963656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5" name="Shape 73"/>
          <p:cNvSpPr/>
          <p:nvPr/>
        </p:nvSpPr>
        <p:spPr>
          <a:xfrm>
            <a:off x="11164824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6" name="Shape 74"/>
          <p:cNvSpPr/>
          <p:nvPr/>
        </p:nvSpPr>
        <p:spPr>
          <a:xfrm>
            <a:off x="11365992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7" name="Shape 75"/>
          <p:cNvSpPr/>
          <p:nvPr/>
        </p:nvSpPr>
        <p:spPr>
          <a:xfrm>
            <a:off x="11567160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8" name="Shape 76"/>
          <p:cNvSpPr/>
          <p:nvPr/>
        </p:nvSpPr>
        <p:spPr>
          <a:xfrm>
            <a:off x="11768328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9" name="Shape 77"/>
          <p:cNvSpPr/>
          <p:nvPr/>
        </p:nvSpPr>
        <p:spPr>
          <a:xfrm>
            <a:off x="11969496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0" name="Shape 78"/>
          <p:cNvSpPr/>
          <p:nvPr/>
        </p:nvSpPr>
        <p:spPr>
          <a:xfrm>
            <a:off x="9555480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1" name="Shape 79"/>
          <p:cNvSpPr/>
          <p:nvPr/>
        </p:nvSpPr>
        <p:spPr>
          <a:xfrm>
            <a:off x="9756648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2" name="Shape 80"/>
          <p:cNvSpPr/>
          <p:nvPr/>
        </p:nvSpPr>
        <p:spPr>
          <a:xfrm>
            <a:off x="9957816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3" name="Shape 81"/>
          <p:cNvSpPr/>
          <p:nvPr/>
        </p:nvSpPr>
        <p:spPr>
          <a:xfrm>
            <a:off x="10158984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4" name="Shape 82"/>
          <p:cNvSpPr/>
          <p:nvPr/>
        </p:nvSpPr>
        <p:spPr>
          <a:xfrm>
            <a:off x="10360152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5" name="Shape 83"/>
          <p:cNvSpPr/>
          <p:nvPr/>
        </p:nvSpPr>
        <p:spPr>
          <a:xfrm>
            <a:off x="10561320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6" name="Shape 84"/>
          <p:cNvSpPr/>
          <p:nvPr/>
        </p:nvSpPr>
        <p:spPr>
          <a:xfrm>
            <a:off x="10762488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7" name="Shape 85"/>
          <p:cNvSpPr/>
          <p:nvPr/>
        </p:nvSpPr>
        <p:spPr>
          <a:xfrm>
            <a:off x="10963656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8" name="Shape 86"/>
          <p:cNvSpPr/>
          <p:nvPr/>
        </p:nvSpPr>
        <p:spPr>
          <a:xfrm>
            <a:off x="11164824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9" name="Shape 87"/>
          <p:cNvSpPr/>
          <p:nvPr/>
        </p:nvSpPr>
        <p:spPr>
          <a:xfrm>
            <a:off x="11365992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0" name="Shape 88"/>
          <p:cNvSpPr/>
          <p:nvPr/>
        </p:nvSpPr>
        <p:spPr>
          <a:xfrm>
            <a:off x="11567160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1" name="Shape 89"/>
          <p:cNvSpPr/>
          <p:nvPr/>
        </p:nvSpPr>
        <p:spPr>
          <a:xfrm>
            <a:off x="11768328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2" name="Shape 90"/>
          <p:cNvSpPr/>
          <p:nvPr/>
        </p:nvSpPr>
        <p:spPr>
          <a:xfrm>
            <a:off x="11969496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3" name="Shape 91"/>
          <p:cNvSpPr/>
          <p:nvPr/>
        </p:nvSpPr>
        <p:spPr>
          <a:xfrm>
            <a:off x="9555480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4" name="Shape 92"/>
          <p:cNvSpPr/>
          <p:nvPr/>
        </p:nvSpPr>
        <p:spPr>
          <a:xfrm>
            <a:off x="9756648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5" name="Shape 93"/>
          <p:cNvSpPr/>
          <p:nvPr/>
        </p:nvSpPr>
        <p:spPr>
          <a:xfrm>
            <a:off x="9957816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6" name="Shape 94"/>
          <p:cNvSpPr/>
          <p:nvPr/>
        </p:nvSpPr>
        <p:spPr>
          <a:xfrm>
            <a:off x="10158984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7" name="Shape 95"/>
          <p:cNvSpPr/>
          <p:nvPr/>
        </p:nvSpPr>
        <p:spPr>
          <a:xfrm>
            <a:off x="10360152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8" name="Shape 96"/>
          <p:cNvSpPr/>
          <p:nvPr/>
        </p:nvSpPr>
        <p:spPr>
          <a:xfrm>
            <a:off x="10561320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9" name="Shape 97"/>
          <p:cNvSpPr/>
          <p:nvPr/>
        </p:nvSpPr>
        <p:spPr>
          <a:xfrm>
            <a:off x="10762488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0" name="Shape 98"/>
          <p:cNvSpPr/>
          <p:nvPr/>
        </p:nvSpPr>
        <p:spPr>
          <a:xfrm>
            <a:off x="10963656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1" name="Shape 99"/>
          <p:cNvSpPr/>
          <p:nvPr/>
        </p:nvSpPr>
        <p:spPr>
          <a:xfrm>
            <a:off x="11164824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2" name="Shape 100"/>
          <p:cNvSpPr/>
          <p:nvPr/>
        </p:nvSpPr>
        <p:spPr>
          <a:xfrm>
            <a:off x="11365992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3" name="Shape 101"/>
          <p:cNvSpPr/>
          <p:nvPr/>
        </p:nvSpPr>
        <p:spPr>
          <a:xfrm>
            <a:off x="11567160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4" name="Shape 102"/>
          <p:cNvSpPr/>
          <p:nvPr/>
        </p:nvSpPr>
        <p:spPr>
          <a:xfrm>
            <a:off x="11768328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5" name="Shape 103"/>
          <p:cNvSpPr/>
          <p:nvPr/>
        </p:nvSpPr>
        <p:spPr>
          <a:xfrm>
            <a:off x="11969496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6" name="Text 104"/>
          <p:cNvSpPr/>
          <p:nvPr/>
        </p:nvSpPr>
        <p:spPr>
          <a:xfrm>
            <a:off x="457200" y="365760"/>
            <a:ext cx="11277295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spc="150" kern="0" dirty="0">
                <a:solidFill>
                  <a:srgbClr val="0052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PROCESS ADVISOR · ROVO AGENT PACK</a:t>
            </a:r>
            <a:endParaRPr lang="en-US" sz="950" dirty="0"/>
          </a:p>
        </p:txBody>
      </p:sp>
      <p:sp>
        <p:nvSpPr>
          <p:cNvPr id="107" name="Text 105"/>
          <p:cNvSpPr/>
          <p:nvPr/>
        </p:nvSpPr>
        <p:spPr>
          <a:xfrm>
            <a:off x="457200" y="621792"/>
            <a:ext cx="1127729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72B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Pack Overview</a:t>
            </a:r>
            <a:endParaRPr lang="en-US" sz="1800" dirty="0"/>
          </a:p>
        </p:txBody>
      </p:sp>
      <p:sp>
        <p:nvSpPr>
          <p:cNvPr id="108" name="Shape 106"/>
          <p:cNvSpPr/>
          <p:nvPr/>
        </p:nvSpPr>
        <p:spPr>
          <a:xfrm>
            <a:off x="457200" y="1115568"/>
            <a:ext cx="960120" cy="41148"/>
          </a:xfrm>
          <a:prstGeom prst="rect">
            <a:avLst/>
          </a:prstGeom>
          <a:solidFill>
            <a:srgbClr val="1D7AFC"/>
          </a:solidFill>
          <a:ln w="12700">
            <a:solidFill>
              <a:srgbClr val="1D7AFC"/>
            </a:solidFill>
            <a:prstDash val="solid"/>
          </a:ln>
        </p:spPr>
      </p:sp>
      <p:sp>
        <p:nvSpPr>
          <p:cNvPr id="109" name="Shape 107"/>
          <p:cNvSpPr/>
          <p:nvPr/>
        </p:nvSpPr>
        <p:spPr>
          <a:xfrm>
            <a:off x="457200" y="1325880"/>
            <a:ext cx="11277295" cy="786384"/>
          </a:xfrm>
          <a:prstGeom prst="roundRect">
            <a:avLst>
              <a:gd name="adj" fmla="val 5814"/>
            </a:avLst>
          </a:prstGeom>
          <a:solidFill>
            <a:srgbClr val="E9F2FF"/>
          </a:solidFill>
          <a:ln w="10160">
            <a:solidFill>
              <a:srgbClr val="A6C5F2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0" name="Shape 108"/>
          <p:cNvSpPr/>
          <p:nvPr/>
        </p:nvSpPr>
        <p:spPr>
          <a:xfrm>
            <a:off x="457200" y="1408176"/>
            <a:ext cx="45720" cy="621792"/>
          </a:xfrm>
          <a:prstGeom prst="rect">
            <a:avLst/>
          </a:prstGeom>
          <a:solidFill>
            <a:srgbClr val="0052CC"/>
          </a:solidFill>
          <a:ln/>
        </p:spPr>
      </p:sp>
      <p:sp>
        <p:nvSpPr>
          <p:cNvPr id="111" name="Text 109"/>
          <p:cNvSpPr/>
          <p:nvPr/>
        </p:nvSpPr>
        <p:spPr>
          <a:xfrm>
            <a:off x="621792" y="1435608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0052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SUMMARY</a:t>
            </a:r>
            <a:endParaRPr lang="en-US" sz="820" dirty="0"/>
          </a:p>
        </p:txBody>
      </p:sp>
      <p:sp>
        <p:nvSpPr>
          <p:cNvPr id="112" name="Text 110"/>
          <p:cNvSpPr/>
          <p:nvPr/>
        </p:nvSpPr>
        <p:spPr>
          <a:xfrm>
            <a:off x="621792" y="1636776"/>
            <a:ext cx="10948111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250"/>
              </a:lnSpc>
              <a:buNone/>
            </a:pPr>
            <a:r>
              <a:rPr lang="en-US" sz="96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workflow has a high rework rate (40%) and clear, repetitive process loops that are ideal targets for standard Rovo Agents.</a:t>
            </a:r>
            <a:endParaRPr lang="en-US" sz="960" dirty="0"/>
          </a:p>
        </p:txBody>
      </p:sp>
      <p:sp>
        <p:nvSpPr>
          <p:cNvPr id="113" name="Shape 111"/>
          <p:cNvSpPr/>
          <p:nvPr/>
        </p:nvSpPr>
        <p:spPr>
          <a:xfrm>
            <a:off x="457200" y="2340864"/>
            <a:ext cx="5547208" cy="749808"/>
          </a:xfrm>
          <a:prstGeom prst="roundRect">
            <a:avLst>
              <a:gd name="adj" fmla="val 6098"/>
            </a:avLst>
          </a:prstGeom>
          <a:solidFill>
            <a:srgbClr val="FFFFFF"/>
          </a:solidFill>
          <a:ln w="10160">
            <a:solidFill>
              <a:srgbClr val="E1E5EA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4" name="Shape 112"/>
          <p:cNvSpPr/>
          <p:nvPr/>
        </p:nvSpPr>
        <p:spPr>
          <a:xfrm>
            <a:off x="457200" y="2423160"/>
            <a:ext cx="45720" cy="585216"/>
          </a:xfrm>
          <a:prstGeom prst="rect">
            <a:avLst/>
          </a:prstGeom>
          <a:solidFill>
            <a:srgbClr val="C9372C"/>
          </a:solidFill>
          <a:ln/>
        </p:spPr>
      </p:sp>
      <p:sp>
        <p:nvSpPr>
          <p:cNvPr id="115" name="Text 113"/>
          <p:cNvSpPr/>
          <p:nvPr/>
        </p:nvSpPr>
        <p:spPr>
          <a:xfrm>
            <a:off x="603504" y="2432304"/>
            <a:ext cx="4175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b="1" dirty="0">
                <a:solidFill>
                  <a:srgbClr val="172B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Knowledge Gap Assistant</a:t>
            </a:r>
            <a:endParaRPr lang="en-US" sz="950" dirty="0"/>
          </a:p>
        </p:txBody>
      </p:sp>
      <p:sp>
        <p:nvSpPr>
          <p:cNvPr id="116" name="Text 114"/>
          <p:cNvSpPr/>
          <p:nvPr/>
        </p:nvSpPr>
        <p:spPr>
          <a:xfrm>
            <a:off x="4797400" y="2432304"/>
            <a:ext cx="863194" cy="274320"/>
          </a:xfrm>
          <a:prstGeom prst="roundRect">
            <a:avLst>
              <a:gd name="adj" fmla="val 20000"/>
            </a:avLst>
          </a:prstGeom>
          <a:solidFill>
            <a:srgbClr val="FFECEB"/>
          </a:solidFill>
          <a:ln w="10160">
            <a:solidFill>
              <a:srgbClr val="FD9891"/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C937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Critical</a:t>
            </a:r>
            <a:endParaRPr lang="en-US" sz="900" dirty="0"/>
          </a:p>
        </p:txBody>
      </p:sp>
      <p:sp>
        <p:nvSpPr>
          <p:cNvPr id="117" name="Text 115"/>
          <p:cNvSpPr/>
          <p:nvPr/>
        </p:nvSpPr>
        <p:spPr>
          <a:xfrm>
            <a:off x="603504" y="2706624"/>
            <a:ext cx="5254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030"/>
              </a:lnSpc>
              <a:buNone/>
            </a:pPr>
            <a:r>
              <a:rPr lang="en-US" sz="800" dirty="0">
                <a:solidFill>
                  <a:srgbClr val="626F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 proactively surface similar resolved incidents and relevant knowledge base articles to agents, reducing research…</a:t>
            </a:r>
            <a:endParaRPr lang="en-US" sz="800" dirty="0"/>
          </a:p>
        </p:txBody>
      </p:sp>
      <p:sp>
        <p:nvSpPr>
          <p:cNvPr id="118" name="Shape 116"/>
          <p:cNvSpPr/>
          <p:nvPr/>
        </p:nvSpPr>
        <p:spPr>
          <a:xfrm>
            <a:off x="6187288" y="2340864"/>
            <a:ext cx="5547208" cy="749808"/>
          </a:xfrm>
          <a:prstGeom prst="roundRect">
            <a:avLst>
              <a:gd name="adj" fmla="val 6098"/>
            </a:avLst>
          </a:prstGeom>
          <a:solidFill>
            <a:srgbClr val="FFFFFF"/>
          </a:solidFill>
          <a:ln w="10160">
            <a:solidFill>
              <a:srgbClr val="E1E5EA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9" name="Shape 117"/>
          <p:cNvSpPr/>
          <p:nvPr/>
        </p:nvSpPr>
        <p:spPr>
          <a:xfrm>
            <a:off x="6187288" y="2423160"/>
            <a:ext cx="45720" cy="585216"/>
          </a:xfrm>
          <a:prstGeom prst="rect">
            <a:avLst/>
          </a:prstGeom>
          <a:solidFill>
            <a:srgbClr val="C9372C"/>
          </a:solidFill>
          <a:ln/>
        </p:spPr>
      </p:sp>
      <p:sp>
        <p:nvSpPr>
          <p:cNvPr id="120" name="Text 118"/>
          <p:cNvSpPr/>
          <p:nvPr/>
        </p:nvSpPr>
        <p:spPr>
          <a:xfrm>
            <a:off x="6333592" y="2432304"/>
            <a:ext cx="4175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b="1" dirty="0">
                <a:solidFill>
                  <a:srgbClr val="172B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Incident Triage &amp; Routing Agent</a:t>
            </a:r>
            <a:endParaRPr lang="en-US" sz="950" dirty="0"/>
          </a:p>
        </p:txBody>
      </p:sp>
      <p:sp>
        <p:nvSpPr>
          <p:cNvPr id="121" name="Text 119"/>
          <p:cNvSpPr/>
          <p:nvPr/>
        </p:nvSpPr>
        <p:spPr>
          <a:xfrm>
            <a:off x="10527487" y="2432304"/>
            <a:ext cx="863194" cy="274320"/>
          </a:xfrm>
          <a:prstGeom prst="roundRect">
            <a:avLst>
              <a:gd name="adj" fmla="val 20000"/>
            </a:avLst>
          </a:prstGeom>
          <a:solidFill>
            <a:srgbClr val="FFECEB"/>
          </a:solidFill>
          <a:ln w="10160">
            <a:solidFill>
              <a:srgbClr val="FD9891"/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C937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Critical</a:t>
            </a:r>
            <a:endParaRPr lang="en-US" sz="900" dirty="0"/>
          </a:p>
        </p:txBody>
      </p:sp>
      <p:sp>
        <p:nvSpPr>
          <p:cNvPr id="122" name="Text 120"/>
          <p:cNvSpPr/>
          <p:nvPr/>
        </p:nvSpPr>
        <p:spPr>
          <a:xfrm>
            <a:off x="6333592" y="2706624"/>
            <a:ext cx="5254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030"/>
              </a:lnSpc>
              <a:buNone/>
            </a:pPr>
            <a:r>
              <a:rPr lang="en-US" sz="800" dirty="0">
                <a:solidFill>
                  <a:srgbClr val="626F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 automatically analyze, categorize, and assign new incidents to the correct team, reducing manual triage time and…</a:t>
            </a:r>
            <a:endParaRPr lang="en-US" sz="800" dirty="0"/>
          </a:p>
        </p:txBody>
      </p:sp>
      <p:sp>
        <p:nvSpPr>
          <p:cNvPr id="123" name="Shape 121"/>
          <p:cNvSpPr/>
          <p:nvPr/>
        </p:nvSpPr>
        <p:spPr>
          <a:xfrm>
            <a:off x="457200" y="3273552"/>
            <a:ext cx="5547208" cy="749808"/>
          </a:xfrm>
          <a:prstGeom prst="roundRect">
            <a:avLst>
              <a:gd name="adj" fmla="val 6098"/>
            </a:avLst>
          </a:prstGeom>
          <a:solidFill>
            <a:srgbClr val="FFFFFF"/>
          </a:solidFill>
          <a:ln w="10160">
            <a:solidFill>
              <a:srgbClr val="E1E5EA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24" name="Shape 122"/>
          <p:cNvSpPr/>
          <p:nvPr/>
        </p:nvSpPr>
        <p:spPr>
          <a:xfrm>
            <a:off x="457200" y="3355848"/>
            <a:ext cx="45720" cy="585216"/>
          </a:xfrm>
          <a:prstGeom prst="rect">
            <a:avLst/>
          </a:prstGeom>
          <a:solidFill>
            <a:srgbClr val="C9372C"/>
          </a:solidFill>
          <a:ln/>
        </p:spPr>
      </p:sp>
      <p:sp>
        <p:nvSpPr>
          <p:cNvPr id="125" name="Text 123"/>
          <p:cNvSpPr/>
          <p:nvPr/>
        </p:nvSpPr>
        <p:spPr>
          <a:xfrm>
            <a:off x="603504" y="3364992"/>
            <a:ext cx="4175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b="1" dirty="0">
                <a:solidFill>
                  <a:srgbClr val="172B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Pending Incident Auto-Closure Agent</a:t>
            </a:r>
            <a:endParaRPr lang="en-US" sz="950" dirty="0"/>
          </a:p>
        </p:txBody>
      </p:sp>
      <p:sp>
        <p:nvSpPr>
          <p:cNvPr id="126" name="Text 124"/>
          <p:cNvSpPr/>
          <p:nvPr/>
        </p:nvSpPr>
        <p:spPr>
          <a:xfrm>
            <a:off x="4797400" y="3364992"/>
            <a:ext cx="640080" cy="274320"/>
          </a:xfrm>
          <a:prstGeom prst="roundRect">
            <a:avLst>
              <a:gd name="adj" fmla="val 20000"/>
            </a:avLst>
          </a:prstGeom>
          <a:solidFill>
            <a:srgbClr val="FFECEB"/>
          </a:solidFill>
          <a:ln w="10160">
            <a:solidFill>
              <a:srgbClr val="FD9891"/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C937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</a:t>
            </a:r>
            <a:endParaRPr lang="en-US" sz="900" dirty="0"/>
          </a:p>
        </p:txBody>
      </p:sp>
      <p:sp>
        <p:nvSpPr>
          <p:cNvPr id="127" name="Text 125"/>
          <p:cNvSpPr/>
          <p:nvPr/>
        </p:nvSpPr>
        <p:spPr>
          <a:xfrm>
            <a:off x="603504" y="3639312"/>
            <a:ext cx="5254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030"/>
              </a:lnSpc>
              <a:buNone/>
            </a:pPr>
            <a:r>
              <a:rPr lang="en-US" sz="800" dirty="0">
                <a:solidFill>
                  <a:srgbClr val="626F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 automatically follow up on incidents awaiting user feedback and close them after a set period of inactivity,…</a:t>
            </a:r>
            <a:endParaRPr lang="en-US" sz="800" dirty="0"/>
          </a:p>
        </p:txBody>
      </p:sp>
      <p:sp>
        <p:nvSpPr>
          <p:cNvPr id="128" name="Shape 126"/>
          <p:cNvSpPr/>
          <p:nvPr/>
        </p:nvSpPr>
        <p:spPr>
          <a:xfrm>
            <a:off x="6187288" y="3273552"/>
            <a:ext cx="5547208" cy="749808"/>
          </a:xfrm>
          <a:prstGeom prst="roundRect">
            <a:avLst>
              <a:gd name="adj" fmla="val 6098"/>
            </a:avLst>
          </a:prstGeom>
          <a:solidFill>
            <a:srgbClr val="FFFFFF"/>
          </a:solidFill>
          <a:ln w="10160">
            <a:solidFill>
              <a:srgbClr val="E1E5EA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29" name="Shape 127"/>
          <p:cNvSpPr/>
          <p:nvPr/>
        </p:nvSpPr>
        <p:spPr>
          <a:xfrm>
            <a:off x="6187288" y="3355848"/>
            <a:ext cx="45720" cy="585216"/>
          </a:xfrm>
          <a:prstGeom prst="rect">
            <a:avLst/>
          </a:prstGeom>
          <a:solidFill>
            <a:srgbClr val="A54800"/>
          </a:solidFill>
          <a:ln/>
        </p:spPr>
      </p:sp>
      <p:sp>
        <p:nvSpPr>
          <p:cNvPr id="130" name="Text 128"/>
          <p:cNvSpPr/>
          <p:nvPr/>
        </p:nvSpPr>
        <p:spPr>
          <a:xfrm>
            <a:off x="6333592" y="3364992"/>
            <a:ext cx="4175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b="1" dirty="0">
                <a:solidFill>
                  <a:srgbClr val="172B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Stale Incident Alerter</a:t>
            </a:r>
            <a:endParaRPr lang="en-US" sz="950" dirty="0"/>
          </a:p>
        </p:txBody>
      </p:sp>
      <p:sp>
        <p:nvSpPr>
          <p:cNvPr id="131" name="Text 129"/>
          <p:cNvSpPr/>
          <p:nvPr/>
        </p:nvSpPr>
        <p:spPr>
          <a:xfrm>
            <a:off x="10527487" y="3364992"/>
            <a:ext cx="720547" cy="274320"/>
          </a:xfrm>
          <a:prstGeom prst="roundRect">
            <a:avLst>
              <a:gd name="adj" fmla="val 20000"/>
            </a:avLst>
          </a:prstGeom>
          <a:solidFill>
            <a:srgbClr val="FFF3EB"/>
          </a:solidFill>
          <a:ln w="10160">
            <a:solidFill>
              <a:srgbClr val="FEDEC8"/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A548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Medium</a:t>
            </a:r>
            <a:endParaRPr lang="en-US" sz="900" dirty="0"/>
          </a:p>
        </p:txBody>
      </p:sp>
      <p:sp>
        <p:nvSpPr>
          <p:cNvPr id="132" name="Text 130"/>
          <p:cNvSpPr/>
          <p:nvPr/>
        </p:nvSpPr>
        <p:spPr>
          <a:xfrm>
            <a:off x="6333592" y="3639312"/>
            <a:ext cx="5254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030"/>
              </a:lnSpc>
              <a:buNone/>
            </a:pPr>
            <a:r>
              <a:rPr lang="en-US" sz="800" dirty="0">
                <a:solidFill>
                  <a:srgbClr val="626F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 proactively identify incidents that are stalled and notify the assignee to prevent SLA breaches and improve…</a:t>
            </a:r>
            <a:endParaRPr lang="en-US" sz="800" dirty="0"/>
          </a:p>
        </p:txBody>
      </p:sp>
      <p:sp>
        <p:nvSpPr>
          <p:cNvPr id="133" name="Shape 131"/>
          <p:cNvSpPr/>
          <p:nvPr/>
        </p:nvSpPr>
        <p:spPr>
          <a:xfrm>
            <a:off x="457200" y="4206240"/>
            <a:ext cx="5547208" cy="749808"/>
          </a:xfrm>
          <a:prstGeom prst="roundRect">
            <a:avLst>
              <a:gd name="adj" fmla="val 6098"/>
            </a:avLst>
          </a:prstGeom>
          <a:solidFill>
            <a:srgbClr val="FFFFFF"/>
          </a:solidFill>
          <a:ln w="10160">
            <a:solidFill>
              <a:srgbClr val="E1E5EA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34" name="Shape 132"/>
          <p:cNvSpPr/>
          <p:nvPr/>
        </p:nvSpPr>
        <p:spPr>
          <a:xfrm>
            <a:off x="457200" y="4288536"/>
            <a:ext cx="45720" cy="585216"/>
          </a:xfrm>
          <a:prstGeom prst="rect">
            <a:avLst/>
          </a:prstGeom>
          <a:solidFill>
            <a:srgbClr val="A54800"/>
          </a:solidFill>
          <a:ln/>
        </p:spPr>
      </p:sp>
      <p:sp>
        <p:nvSpPr>
          <p:cNvPr id="135" name="Text 133"/>
          <p:cNvSpPr/>
          <p:nvPr/>
        </p:nvSpPr>
        <p:spPr>
          <a:xfrm>
            <a:off x="603504" y="4297680"/>
            <a:ext cx="4175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b="1" dirty="0">
                <a:solidFill>
                  <a:srgbClr val="172B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 Fast-Track Resolution Agent</a:t>
            </a:r>
            <a:endParaRPr lang="en-US" sz="950" dirty="0"/>
          </a:p>
        </p:txBody>
      </p:sp>
      <p:sp>
        <p:nvSpPr>
          <p:cNvPr id="136" name="Text 134"/>
          <p:cNvSpPr/>
          <p:nvPr/>
        </p:nvSpPr>
        <p:spPr>
          <a:xfrm>
            <a:off x="4797400" y="4297680"/>
            <a:ext cx="720547" cy="274320"/>
          </a:xfrm>
          <a:prstGeom prst="roundRect">
            <a:avLst>
              <a:gd name="adj" fmla="val 20000"/>
            </a:avLst>
          </a:prstGeom>
          <a:solidFill>
            <a:srgbClr val="FFF3EB"/>
          </a:solidFill>
          <a:ln w="10160">
            <a:solidFill>
              <a:srgbClr val="FEDEC8"/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A548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Medium</a:t>
            </a:r>
            <a:endParaRPr lang="en-US" sz="900" dirty="0"/>
          </a:p>
        </p:txBody>
      </p:sp>
      <p:sp>
        <p:nvSpPr>
          <p:cNvPr id="137" name="Text 135"/>
          <p:cNvSpPr/>
          <p:nvPr/>
        </p:nvSpPr>
        <p:spPr>
          <a:xfrm>
            <a:off x="603504" y="4572000"/>
            <a:ext cx="5254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030"/>
              </a:lnSpc>
              <a:buNone/>
            </a:pPr>
            <a:r>
              <a:rPr lang="en-US" sz="800" dirty="0">
                <a:solidFill>
                  <a:srgbClr val="626F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 identify and automatically resolve common, low-risk incidents (e.g., password resets) by providing a self-service…</a:t>
            </a:r>
            <a:endParaRPr lang="en-US" sz="800" dirty="0"/>
          </a:p>
        </p:txBody>
      </p:sp>
      <p:sp>
        <p:nvSpPr>
          <p:cNvPr id="138" name="Shape 136"/>
          <p:cNvSpPr/>
          <p:nvPr/>
        </p:nvSpPr>
        <p:spPr>
          <a:xfrm>
            <a:off x="6187288" y="4206240"/>
            <a:ext cx="5547208" cy="749808"/>
          </a:xfrm>
          <a:prstGeom prst="roundRect">
            <a:avLst>
              <a:gd name="adj" fmla="val 6098"/>
            </a:avLst>
          </a:prstGeom>
          <a:solidFill>
            <a:srgbClr val="FFFFFF"/>
          </a:solidFill>
          <a:ln w="10160">
            <a:solidFill>
              <a:srgbClr val="E1E5EA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39" name="Shape 137"/>
          <p:cNvSpPr/>
          <p:nvPr/>
        </p:nvSpPr>
        <p:spPr>
          <a:xfrm>
            <a:off x="6187288" y="4288536"/>
            <a:ext cx="45720" cy="585216"/>
          </a:xfrm>
          <a:prstGeom prst="rect">
            <a:avLst/>
          </a:prstGeom>
          <a:solidFill>
            <a:srgbClr val="A54800"/>
          </a:solidFill>
          <a:ln/>
        </p:spPr>
      </p:sp>
      <p:sp>
        <p:nvSpPr>
          <p:cNvPr id="140" name="Text 138"/>
          <p:cNvSpPr/>
          <p:nvPr/>
        </p:nvSpPr>
        <p:spPr>
          <a:xfrm>
            <a:off x="6333592" y="4297680"/>
            <a:ext cx="4175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b="1" dirty="0">
                <a:solidFill>
                  <a:srgbClr val="172B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6. Re-opened Incident Analyst</a:t>
            </a:r>
            <a:endParaRPr lang="en-US" sz="950" dirty="0"/>
          </a:p>
        </p:txBody>
      </p:sp>
      <p:sp>
        <p:nvSpPr>
          <p:cNvPr id="141" name="Text 139"/>
          <p:cNvSpPr/>
          <p:nvPr/>
        </p:nvSpPr>
        <p:spPr>
          <a:xfrm>
            <a:off x="10527487" y="4297680"/>
            <a:ext cx="720547" cy="274320"/>
          </a:xfrm>
          <a:prstGeom prst="roundRect">
            <a:avLst>
              <a:gd name="adj" fmla="val 20000"/>
            </a:avLst>
          </a:prstGeom>
          <a:solidFill>
            <a:srgbClr val="FFF3EB"/>
          </a:solidFill>
          <a:ln w="10160">
            <a:solidFill>
              <a:srgbClr val="FEDEC8"/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A548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Medium</a:t>
            </a:r>
            <a:endParaRPr lang="en-US" sz="900" dirty="0"/>
          </a:p>
        </p:txBody>
      </p:sp>
      <p:sp>
        <p:nvSpPr>
          <p:cNvPr id="142" name="Text 140"/>
          <p:cNvSpPr/>
          <p:nvPr/>
        </p:nvSpPr>
        <p:spPr>
          <a:xfrm>
            <a:off x="6333592" y="4572000"/>
            <a:ext cx="5254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030"/>
              </a:lnSpc>
              <a:buNone/>
            </a:pPr>
            <a:r>
              <a:rPr lang="en-US" sz="800" dirty="0">
                <a:solidFill>
                  <a:srgbClr val="626F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 analyze the context of re-opened incidents, summarize the history and new information for the agent, and tag the…</a:t>
            </a:r>
            <a:endParaRPr lang="en-US" sz="8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521440" y="653796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850">
                <a:solidFill>
                  <a:srgbClr val="626F86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0" lang="en-US"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555480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9756648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957816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0158984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360152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561320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762488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963656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1164824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1365992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1567160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1768328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1969496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9555480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9756648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9957816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0158984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10360152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0561320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0762488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0963656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11164824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11365992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11567160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11768328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1969496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9555480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9756648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9957816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10158984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10360152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10561320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10762488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10963656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11164824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11365992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11567160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11768328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11969496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9555480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9756648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9957816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10158984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10360152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10561320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10762488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10963656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11164824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11365992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11567160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11768328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11969496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4" name="Shape 52"/>
          <p:cNvSpPr/>
          <p:nvPr/>
        </p:nvSpPr>
        <p:spPr>
          <a:xfrm>
            <a:off x="9555480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5" name="Shape 53"/>
          <p:cNvSpPr/>
          <p:nvPr/>
        </p:nvSpPr>
        <p:spPr>
          <a:xfrm>
            <a:off x="9756648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9957816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10158984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8" name="Shape 56"/>
          <p:cNvSpPr/>
          <p:nvPr/>
        </p:nvSpPr>
        <p:spPr>
          <a:xfrm>
            <a:off x="10360152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10561320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0" name="Shape 58"/>
          <p:cNvSpPr/>
          <p:nvPr/>
        </p:nvSpPr>
        <p:spPr>
          <a:xfrm>
            <a:off x="10762488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1" name="Shape 59"/>
          <p:cNvSpPr/>
          <p:nvPr/>
        </p:nvSpPr>
        <p:spPr>
          <a:xfrm>
            <a:off x="10963656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2" name="Shape 60"/>
          <p:cNvSpPr/>
          <p:nvPr/>
        </p:nvSpPr>
        <p:spPr>
          <a:xfrm>
            <a:off x="11164824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3" name="Shape 61"/>
          <p:cNvSpPr/>
          <p:nvPr/>
        </p:nvSpPr>
        <p:spPr>
          <a:xfrm>
            <a:off x="11365992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4" name="Shape 62"/>
          <p:cNvSpPr/>
          <p:nvPr/>
        </p:nvSpPr>
        <p:spPr>
          <a:xfrm>
            <a:off x="11567160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5" name="Shape 63"/>
          <p:cNvSpPr/>
          <p:nvPr/>
        </p:nvSpPr>
        <p:spPr>
          <a:xfrm>
            <a:off x="11768328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6" name="Shape 64"/>
          <p:cNvSpPr/>
          <p:nvPr/>
        </p:nvSpPr>
        <p:spPr>
          <a:xfrm>
            <a:off x="11969496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7" name="Shape 65"/>
          <p:cNvSpPr/>
          <p:nvPr/>
        </p:nvSpPr>
        <p:spPr>
          <a:xfrm>
            <a:off x="9555480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8" name="Shape 66"/>
          <p:cNvSpPr/>
          <p:nvPr/>
        </p:nvSpPr>
        <p:spPr>
          <a:xfrm>
            <a:off x="9756648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9" name="Shape 67"/>
          <p:cNvSpPr/>
          <p:nvPr/>
        </p:nvSpPr>
        <p:spPr>
          <a:xfrm>
            <a:off x="9957816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0" name="Shape 68"/>
          <p:cNvSpPr/>
          <p:nvPr/>
        </p:nvSpPr>
        <p:spPr>
          <a:xfrm>
            <a:off x="10158984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1" name="Shape 69"/>
          <p:cNvSpPr/>
          <p:nvPr/>
        </p:nvSpPr>
        <p:spPr>
          <a:xfrm>
            <a:off x="10360152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2" name="Shape 70"/>
          <p:cNvSpPr/>
          <p:nvPr/>
        </p:nvSpPr>
        <p:spPr>
          <a:xfrm>
            <a:off x="10561320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3" name="Shape 71"/>
          <p:cNvSpPr/>
          <p:nvPr/>
        </p:nvSpPr>
        <p:spPr>
          <a:xfrm>
            <a:off x="10762488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4" name="Shape 72"/>
          <p:cNvSpPr/>
          <p:nvPr/>
        </p:nvSpPr>
        <p:spPr>
          <a:xfrm>
            <a:off x="10963656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5" name="Shape 73"/>
          <p:cNvSpPr/>
          <p:nvPr/>
        </p:nvSpPr>
        <p:spPr>
          <a:xfrm>
            <a:off x="11164824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6" name="Shape 74"/>
          <p:cNvSpPr/>
          <p:nvPr/>
        </p:nvSpPr>
        <p:spPr>
          <a:xfrm>
            <a:off x="11365992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7" name="Shape 75"/>
          <p:cNvSpPr/>
          <p:nvPr/>
        </p:nvSpPr>
        <p:spPr>
          <a:xfrm>
            <a:off x="11567160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8" name="Shape 76"/>
          <p:cNvSpPr/>
          <p:nvPr/>
        </p:nvSpPr>
        <p:spPr>
          <a:xfrm>
            <a:off x="11768328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9" name="Shape 77"/>
          <p:cNvSpPr/>
          <p:nvPr/>
        </p:nvSpPr>
        <p:spPr>
          <a:xfrm>
            <a:off x="11969496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0" name="Shape 78"/>
          <p:cNvSpPr/>
          <p:nvPr/>
        </p:nvSpPr>
        <p:spPr>
          <a:xfrm>
            <a:off x="9555480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1" name="Shape 79"/>
          <p:cNvSpPr/>
          <p:nvPr/>
        </p:nvSpPr>
        <p:spPr>
          <a:xfrm>
            <a:off x="9756648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2" name="Shape 80"/>
          <p:cNvSpPr/>
          <p:nvPr/>
        </p:nvSpPr>
        <p:spPr>
          <a:xfrm>
            <a:off x="9957816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3" name="Shape 81"/>
          <p:cNvSpPr/>
          <p:nvPr/>
        </p:nvSpPr>
        <p:spPr>
          <a:xfrm>
            <a:off x="10158984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4" name="Shape 82"/>
          <p:cNvSpPr/>
          <p:nvPr/>
        </p:nvSpPr>
        <p:spPr>
          <a:xfrm>
            <a:off x="10360152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5" name="Shape 83"/>
          <p:cNvSpPr/>
          <p:nvPr/>
        </p:nvSpPr>
        <p:spPr>
          <a:xfrm>
            <a:off x="10561320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6" name="Shape 84"/>
          <p:cNvSpPr/>
          <p:nvPr/>
        </p:nvSpPr>
        <p:spPr>
          <a:xfrm>
            <a:off x="10762488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7" name="Shape 85"/>
          <p:cNvSpPr/>
          <p:nvPr/>
        </p:nvSpPr>
        <p:spPr>
          <a:xfrm>
            <a:off x="10963656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8" name="Shape 86"/>
          <p:cNvSpPr/>
          <p:nvPr/>
        </p:nvSpPr>
        <p:spPr>
          <a:xfrm>
            <a:off x="11164824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9" name="Shape 87"/>
          <p:cNvSpPr/>
          <p:nvPr/>
        </p:nvSpPr>
        <p:spPr>
          <a:xfrm>
            <a:off x="11365992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0" name="Shape 88"/>
          <p:cNvSpPr/>
          <p:nvPr/>
        </p:nvSpPr>
        <p:spPr>
          <a:xfrm>
            <a:off x="11567160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1" name="Shape 89"/>
          <p:cNvSpPr/>
          <p:nvPr/>
        </p:nvSpPr>
        <p:spPr>
          <a:xfrm>
            <a:off x="11768328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2" name="Shape 90"/>
          <p:cNvSpPr/>
          <p:nvPr/>
        </p:nvSpPr>
        <p:spPr>
          <a:xfrm>
            <a:off x="11969496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3" name="Shape 91"/>
          <p:cNvSpPr/>
          <p:nvPr/>
        </p:nvSpPr>
        <p:spPr>
          <a:xfrm>
            <a:off x="9555480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4" name="Shape 92"/>
          <p:cNvSpPr/>
          <p:nvPr/>
        </p:nvSpPr>
        <p:spPr>
          <a:xfrm>
            <a:off x="9756648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5" name="Shape 93"/>
          <p:cNvSpPr/>
          <p:nvPr/>
        </p:nvSpPr>
        <p:spPr>
          <a:xfrm>
            <a:off x="9957816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6" name="Shape 94"/>
          <p:cNvSpPr/>
          <p:nvPr/>
        </p:nvSpPr>
        <p:spPr>
          <a:xfrm>
            <a:off x="10158984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7" name="Shape 95"/>
          <p:cNvSpPr/>
          <p:nvPr/>
        </p:nvSpPr>
        <p:spPr>
          <a:xfrm>
            <a:off x="10360152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8" name="Shape 96"/>
          <p:cNvSpPr/>
          <p:nvPr/>
        </p:nvSpPr>
        <p:spPr>
          <a:xfrm>
            <a:off x="10561320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9" name="Shape 97"/>
          <p:cNvSpPr/>
          <p:nvPr/>
        </p:nvSpPr>
        <p:spPr>
          <a:xfrm>
            <a:off x="10762488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0" name="Shape 98"/>
          <p:cNvSpPr/>
          <p:nvPr/>
        </p:nvSpPr>
        <p:spPr>
          <a:xfrm>
            <a:off x="10963656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1" name="Shape 99"/>
          <p:cNvSpPr/>
          <p:nvPr/>
        </p:nvSpPr>
        <p:spPr>
          <a:xfrm>
            <a:off x="11164824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2" name="Shape 100"/>
          <p:cNvSpPr/>
          <p:nvPr/>
        </p:nvSpPr>
        <p:spPr>
          <a:xfrm>
            <a:off x="11365992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3" name="Shape 101"/>
          <p:cNvSpPr/>
          <p:nvPr/>
        </p:nvSpPr>
        <p:spPr>
          <a:xfrm>
            <a:off x="11567160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4" name="Shape 102"/>
          <p:cNvSpPr/>
          <p:nvPr/>
        </p:nvSpPr>
        <p:spPr>
          <a:xfrm>
            <a:off x="11768328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5" name="Shape 103"/>
          <p:cNvSpPr/>
          <p:nvPr/>
        </p:nvSpPr>
        <p:spPr>
          <a:xfrm>
            <a:off x="11969496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6" name="Text 104"/>
          <p:cNvSpPr/>
          <p:nvPr/>
        </p:nvSpPr>
        <p:spPr>
          <a:xfrm>
            <a:off x="457200" y="365760"/>
            <a:ext cx="11277295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spc="150" kern="0" dirty="0">
                <a:solidFill>
                  <a:srgbClr val="0052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PROCESS ADVISOR · ROVO AGENT PACK</a:t>
            </a:r>
            <a:endParaRPr lang="en-US" sz="950" dirty="0"/>
          </a:p>
        </p:txBody>
      </p:sp>
      <p:sp>
        <p:nvSpPr>
          <p:cNvPr id="107" name="Text 105"/>
          <p:cNvSpPr/>
          <p:nvPr/>
        </p:nvSpPr>
        <p:spPr>
          <a:xfrm>
            <a:off x="457200" y="621792"/>
            <a:ext cx="1127729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72B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Knowledge Gap Assistant</a:t>
            </a:r>
            <a:endParaRPr lang="en-US" sz="1800" dirty="0"/>
          </a:p>
        </p:txBody>
      </p:sp>
      <p:sp>
        <p:nvSpPr>
          <p:cNvPr id="108" name="Shape 106"/>
          <p:cNvSpPr/>
          <p:nvPr/>
        </p:nvSpPr>
        <p:spPr>
          <a:xfrm>
            <a:off x="457200" y="1115568"/>
            <a:ext cx="960120" cy="41148"/>
          </a:xfrm>
          <a:prstGeom prst="rect">
            <a:avLst/>
          </a:prstGeom>
          <a:solidFill>
            <a:srgbClr val="1D7AFC"/>
          </a:solidFill>
          <a:ln w="12700">
            <a:solidFill>
              <a:srgbClr val="1D7AFC"/>
            </a:solidFill>
            <a:prstDash val="solid"/>
          </a:ln>
        </p:spPr>
      </p:sp>
      <p:sp>
        <p:nvSpPr>
          <p:cNvPr id="109" name="Text 107"/>
          <p:cNvSpPr/>
          <p:nvPr/>
        </p:nvSpPr>
        <p:spPr>
          <a:xfrm>
            <a:off x="457200" y="1271016"/>
            <a:ext cx="11277295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052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Rovo Search  ·  Priority: Critical  ·  Setup: Low</a:t>
            </a:r>
            <a:endParaRPr lang="en-US" sz="850" dirty="0"/>
          </a:p>
        </p:txBody>
      </p:sp>
      <p:sp>
        <p:nvSpPr>
          <p:cNvPr id="110" name="Shape 108"/>
          <p:cNvSpPr/>
          <p:nvPr/>
        </p:nvSpPr>
        <p:spPr>
          <a:xfrm>
            <a:off x="457200" y="1545336"/>
            <a:ext cx="11277295" cy="804672"/>
          </a:xfrm>
          <a:prstGeom prst="roundRect">
            <a:avLst>
              <a:gd name="adj" fmla="val 5682"/>
            </a:avLst>
          </a:prstGeom>
          <a:solidFill>
            <a:srgbClr val="E9F2FF"/>
          </a:solidFill>
          <a:ln w="10160">
            <a:solidFill>
              <a:srgbClr val="A6C5F2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1" name="Shape 109"/>
          <p:cNvSpPr/>
          <p:nvPr/>
        </p:nvSpPr>
        <p:spPr>
          <a:xfrm>
            <a:off x="457200" y="1627632"/>
            <a:ext cx="45720" cy="640080"/>
          </a:xfrm>
          <a:prstGeom prst="rect">
            <a:avLst/>
          </a:prstGeom>
          <a:solidFill>
            <a:srgbClr val="0052CC"/>
          </a:solidFill>
          <a:ln/>
        </p:spPr>
      </p:sp>
      <p:sp>
        <p:nvSpPr>
          <p:cNvPr id="112" name="Text 110"/>
          <p:cNvSpPr/>
          <p:nvPr/>
        </p:nvSpPr>
        <p:spPr>
          <a:xfrm>
            <a:off x="621792" y="1655064"/>
            <a:ext cx="2286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0052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PURPOSE</a:t>
            </a:r>
            <a:endParaRPr lang="en-US" sz="820" dirty="0"/>
          </a:p>
        </p:txBody>
      </p:sp>
      <p:sp>
        <p:nvSpPr>
          <p:cNvPr id="113" name="Text 111"/>
          <p:cNvSpPr/>
          <p:nvPr/>
        </p:nvSpPr>
        <p:spPr>
          <a:xfrm>
            <a:off x="621792" y="1856232"/>
            <a:ext cx="10948111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230"/>
              </a:lnSpc>
              <a:buNone/>
            </a:pPr>
            <a:r>
              <a:rPr lang="en-US" sz="92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 proactively surface similar resolved incidents and relevant knowledge base articles to agents, reducing research time and promoting consistent, successful solutions.</a:t>
            </a:r>
            <a:endParaRPr lang="en-US" sz="920" dirty="0"/>
          </a:p>
        </p:txBody>
      </p:sp>
      <p:sp>
        <p:nvSpPr>
          <p:cNvPr id="114" name="Shape 112"/>
          <p:cNvSpPr/>
          <p:nvPr/>
        </p:nvSpPr>
        <p:spPr>
          <a:xfrm>
            <a:off x="457200" y="2514600"/>
            <a:ext cx="11277295" cy="548640"/>
          </a:xfrm>
          <a:prstGeom prst="roundRect">
            <a:avLst>
              <a:gd name="adj" fmla="val 8333"/>
            </a:avLst>
          </a:prstGeom>
          <a:solidFill>
            <a:srgbClr val="FFFFFF"/>
          </a:solidFill>
          <a:ln w="10160">
            <a:solidFill>
              <a:srgbClr val="E1E5EA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5" name="Shape 113"/>
          <p:cNvSpPr/>
          <p:nvPr/>
        </p:nvSpPr>
        <p:spPr>
          <a:xfrm>
            <a:off x="457200" y="2596896"/>
            <a:ext cx="45720" cy="384048"/>
          </a:xfrm>
          <a:prstGeom prst="rect">
            <a:avLst/>
          </a:prstGeom>
          <a:solidFill>
            <a:srgbClr val="0052CC"/>
          </a:solidFill>
          <a:ln/>
        </p:spPr>
      </p:sp>
      <p:sp>
        <p:nvSpPr>
          <p:cNvPr id="116" name="Text 114"/>
          <p:cNvSpPr/>
          <p:nvPr/>
        </p:nvSpPr>
        <p:spPr>
          <a:xfrm>
            <a:off x="621792" y="2633472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0052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TRIGGER</a:t>
            </a:r>
            <a:endParaRPr lang="en-US" sz="820" dirty="0"/>
          </a:p>
        </p:txBody>
      </p:sp>
      <p:sp>
        <p:nvSpPr>
          <p:cNvPr id="117" name="Text 115"/>
          <p:cNvSpPr/>
          <p:nvPr/>
        </p:nvSpPr>
        <p:spPr>
          <a:xfrm>
            <a:off x="1828800" y="2624328"/>
            <a:ext cx="9722815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b="1" dirty="0">
                <a:solidFill>
                  <a:srgbClr val="172B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Agent views an issue</a:t>
            </a:r>
            <a:endParaRPr lang="en-US" sz="950" dirty="0"/>
          </a:p>
        </p:txBody>
      </p:sp>
      <p:sp>
        <p:nvSpPr>
          <p:cNvPr id="118" name="Shape 116"/>
          <p:cNvSpPr/>
          <p:nvPr/>
        </p:nvSpPr>
        <p:spPr>
          <a:xfrm>
            <a:off x="457200" y="3191256"/>
            <a:ext cx="5556352" cy="3072384"/>
          </a:xfrm>
          <a:prstGeom prst="roundRect">
            <a:avLst>
              <a:gd name="adj" fmla="val 1488"/>
            </a:avLst>
          </a:prstGeom>
          <a:solidFill>
            <a:srgbClr val="FFFFFF"/>
          </a:solidFill>
          <a:ln w="10160">
            <a:solidFill>
              <a:srgbClr val="E1E5EA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9" name="Shape 117"/>
          <p:cNvSpPr/>
          <p:nvPr/>
        </p:nvSpPr>
        <p:spPr>
          <a:xfrm>
            <a:off x="457200" y="3273552"/>
            <a:ext cx="45720" cy="2907792"/>
          </a:xfrm>
          <a:prstGeom prst="rect">
            <a:avLst/>
          </a:prstGeom>
          <a:solidFill>
            <a:srgbClr val="216E4E"/>
          </a:solidFill>
          <a:ln/>
        </p:spPr>
      </p:sp>
      <p:sp>
        <p:nvSpPr>
          <p:cNvPr id="120" name="Text 118"/>
          <p:cNvSpPr/>
          <p:nvPr/>
        </p:nvSpPr>
        <p:spPr>
          <a:xfrm>
            <a:off x="603504" y="3319272"/>
            <a:ext cx="528203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216E4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ACTIONS</a:t>
            </a:r>
            <a:endParaRPr lang="en-US" sz="820" dirty="0"/>
          </a:p>
        </p:txBody>
      </p:sp>
      <p:sp>
        <p:nvSpPr>
          <p:cNvPr id="121" name="Text 119"/>
          <p:cNvSpPr/>
          <p:nvPr/>
        </p:nvSpPr>
        <p:spPr>
          <a:xfrm>
            <a:off x="603504" y="3557016"/>
            <a:ext cx="5263744" cy="2615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lnSpc>
                <a:spcPts val="1135"/>
              </a:lnSpc>
              <a:spcAft>
                <a:spcPts val="500"/>
              </a:spcAft>
              <a:buSzPct val="100000"/>
              <a:buChar char="•"/>
            </a:pPr>
            <a:r>
              <a:rPr lang="en-US" sz="86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Surface similar past issues</a:t>
            </a:r>
            <a:endParaRPr lang="en-US" sz="860" dirty="0"/>
          </a:p>
          <a:p>
            <a:pPr marL="127000" indent="-127000">
              <a:lnSpc>
                <a:spcPts val="1135"/>
              </a:lnSpc>
              <a:spcAft>
                <a:spcPts val="500"/>
              </a:spcAft>
              <a:buSzPct val="100000"/>
              <a:buChar char="•"/>
            </a:pPr>
            <a:r>
              <a:rPr lang="en-US" sz="86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Suggest relevant Confluence articles</a:t>
            </a:r>
            <a:endParaRPr lang="en-US" sz="860" dirty="0"/>
          </a:p>
        </p:txBody>
      </p:sp>
      <p:sp>
        <p:nvSpPr>
          <p:cNvPr id="122" name="Shape 120"/>
          <p:cNvSpPr/>
          <p:nvPr/>
        </p:nvSpPr>
        <p:spPr>
          <a:xfrm>
            <a:off x="6178144" y="3191256"/>
            <a:ext cx="5556352" cy="3072384"/>
          </a:xfrm>
          <a:prstGeom prst="roundRect">
            <a:avLst>
              <a:gd name="adj" fmla="val 1488"/>
            </a:avLst>
          </a:prstGeom>
          <a:solidFill>
            <a:srgbClr val="FFFFFF"/>
          </a:solidFill>
          <a:ln w="10160">
            <a:solidFill>
              <a:srgbClr val="E1E5EA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23" name="Shape 121"/>
          <p:cNvSpPr/>
          <p:nvPr/>
        </p:nvSpPr>
        <p:spPr>
          <a:xfrm>
            <a:off x="6178144" y="3273552"/>
            <a:ext cx="45720" cy="2907792"/>
          </a:xfrm>
          <a:prstGeom prst="rect">
            <a:avLst/>
          </a:prstGeom>
          <a:solidFill>
            <a:srgbClr val="A54800"/>
          </a:solidFill>
          <a:ln/>
        </p:spPr>
      </p:sp>
      <p:sp>
        <p:nvSpPr>
          <p:cNvPr id="124" name="Text 122"/>
          <p:cNvSpPr/>
          <p:nvPr/>
        </p:nvSpPr>
        <p:spPr>
          <a:xfrm>
            <a:off x="6324448" y="3319272"/>
            <a:ext cx="528203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A548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PREREQUISITES</a:t>
            </a:r>
            <a:endParaRPr lang="en-US" sz="820" dirty="0"/>
          </a:p>
        </p:txBody>
      </p:sp>
      <p:sp>
        <p:nvSpPr>
          <p:cNvPr id="125" name="Text 123"/>
          <p:cNvSpPr/>
          <p:nvPr/>
        </p:nvSpPr>
        <p:spPr>
          <a:xfrm>
            <a:off x="6324448" y="3557016"/>
            <a:ext cx="5263744" cy="2615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lnSpc>
                <a:spcPts val="1135"/>
              </a:lnSpc>
              <a:spcAft>
                <a:spcPts val="500"/>
              </a:spcAft>
              <a:buSzPct val="100000"/>
              <a:buChar char="•"/>
            </a:pPr>
            <a:r>
              <a:rPr lang="en-US" sz="86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Rovo enabled for the Jira project</a:t>
            </a:r>
            <a:endParaRPr lang="en-US" sz="860" dirty="0"/>
          </a:p>
          <a:p>
            <a:pPr marL="127000" indent="-127000">
              <a:lnSpc>
                <a:spcPts val="1135"/>
              </a:lnSpc>
              <a:spcAft>
                <a:spcPts val="500"/>
              </a:spcAft>
              <a:buSzPct val="100000"/>
              <a:buChar char="•"/>
            </a:pPr>
            <a:r>
              <a:rPr lang="en-US" sz="86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Confluence space with existing knowledge base articles and a history of resolved incidents</a:t>
            </a:r>
            <a:endParaRPr lang="en-US" sz="860" dirty="0"/>
          </a:p>
        </p:txBody>
      </p:sp>
      <p:sp>
        <p:nvSpPr>
          <p:cNvPr id="126" name="Text 124"/>
          <p:cNvSpPr/>
          <p:nvPr/>
        </p:nvSpPr>
        <p:spPr>
          <a:xfrm>
            <a:off x="6324448" y="4251960"/>
            <a:ext cx="528203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1D7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EXPECTED BENEFIT</a:t>
            </a:r>
            <a:endParaRPr lang="en-US" sz="820" dirty="0"/>
          </a:p>
        </p:txBody>
      </p:sp>
      <p:sp>
        <p:nvSpPr>
          <p:cNvPr id="127" name="Text 125"/>
          <p:cNvSpPr/>
          <p:nvPr/>
        </p:nvSpPr>
        <p:spPr>
          <a:xfrm>
            <a:off x="6324448" y="4453128"/>
            <a:ext cx="5263744" cy="17190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100"/>
              </a:lnSpc>
              <a:buNone/>
            </a:pPr>
            <a:r>
              <a:rPr lang="en-US" sz="84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Reduce average resolution time by minimizing agent research time and improve first-contact resolution rate by providing proven solutions.</a:t>
            </a:r>
            <a:endParaRPr lang="en-US" sz="84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521440" y="653796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850">
                <a:solidFill>
                  <a:srgbClr val="626F86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0" lang="en-US"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555480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9756648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957816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0158984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360152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561320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762488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963656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1164824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1365992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1567160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1768328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1969496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9555480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9756648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9957816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0158984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10360152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0561320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0762488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0963656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11164824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11365992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11567160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11768328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1969496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9555480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9756648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9957816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10158984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10360152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10561320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10762488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10963656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11164824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11365992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11567160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11768328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11969496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9555480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9756648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9957816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10158984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10360152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10561320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10762488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10963656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11164824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11365992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11567160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11768328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11969496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4" name="Shape 52"/>
          <p:cNvSpPr/>
          <p:nvPr/>
        </p:nvSpPr>
        <p:spPr>
          <a:xfrm>
            <a:off x="9555480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5" name="Shape 53"/>
          <p:cNvSpPr/>
          <p:nvPr/>
        </p:nvSpPr>
        <p:spPr>
          <a:xfrm>
            <a:off x="9756648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9957816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10158984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8" name="Shape 56"/>
          <p:cNvSpPr/>
          <p:nvPr/>
        </p:nvSpPr>
        <p:spPr>
          <a:xfrm>
            <a:off x="10360152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10561320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0" name="Shape 58"/>
          <p:cNvSpPr/>
          <p:nvPr/>
        </p:nvSpPr>
        <p:spPr>
          <a:xfrm>
            <a:off x="10762488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1" name="Shape 59"/>
          <p:cNvSpPr/>
          <p:nvPr/>
        </p:nvSpPr>
        <p:spPr>
          <a:xfrm>
            <a:off x="10963656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2" name="Shape 60"/>
          <p:cNvSpPr/>
          <p:nvPr/>
        </p:nvSpPr>
        <p:spPr>
          <a:xfrm>
            <a:off x="11164824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3" name="Shape 61"/>
          <p:cNvSpPr/>
          <p:nvPr/>
        </p:nvSpPr>
        <p:spPr>
          <a:xfrm>
            <a:off x="11365992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4" name="Shape 62"/>
          <p:cNvSpPr/>
          <p:nvPr/>
        </p:nvSpPr>
        <p:spPr>
          <a:xfrm>
            <a:off x="11567160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5" name="Shape 63"/>
          <p:cNvSpPr/>
          <p:nvPr/>
        </p:nvSpPr>
        <p:spPr>
          <a:xfrm>
            <a:off x="11768328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6" name="Shape 64"/>
          <p:cNvSpPr/>
          <p:nvPr/>
        </p:nvSpPr>
        <p:spPr>
          <a:xfrm>
            <a:off x="11969496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7" name="Shape 65"/>
          <p:cNvSpPr/>
          <p:nvPr/>
        </p:nvSpPr>
        <p:spPr>
          <a:xfrm>
            <a:off x="9555480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8" name="Shape 66"/>
          <p:cNvSpPr/>
          <p:nvPr/>
        </p:nvSpPr>
        <p:spPr>
          <a:xfrm>
            <a:off x="9756648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9" name="Shape 67"/>
          <p:cNvSpPr/>
          <p:nvPr/>
        </p:nvSpPr>
        <p:spPr>
          <a:xfrm>
            <a:off x="9957816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0" name="Shape 68"/>
          <p:cNvSpPr/>
          <p:nvPr/>
        </p:nvSpPr>
        <p:spPr>
          <a:xfrm>
            <a:off x="10158984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1" name="Shape 69"/>
          <p:cNvSpPr/>
          <p:nvPr/>
        </p:nvSpPr>
        <p:spPr>
          <a:xfrm>
            <a:off x="10360152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2" name="Shape 70"/>
          <p:cNvSpPr/>
          <p:nvPr/>
        </p:nvSpPr>
        <p:spPr>
          <a:xfrm>
            <a:off x="10561320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3" name="Shape 71"/>
          <p:cNvSpPr/>
          <p:nvPr/>
        </p:nvSpPr>
        <p:spPr>
          <a:xfrm>
            <a:off x="10762488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4" name="Shape 72"/>
          <p:cNvSpPr/>
          <p:nvPr/>
        </p:nvSpPr>
        <p:spPr>
          <a:xfrm>
            <a:off x="10963656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5" name="Shape 73"/>
          <p:cNvSpPr/>
          <p:nvPr/>
        </p:nvSpPr>
        <p:spPr>
          <a:xfrm>
            <a:off x="11164824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6" name="Shape 74"/>
          <p:cNvSpPr/>
          <p:nvPr/>
        </p:nvSpPr>
        <p:spPr>
          <a:xfrm>
            <a:off x="11365992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7" name="Shape 75"/>
          <p:cNvSpPr/>
          <p:nvPr/>
        </p:nvSpPr>
        <p:spPr>
          <a:xfrm>
            <a:off x="11567160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8" name="Shape 76"/>
          <p:cNvSpPr/>
          <p:nvPr/>
        </p:nvSpPr>
        <p:spPr>
          <a:xfrm>
            <a:off x="11768328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9" name="Shape 77"/>
          <p:cNvSpPr/>
          <p:nvPr/>
        </p:nvSpPr>
        <p:spPr>
          <a:xfrm>
            <a:off x="11969496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0" name="Shape 78"/>
          <p:cNvSpPr/>
          <p:nvPr/>
        </p:nvSpPr>
        <p:spPr>
          <a:xfrm>
            <a:off x="9555480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1" name="Shape 79"/>
          <p:cNvSpPr/>
          <p:nvPr/>
        </p:nvSpPr>
        <p:spPr>
          <a:xfrm>
            <a:off x="9756648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2" name="Shape 80"/>
          <p:cNvSpPr/>
          <p:nvPr/>
        </p:nvSpPr>
        <p:spPr>
          <a:xfrm>
            <a:off x="9957816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3" name="Shape 81"/>
          <p:cNvSpPr/>
          <p:nvPr/>
        </p:nvSpPr>
        <p:spPr>
          <a:xfrm>
            <a:off x="10158984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4" name="Shape 82"/>
          <p:cNvSpPr/>
          <p:nvPr/>
        </p:nvSpPr>
        <p:spPr>
          <a:xfrm>
            <a:off x="10360152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5" name="Shape 83"/>
          <p:cNvSpPr/>
          <p:nvPr/>
        </p:nvSpPr>
        <p:spPr>
          <a:xfrm>
            <a:off x="10561320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6" name="Shape 84"/>
          <p:cNvSpPr/>
          <p:nvPr/>
        </p:nvSpPr>
        <p:spPr>
          <a:xfrm>
            <a:off x="10762488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7" name="Shape 85"/>
          <p:cNvSpPr/>
          <p:nvPr/>
        </p:nvSpPr>
        <p:spPr>
          <a:xfrm>
            <a:off x="10963656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8" name="Shape 86"/>
          <p:cNvSpPr/>
          <p:nvPr/>
        </p:nvSpPr>
        <p:spPr>
          <a:xfrm>
            <a:off x="11164824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9" name="Shape 87"/>
          <p:cNvSpPr/>
          <p:nvPr/>
        </p:nvSpPr>
        <p:spPr>
          <a:xfrm>
            <a:off x="11365992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0" name="Shape 88"/>
          <p:cNvSpPr/>
          <p:nvPr/>
        </p:nvSpPr>
        <p:spPr>
          <a:xfrm>
            <a:off x="11567160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1" name="Shape 89"/>
          <p:cNvSpPr/>
          <p:nvPr/>
        </p:nvSpPr>
        <p:spPr>
          <a:xfrm>
            <a:off x="11768328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2" name="Shape 90"/>
          <p:cNvSpPr/>
          <p:nvPr/>
        </p:nvSpPr>
        <p:spPr>
          <a:xfrm>
            <a:off x="11969496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3" name="Shape 91"/>
          <p:cNvSpPr/>
          <p:nvPr/>
        </p:nvSpPr>
        <p:spPr>
          <a:xfrm>
            <a:off x="9555480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4" name="Shape 92"/>
          <p:cNvSpPr/>
          <p:nvPr/>
        </p:nvSpPr>
        <p:spPr>
          <a:xfrm>
            <a:off x="9756648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5" name="Shape 93"/>
          <p:cNvSpPr/>
          <p:nvPr/>
        </p:nvSpPr>
        <p:spPr>
          <a:xfrm>
            <a:off x="9957816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6" name="Shape 94"/>
          <p:cNvSpPr/>
          <p:nvPr/>
        </p:nvSpPr>
        <p:spPr>
          <a:xfrm>
            <a:off x="10158984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7" name="Shape 95"/>
          <p:cNvSpPr/>
          <p:nvPr/>
        </p:nvSpPr>
        <p:spPr>
          <a:xfrm>
            <a:off x="10360152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8" name="Shape 96"/>
          <p:cNvSpPr/>
          <p:nvPr/>
        </p:nvSpPr>
        <p:spPr>
          <a:xfrm>
            <a:off x="10561320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9" name="Shape 97"/>
          <p:cNvSpPr/>
          <p:nvPr/>
        </p:nvSpPr>
        <p:spPr>
          <a:xfrm>
            <a:off x="10762488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0" name="Shape 98"/>
          <p:cNvSpPr/>
          <p:nvPr/>
        </p:nvSpPr>
        <p:spPr>
          <a:xfrm>
            <a:off x="10963656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1" name="Shape 99"/>
          <p:cNvSpPr/>
          <p:nvPr/>
        </p:nvSpPr>
        <p:spPr>
          <a:xfrm>
            <a:off x="11164824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2" name="Shape 100"/>
          <p:cNvSpPr/>
          <p:nvPr/>
        </p:nvSpPr>
        <p:spPr>
          <a:xfrm>
            <a:off x="11365992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3" name="Shape 101"/>
          <p:cNvSpPr/>
          <p:nvPr/>
        </p:nvSpPr>
        <p:spPr>
          <a:xfrm>
            <a:off x="11567160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4" name="Shape 102"/>
          <p:cNvSpPr/>
          <p:nvPr/>
        </p:nvSpPr>
        <p:spPr>
          <a:xfrm>
            <a:off x="11768328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5" name="Shape 103"/>
          <p:cNvSpPr/>
          <p:nvPr/>
        </p:nvSpPr>
        <p:spPr>
          <a:xfrm>
            <a:off x="11969496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6" name="Text 104"/>
          <p:cNvSpPr/>
          <p:nvPr/>
        </p:nvSpPr>
        <p:spPr>
          <a:xfrm>
            <a:off x="457200" y="365760"/>
            <a:ext cx="11277295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spc="150" kern="0" dirty="0">
                <a:solidFill>
                  <a:srgbClr val="0052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PROCESS ADVISOR · ROVO AGENT PACK</a:t>
            </a:r>
            <a:endParaRPr lang="en-US" sz="950" dirty="0"/>
          </a:p>
        </p:txBody>
      </p:sp>
      <p:sp>
        <p:nvSpPr>
          <p:cNvPr id="107" name="Text 105"/>
          <p:cNvSpPr/>
          <p:nvPr/>
        </p:nvSpPr>
        <p:spPr>
          <a:xfrm>
            <a:off x="457200" y="621792"/>
            <a:ext cx="1127729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72B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Incident Triage &amp; Routing Agent</a:t>
            </a:r>
            <a:endParaRPr lang="en-US" sz="1800" dirty="0"/>
          </a:p>
        </p:txBody>
      </p:sp>
      <p:sp>
        <p:nvSpPr>
          <p:cNvPr id="108" name="Shape 106"/>
          <p:cNvSpPr/>
          <p:nvPr/>
        </p:nvSpPr>
        <p:spPr>
          <a:xfrm>
            <a:off x="457200" y="1115568"/>
            <a:ext cx="960120" cy="41148"/>
          </a:xfrm>
          <a:prstGeom prst="rect">
            <a:avLst/>
          </a:prstGeom>
          <a:solidFill>
            <a:srgbClr val="1D7AFC"/>
          </a:solidFill>
          <a:ln w="12700">
            <a:solidFill>
              <a:srgbClr val="1D7AFC"/>
            </a:solidFill>
            <a:prstDash val="solid"/>
          </a:ln>
        </p:spPr>
      </p:sp>
      <p:sp>
        <p:nvSpPr>
          <p:cNvPr id="109" name="Text 107"/>
          <p:cNvSpPr/>
          <p:nvPr/>
        </p:nvSpPr>
        <p:spPr>
          <a:xfrm>
            <a:off x="457200" y="1271016"/>
            <a:ext cx="11277295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052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Rovo Agents  ·  Priority: Critical  ·  Setup: Low</a:t>
            </a:r>
            <a:endParaRPr lang="en-US" sz="850" dirty="0"/>
          </a:p>
        </p:txBody>
      </p:sp>
      <p:sp>
        <p:nvSpPr>
          <p:cNvPr id="110" name="Shape 108"/>
          <p:cNvSpPr/>
          <p:nvPr/>
        </p:nvSpPr>
        <p:spPr>
          <a:xfrm>
            <a:off x="457200" y="1545336"/>
            <a:ext cx="6720840" cy="804672"/>
          </a:xfrm>
          <a:prstGeom prst="roundRect">
            <a:avLst>
              <a:gd name="adj" fmla="val 5682"/>
            </a:avLst>
          </a:prstGeom>
          <a:solidFill>
            <a:srgbClr val="E9F2FF"/>
          </a:solidFill>
          <a:ln w="10160">
            <a:solidFill>
              <a:srgbClr val="A6C5F2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1" name="Shape 109"/>
          <p:cNvSpPr/>
          <p:nvPr/>
        </p:nvSpPr>
        <p:spPr>
          <a:xfrm>
            <a:off x="457200" y="1627632"/>
            <a:ext cx="45720" cy="640080"/>
          </a:xfrm>
          <a:prstGeom prst="rect">
            <a:avLst/>
          </a:prstGeom>
          <a:solidFill>
            <a:srgbClr val="0052CC"/>
          </a:solidFill>
          <a:ln/>
        </p:spPr>
      </p:sp>
      <p:sp>
        <p:nvSpPr>
          <p:cNvPr id="112" name="Text 110"/>
          <p:cNvSpPr/>
          <p:nvPr/>
        </p:nvSpPr>
        <p:spPr>
          <a:xfrm>
            <a:off x="621792" y="1655064"/>
            <a:ext cx="2286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0052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PURPOSE</a:t>
            </a:r>
            <a:endParaRPr lang="en-US" sz="820" dirty="0"/>
          </a:p>
        </p:txBody>
      </p:sp>
      <p:sp>
        <p:nvSpPr>
          <p:cNvPr id="113" name="Text 111"/>
          <p:cNvSpPr/>
          <p:nvPr/>
        </p:nvSpPr>
        <p:spPr>
          <a:xfrm>
            <a:off x="621792" y="1856232"/>
            <a:ext cx="6391656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230"/>
              </a:lnSpc>
              <a:buNone/>
            </a:pPr>
            <a:r>
              <a:rPr lang="en-US" sz="92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 automatically analyze, categorize, and assign new incidents to the correct team, reducing manual triage time and rework from mis-assignments.</a:t>
            </a:r>
            <a:endParaRPr lang="en-US" sz="920" dirty="0"/>
          </a:p>
        </p:txBody>
      </p:sp>
      <p:sp>
        <p:nvSpPr>
          <p:cNvPr id="114" name="Shape 112"/>
          <p:cNvSpPr/>
          <p:nvPr/>
        </p:nvSpPr>
        <p:spPr>
          <a:xfrm>
            <a:off x="457200" y="2514600"/>
            <a:ext cx="6720840" cy="548640"/>
          </a:xfrm>
          <a:prstGeom prst="roundRect">
            <a:avLst>
              <a:gd name="adj" fmla="val 8333"/>
            </a:avLst>
          </a:prstGeom>
          <a:solidFill>
            <a:srgbClr val="FFFFFF"/>
          </a:solidFill>
          <a:ln w="10160">
            <a:solidFill>
              <a:srgbClr val="E1E5EA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5" name="Shape 113"/>
          <p:cNvSpPr/>
          <p:nvPr/>
        </p:nvSpPr>
        <p:spPr>
          <a:xfrm>
            <a:off x="457200" y="2596896"/>
            <a:ext cx="45720" cy="384048"/>
          </a:xfrm>
          <a:prstGeom prst="rect">
            <a:avLst/>
          </a:prstGeom>
          <a:solidFill>
            <a:srgbClr val="0052CC"/>
          </a:solidFill>
          <a:ln/>
        </p:spPr>
      </p:sp>
      <p:sp>
        <p:nvSpPr>
          <p:cNvPr id="116" name="Text 114"/>
          <p:cNvSpPr/>
          <p:nvPr/>
        </p:nvSpPr>
        <p:spPr>
          <a:xfrm>
            <a:off x="621792" y="2633472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0052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TRIGGER</a:t>
            </a:r>
            <a:endParaRPr lang="en-US" sz="820" dirty="0"/>
          </a:p>
        </p:txBody>
      </p:sp>
      <p:sp>
        <p:nvSpPr>
          <p:cNvPr id="117" name="Text 115"/>
          <p:cNvSpPr/>
          <p:nvPr/>
        </p:nvSpPr>
        <p:spPr>
          <a:xfrm>
            <a:off x="1828800" y="2624328"/>
            <a:ext cx="51663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b="1" dirty="0">
                <a:solidFill>
                  <a:srgbClr val="172B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Issue created</a:t>
            </a:r>
            <a:endParaRPr lang="en-US" sz="950" dirty="0"/>
          </a:p>
        </p:txBody>
      </p:sp>
      <p:sp>
        <p:nvSpPr>
          <p:cNvPr id="118" name="Shape 116"/>
          <p:cNvSpPr/>
          <p:nvPr/>
        </p:nvSpPr>
        <p:spPr>
          <a:xfrm>
            <a:off x="457200" y="3191256"/>
            <a:ext cx="3278124" cy="3072384"/>
          </a:xfrm>
          <a:prstGeom prst="roundRect">
            <a:avLst>
              <a:gd name="adj" fmla="val 1488"/>
            </a:avLst>
          </a:prstGeom>
          <a:solidFill>
            <a:srgbClr val="FFFFFF"/>
          </a:solidFill>
          <a:ln w="10160">
            <a:solidFill>
              <a:srgbClr val="E1E5EA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9" name="Shape 117"/>
          <p:cNvSpPr/>
          <p:nvPr/>
        </p:nvSpPr>
        <p:spPr>
          <a:xfrm>
            <a:off x="457200" y="3273552"/>
            <a:ext cx="45720" cy="2907792"/>
          </a:xfrm>
          <a:prstGeom prst="rect">
            <a:avLst/>
          </a:prstGeom>
          <a:solidFill>
            <a:srgbClr val="216E4E"/>
          </a:solidFill>
          <a:ln/>
        </p:spPr>
      </p:sp>
      <p:sp>
        <p:nvSpPr>
          <p:cNvPr id="120" name="Text 118"/>
          <p:cNvSpPr/>
          <p:nvPr/>
        </p:nvSpPr>
        <p:spPr>
          <a:xfrm>
            <a:off x="603504" y="3319272"/>
            <a:ext cx="300380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216E4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ACTIONS</a:t>
            </a:r>
            <a:endParaRPr lang="en-US" sz="820" dirty="0"/>
          </a:p>
        </p:txBody>
      </p:sp>
      <p:sp>
        <p:nvSpPr>
          <p:cNvPr id="121" name="Text 119"/>
          <p:cNvSpPr/>
          <p:nvPr/>
        </p:nvSpPr>
        <p:spPr>
          <a:xfrm>
            <a:off x="603504" y="3557016"/>
            <a:ext cx="2985516" cy="2615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lnSpc>
                <a:spcPts val="1135"/>
              </a:lnSpc>
              <a:spcAft>
                <a:spcPts val="500"/>
              </a:spcAft>
              <a:buSzPct val="100000"/>
              <a:buChar char="•"/>
            </a:pPr>
            <a:r>
              <a:rPr lang="en-US" sz="86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Set 'Assignment Group'</a:t>
            </a:r>
            <a:endParaRPr lang="en-US" sz="860" dirty="0"/>
          </a:p>
          <a:p>
            <a:pPr marL="127000" indent="-127000">
              <a:lnSpc>
                <a:spcPts val="1135"/>
              </a:lnSpc>
              <a:spcAft>
                <a:spcPts val="500"/>
              </a:spcAft>
              <a:buSzPct val="100000"/>
              <a:buChar char="•"/>
            </a:pPr>
            <a:r>
              <a:rPr lang="en-US" sz="86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Set 'Subcategory'</a:t>
            </a:r>
            <a:endParaRPr lang="en-US" sz="860" dirty="0"/>
          </a:p>
          <a:p>
            <a:pPr marL="127000" indent="-127000">
              <a:lnSpc>
                <a:spcPts val="1135"/>
              </a:lnSpc>
              <a:spcAft>
                <a:spcPts val="500"/>
              </a:spcAft>
              <a:buSzPct val="100000"/>
              <a:buChar char="•"/>
            </a:pPr>
            <a:r>
              <a:rPr lang="en-US" sz="86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Add a comment explaining the routing decision</a:t>
            </a:r>
            <a:endParaRPr lang="en-US" sz="860" dirty="0"/>
          </a:p>
        </p:txBody>
      </p:sp>
      <p:sp>
        <p:nvSpPr>
          <p:cNvPr id="122" name="Shape 120"/>
          <p:cNvSpPr/>
          <p:nvPr/>
        </p:nvSpPr>
        <p:spPr>
          <a:xfrm>
            <a:off x="3899916" y="3191256"/>
            <a:ext cx="3278124" cy="3072384"/>
          </a:xfrm>
          <a:prstGeom prst="roundRect">
            <a:avLst>
              <a:gd name="adj" fmla="val 1488"/>
            </a:avLst>
          </a:prstGeom>
          <a:solidFill>
            <a:srgbClr val="FFFFFF"/>
          </a:solidFill>
          <a:ln w="10160">
            <a:solidFill>
              <a:srgbClr val="E1E5EA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23" name="Shape 121"/>
          <p:cNvSpPr/>
          <p:nvPr/>
        </p:nvSpPr>
        <p:spPr>
          <a:xfrm>
            <a:off x="3899916" y="3273552"/>
            <a:ext cx="45720" cy="2907792"/>
          </a:xfrm>
          <a:prstGeom prst="rect">
            <a:avLst/>
          </a:prstGeom>
          <a:solidFill>
            <a:srgbClr val="A54800"/>
          </a:solidFill>
          <a:ln/>
        </p:spPr>
      </p:sp>
      <p:sp>
        <p:nvSpPr>
          <p:cNvPr id="124" name="Text 122"/>
          <p:cNvSpPr/>
          <p:nvPr/>
        </p:nvSpPr>
        <p:spPr>
          <a:xfrm>
            <a:off x="4046220" y="3319272"/>
            <a:ext cx="300380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A548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PREREQUISITES</a:t>
            </a:r>
            <a:endParaRPr lang="en-US" sz="820" dirty="0"/>
          </a:p>
        </p:txBody>
      </p:sp>
      <p:sp>
        <p:nvSpPr>
          <p:cNvPr id="125" name="Text 123"/>
          <p:cNvSpPr/>
          <p:nvPr/>
        </p:nvSpPr>
        <p:spPr>
          <a:xfrm>
            <a:off x="4046220" y="3557016"/>
            <a:ext cx="2985516" cy="2615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lnSpc>
                <a:spcPts val="1135"/>
              </a:lnSpc>
              <a:spcAft>
                <a:spcPts val="500"/>
              </a:spcAft>
              <a:buSzPct val="100000"/>
              <a:buChar char="•"/>
            </a:pPr>
            <a:r>
              <a:rPr lang="en-US" sz="86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Clearly defined routing rules based on keywords or issue content</a:t>
            </a:r>
            <a:endParaRPr lang="en-US" sz="860" dirty="0"/>
          </a:p>
          <a:p>
            <a:pPr marL="127000" indent="-127000">
              <a:lnSpc>
                <a:spcPts val="1135"/>
              </a:lnSpc>
              <a:spcAft>
                <a:spcPts val="500"/>
              </a:spcAft>
              <a:buSzPct val="100000"/>
              <a:buChar char="•"/>
            </a:pPr>
            <a:r>
              <a:rPr lang="en-US" sz="86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List of valid 'Assignment Group' and 'Subcategory' values</a:t>
            </a:r>
            <a:endParaRPr lang="en-US" sz="860" dirty="0"/>
          </a:p>
        </p:txBody>
      </p:sp>
      <p:sp>
        <p:nvSpPr>
          <p:cNvPr id="126" name="Text 124"/>
          <p:cNvSpPr/>
          <p:nvPr/>
        </p:nvSpPr>
        <p:spPr>
          <a:xfrm>
            <a:off x="4046220" y="4251960"/>
            <a:ext cx="300380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1D7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EXPECTED BENEFIT</a:t>
            </a:r>
            <a:endParaRPr lang="en-US" sz="820" dirty="0"/>
          </a:p>
        </p:txBody>
      </p:sp>
      <p:sp>
        <p:nvSpPr>
          <p:cNvPr id="127" name="Text 125"/>
          <p:cNvSpPr/>
          <p:nvPr/>
        </p:nvSpPr>
        <p:spPr>
          <a:xfrm>
            <a:off x="4046220" y="4453128"/>
            <a:ext cx="2985516" cy="17190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100"/>
              </a:lnSpc>
              <a:buNone/>
            </a:pPr>
            <a:r>
              <a:rPr lang="en-US" sz="84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Reduce time-to-first-response by up to 80% and decrease mis-assignment rework by routing incidents accurately from the start.</a:t>
            </a:r>
            <a:endParaRPr lang="en-US" sz="840" dirty="0"/>
          </a:p>
        </p:txBody>
      </p:sp>
      <p:sp>
        <p:nvSpPr>
          <p:cNvPr id="128" name="Shape 126"/>
          <p:cNvSpPr/>
          <p:nvPr/>
        </p:nvSpPr>
        <p:spPr>
          <a:xfrm>
            <a:off x="7342632" y="1545336"/>
            <a:ext cx="4391863" cy="4718304"/>
          </a:xfrm>
          <a:prstGeom prst="roundRect">
            <a:avLst>
              <a:gd name="adj" fmla="val 1041"/>
            </a:avLst>
          </a:prstGeom>
          <a:solidFill>
            <a:srgbClr val="1E2432"/>
          </a:solidFill>
          <a:ln w="10160">
            <a:solidFill>
              <a:srgbClr val="38445A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29" name="Shape 127"/>
          <p:cNvSpPr/>
          <p:nvPr/>
        </p:nvSpPr>
        <p:spPr>
          <a:xfrm>
            <a:off x="7342632" y="1627632"/>
            <a:ext cx="45720" cy="4553712"/>
          </a:xfrm>
          <a:prstGeom prst="rect">
            <a:avLst/>
          </a:prstGeom>
          <a:solidFill>
            <a:srgbClr val="0052CC"/>
          </a:solidFill>
          <a:ln/>
        </p:spPr>
      </p:sp>
      <p:sp>
        <p:nvSpPr>
          <p:cNvPr id="130" name="Text 128"/>
          <p:cNvSpPr/>
          <p:nvPr/>
        </p:nvSpPr>
        <p:spPr>
          <a:xfrm>
            <a:off x="7488936" y="1691640"/>
            <a:ext cx="4099255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B9D6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PAIRED JIRA JSON</a:t>
            </a:r>
            <a:endParaRPr lang="en-US" sz="820" dirty="0"/>
          </a:p>
        </p:txBody>
      </p:sp>
      <p:sp>
        <p:nvSpPr>
          <p:cNvPr id="131" name="Text 129"/>
          <p:cNvSpPr/>
          <p:nvPr/>
        </p:nvSpPr>
        <p:spPr>
          <a:xfrm>
            <a:off x="7488936" y="1965960"/>
            <a:ext cx="4099255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80" b="1" spc="80" kern="0" dirty="0">
                <a:solidFill>
                  <a:srgbClr val="8FA7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STATE</a:t>
            </a:r>
            <a:endParaRPr lang="en-US" sz="680" dirty="0"/>
          </a:p>
        </p:txBody>
      </p:sp>
      <p:sp>
        <p:nvSpPr>
          <p:cNvPr id="132" name="Text 130"/>
          <p:cNvSpPr/>
          <p:nvPr/>
        </p:nvSpPr>
        <p:spPr>
          <a:xfrm>
            <a:off x="7488936" y="2121408"/>
            <a:ext cx="409925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950"/>
              </a:lnSpc>
              <a:buNone/>
            </a:pPr>
            <a:r>
              <a:rPr lang="en-US" sz="760" dirty="0">
                <a:solidFill>
                  <a:srgbClr val="E8E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ENABLED</a:t>
            </a:r>
            <a:endParaRPr lang="en-US" sz="760" dirty="0"/>
          </a:p>
        </p:txBody>
      </p:sp>
      <p:sp>
        <p:nvSpPr>
          <p:cNvPr id="133" name="Text 131"/>
          <p:cNvSpPr/>
          <p:nvPr/>
        </p:nvSpPr>
        <p:spPr>
          <a:xfrm>
            <a:off x="7488936" y="2468880"/>
            <a:ext cx="4099255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80" b="1" spc="80" kern="0" dirty="0">
                <a:solidFill>
                  <a:srgbClr val="8FA7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TRIGGER</a:t>
            </a:r>
            <a:endParaRPr lang="en-US" sz="680" dirty="0"/>
          </a:p>
        </p:txBody>
      </p:sp>
      <p:sp>
        <p:nvSpPr>
          <p:cNvPr id="134" name="Text 132"/>
          <p:cNvSpPr/>
          <p:nvPr/>
        </p:nvSpPr>
        <p:spPr>
          <a:xfrm>
            <a:off x="7488936" y="2624328"/>
            <a:ext cx="409925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950"/>
              </a:lnSpc>
              <a:buNone/>
            </a:pPr>
            <a:r>
              <a:rPr lang="en-US" sz="760" dirty="0">
                <a:solidFill>
                  <a:srgbClr val="E8E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Jira Issue Created</a:t>
            </a:r>
            <a:endParaRPr lang="en-US" sz="760" dirty="0"/>
          </a:p>
        </p:txBody>
      </p:sp>
      <p:sp>
        <p:nvSpPr>
          <p:cNvPr id="135" name="Text 133"/>
          <p:cNvSpPr/>
          <p:nvPr/>
        </p:nvSpPr>
        <p:spPr>
          <a:xfrm>
            <a:off x="7488936" y="2971800"/>
            <a:ext cx="4099255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80" b="1" spc="80" kern="0" dirty="0">
                <a:solidFill>
                  <a:srgbClr val="8FA7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ACTIONS</a:t>
            </a:r>
            <a:endParaRPr lang="en-US" sz="680" dirty="0"/>
          </a:p>
        </p:txBody>
      </p:sp>
      <p:sp>
        <p:nvSpPr>
          <p:cNvPr id="136" name="Text 134"/>
          <p:cNvSpPr/>
          <p:nvPr/>
        </p:nvSpPr>
        <p:spPr>
          <a:xfrm>
            <a:off x="7488936" y="3127248"/>
            <a:ext cx="409925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950"/>
              </a:lnSpc>
              <a:buNone/>
            </a:pPr>
            <a:r>
              <a:rPr lang="en-US" sz="760" dirty="0">
                <a:solidFill>
                  <a:srgbClr val="E8E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Jira Issue Outgoing Webhook</a:t>
            </a:r>
            <a:endParaRPr lang="en-US" sz="760" dirty="0"/>
          </a:p>
        </p:txBody>
      </p:sp>
      <p:sp>
        <p:nvSpPr>
          <p:cNvPr id="137" name="Text 135"/>
          <p:cNvSpPr/>
          <p:nvPr/>
        </p:nvSpPr>
        <p:spPr>
          <a:xfrm>
            <a:off x="7488936" y="3474720"/>
            <a:ext cx="4099255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80" b="1" spc="80" kern="0" dirty="0">
                <a:solidFill>
                  <a:srgbClr val="8FA7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CONDITIONS</a:t>
            </a:r>
            <a:endParaRPr lang="en-US" sz="680" dirty="0"/>
          </a:p>
        </p:txBody>
      </p:sp>
      <p:sp>
        <p:nvSpPr>
          <p:cNvPr id="138" name="Text 136"/>
          <p:cNvSpPr/>
          <p:nvPr/>
        </p:nvSpPr>
        <p:spPr>
          <a:xfrm>
            <a:off x="7488936" y="3630168"/>
            <a:ext cx="409925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950"/>
              </a:lnSpc>
              <a:buNone/>
            </a:pPr>
            <a:r>
              <a:rPr lang="en-US" sz="760" dirty="0">
                <a:solidFill>
                  <a:srgbClr val="E8E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Jira Issue Condition Jql</a:t>
            </a:r>
            <a:endParaRPr lang="en-US" sz="760" dirty="0"/>
          </a:p>
        </p:txBody>
      </p:sp>
      <p:sp>
        <p:nvSpPr>
          <p:cNvPr id="139" name="Text 137"/>
          <p:cNvSpPr/>
          <p:nvPr/>
        </p:nvSpPr>
        <p:spPr>
          <a:xfrm>
            <a:off x="7488936" y="5925312"/>
            <a:ext cx="4099255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indent="0" marL="0">
              <a:lnSpc>
                <a:spcPts val="900"/>
              </a:lnSpc>
              <a:buNone/>
            </a:pPr>
            <a:r>
              <a:rPr lang="en-US" sz="700" i="1" dirty="0">
                <a:solidFill>
                  <a:srgbClr val="8FA7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Full importable JSON is in the JSON export.</a:t>
            </a:r>
            <a:endParaRPr lang="en-US" sz="7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521440" y="653796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850">
                <a:solidFill>
                  <a:srgbClr val="626F86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0" lang="en-US"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555480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9756648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957816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0158984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360152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561320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762488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963656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1164824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1365992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1567160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1768328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1969496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9555480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9756648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9957816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0158984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10360152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0561320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0762488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0963656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11164824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11365992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11567160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11768328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1969496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9555480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9756648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9957816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10158984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10360152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10561320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10762488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10963656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11164824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11365992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11567160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11768328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11969496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9555480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9756648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9957816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10158984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10360152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10561320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10762488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10963656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11164824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11365992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11567160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11768328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11969496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4" name="Shape 52"/>
          <p:cNvSpPr/>
          <p:nvPr/>
        </p:nvSpPr>
        <p:spPr>
          <a:xfrm>
            <a:off x="9555480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5" name="Shape 53"/>
          <p:cNvSpPr/>
          <p:nvPr/>
        </p:nvSpPr>
        <p:spPr>
          <a:xfrm>
            <a:off x="9756648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9957816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10158984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8" name="Shape 56"/>
          <p:cNvSpPr/>
          <p:nvPr/>
        </p:nvSpPr>
        <p:spPr>
          <a:xfrm>
            <a:off x="10360152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10561320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0" name="Shape 58"/>
          <p:cNvSpPr/>
          <p:nvPr/>
        </p:nvSpPr>
        <p:spPr>
          <a:xfrm>
            <a:off x="10762488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1" name="Shape 59"/>
          <p:cNvSpPr/>
          <p:nvPr/>
        </p:nvSpPr>
        <p:spPr>
          <a:xfrm>
            <a:off x="10963656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2" name="Shape 60"/>
          <p:cNvSpPr/>
          <p:nvPr/>
        </p:nvSpPr>
        <p:spPr>
          <a:xfrm>
            <a:off x="11164824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3" name="Shape 61"/>
          <p:cNvSpPr/>
          <p:nvPr/>
        </p:nvSpPr>
        <p:spPr>
          <a:xfrm>
            <a:off x="11365992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4" name="Shape 62"/>
          <p:cNvSpPr/>
          <p:nvPr/>
        </p:nvSpPr>
        <p:spPr>
          <a:xfrm>
            <a:off x="11567160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5" name="Shape 63"/>
          <p:cNvSpPr/>
          <p:nvPr/>
        </p:nvSpPr>
        <p:spPr>
          <a:xfrm>
            <a:off x="11768328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6" name="Shape 64"/>
          <p:cNvSpPr/>
          <p:nvPr/>
        </p:nvSpPr>
        <p:spPr>
          <a:xfrm>
            <a:off x="11969496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7" name="Shape 65"/>
          <p:cNvSpPr/>
          <p:nvPr/>
        </p:nvSpPr>
        <p:spPr>
          <a:xfrm>
            <a:off x="9555480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8" name="Shape 66"/>
          <p:cNvSpPr/>
          <p:nvPr/>
        </p:nvSpPr>
        <p:spPr>
          <a:xfrm>
            <a:off x="9756648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9" name="Shape 67"/>
          <p:cNvSpPr/>
          <p:nvPr/>
        </p:nvSpPr>
        <p:spPr>
          <a:xfrm>
            <a:off x="9957816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0" name="Shape 68"/>
          <p:cNvSpPr/>
          <p:nvPr/>
        </p:nvSpPr>
        <p:spPr>
          <a:xfrm>
            <a:off x="10158984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1" name="Shape 69"/>
          <p:cNvSpPr/>
          <p:nvPr/>
        </p:nvSpPr>
        <p:spPr>
          <a:xfrm>
            <a:off x="10360152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2" name="Shape 70"/>
          <p:cNvSpPr/>
          <p:nvPr/>
        </p:nvSpPr>
        <p:spPr>
          <a:xfrm>
            <a:off x="10561320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3" name="Shape 71"/>
          <p:cNvSpPr/>
          <p:nvPr/>
        </p:nvSpPr>
        <p:spPr>
          <a:xfrm>
            <a:off x="10762488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4" name="Shape 72"/>
          <p:cNvSpPr/>
          <p:nvPr/>
        </p:nvSpPr>
        <p:spPr>
          <a:xfrm>
            <a:off x="10963656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5" name="Shape 73"/>
          <p:cNvSpPr/>
          <p:nvPr/>
        </p:nvSpPr>
        <p:spPr>
          <a:xfrm>
            <a:off x="11164824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6" name="Shape 74"/>
          <p:cNvSpPr/>
          <p:nvPr/>
        </p:nvSpPr>
        <p:spPr>
          <a:xfrm>
            <a:off x="11365992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7" name="Shape 75"/>
          <p:cNvSpPr/>
          <p:nvPr/>
        </p:nvSpPr>
        <p:spPr>
          <a:xfrm>
            <a:off x="11567160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8" name="Shape 76"/>
          <p:cNvSpPr/>
          <p:nvPr/>
        </p:nvSpPr>
        <p:spPr>
          <a:xfrm>
            <a:off x="11768328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9" name="Shape 77"/>
          <p:cNvSpPr/>
          <p:nvPr/>
        </p:nvSpPr>
        <p:spPr>
          <a:xfrm>
            <a:off x="11969496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0" name="Shape 78"/>
          <p:cNvSpPr/>
          <p:nvPr/>
        </p:nvSpPr>
        <p:spPr>
          <a:xfrm>
            <a:off x="9555480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1" name="Shape 79"/>
          <p:cNvSpPr/>
          <p:nvPr/>
        </p:nvSpPr>
        <p:spPr>
          <a:xfrm>
            <a:off x="9756648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2" name="Shape 80"/>
          <p:cNvSpPr/>
          <p:nvPr/>
        </p:nvSpPr>
        <p:spPr>
          <a:xfrm>
            <a:off x="9957816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3" name="Shape 81"/>
          <p:cNvSpPr/>
          <p:nvPr/>
        </p:nvSpPr>
        <p:spPr>
          <a:xfrm>
            <a:off x="10158984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4" name="Shape 82"/>
          <p:cNvSpPr/>
          <p:nvPr/>
        </p:nvSpPr>
        <p:spPr>
          <a:xfrm>
            <a:off x="10360152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5" name="Shape 83"/>
          <p:cNvSpPr/>
          <p:nvPr/>
        </p:nvSpPr>
        <p:spPr>
          <a:xfrm>
            <a:off x="10561320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6" name="Shape 84"/>
          <p:cNvSpPr/>
          <p:nvPr/>
        </p:nvSpPr>
        <p:spPr>
          <a:xfrm>
            <a:off x="10762488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7" name="Shape 85"/>
          <p:cNvSpPr/>
          <p:nvPr/>
        </p:nvSpPr>
        <p:spPr>
          <a:xfrm>
            <a:off x="10963656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8" name="Shape 86"/>
          <p:cNvSpPr/>
          <p:nvPr/>
        </p:nvSpPr>
        <p:spPr>
          <a:xfrm>
            <a:off x="11164824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9" name="Shape 87"/>
          <p:cNvSpPr/>
          <p:nvPr/>
        </p:nvSpPr>
        <p:spPr>
          <a:xfrm>
            <a:off x="11365992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0" name="Shape 88"/>
          <p:cNvSpPr/>
          <p:nvPr/>
        </p:nvSpPr>
        <p:spPr>
          <a:xfrm>
            <a:off x="11567160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1" name="Shape 89"/>
          <p:cNvSpPr/>
          <p:nvPr/>
        </p:nvSpPr>
        <p:spPr>
          <a:xfrm>
            <a:off x="11768328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2" name="Shape 90"/>
          <p:cNvSpPr/>
          <p:nvPr/>
        </p:nvSpPr>
        <p:spPr>
          <a:xfrm>
            <a:off x="11969496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3" name="Shape 91"/>
          <p:cNvSpPr/>
          <p:nvPr/>
        </p:nvSpPr>
        <p:spPr>
          <a:xfrm>
            <a:off x="9555480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4" name="Shape 92"/>
          <p:cNvSpPr/>
          <p:nvPr/>
        </p:nvSpPr>
        <p:spPr>
          <a:xfrm>
            <a:off x="9756648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5" name="Shape 93"/>
          <p:cNvSpPr/>
          <p:nvPr/>
        </p:nvSpPr>
        <p:spPr>
          <a:xfrm>
            <a:off x="9957816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6" name="Shape 94"/>
          <p:cNvSpPr/>
          <p:nvPr/>
        </p:nvSpPr>
        <p:spPr>
          <a:xfrm>
            <a:off x="10158984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7" name="Shape 95"/>
          <p:cNvSpPr/>
          <p:nvPr/>
        </p:nvSpPr>
        <p:spPr>
          <a:xfrm>
            <a:off x="10360152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8" name="Shape 96"/>
          <p:cNvSpPr/>
          <p:nvPr/>
        </p:nvSpPr>
        <p:spPr>
          <a:xfrm>
            <a:off x="10561320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9" name="Shape 97"/>
          <p:cNvSpPr/>
          <p:nvPr/>
        </p:nvSpPr>
        <p:spPr>
          <a:xfrm>
            <a:off x="10762488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0" name="Shape 98"/>
          <p:cNvSpPr/>
          <p:nvPr/>
        </p:nvSpPr>
        <p:spPr>
          <a:xfrm>
            <a:off x="10963656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1" name="Shape 99"/>
          <p:cNvSpPr/>
          <p:nvPr/>
        </p:nvSpPr>
        <p:spPr>
          <a:xfrm>
            <a:off x="11164824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2" name="Shape 100"/>
          <p:cNvSpPr/>
          <p:nvPr/>
        </p:nvSpPr>
        <p:spPr>
          <a:xfrm>
            <a:off x="11365992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3" name="Shape 101"/>
          <p:cNvSpPr/>
          <p:nvPr/>
        </p:nvSpPr>
        <p:spPr>
          <a:xfrm>
            <a:off x="11567160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4" name="Shape 102"/>
          <p:cNvSpPr/>
          <p:nvPr/>
        </p:nvSpPr>
        <p:spPr>
          <a:xfrm>
            <a:off x="11768328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5" name="Shape 103"/>
          <p:cNvSpPr/>
          <p:nvPr/>
        </p:nvSpPr>
        <p:spPr>
          <a:xfrm>
            <a:off x="11969496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6" name="Text 104"/>
          <p:cNvSpPr/>
          <p:nvPr/>
        </p:nvSpPr>
        <p:spPr>
          <a:xfrm>
            <a:off x="457200" y="365760"/>
            <a:ext cx="11277295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spc="150" kern="0" dirty="0">
                <a:solidFill>
                  <a:srgbClr val="0052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PROCESS ADVISOR · ROVO AGENT PACK</a:t>
            </a:r>
            <a:endParaRPr lang="en-US" sz="950" dirty="0"/>
          </a:p>
        </p:txBody>
      </p:sp>
      <p:sp>
        <p:nvSpPr>
          <p:cNvPr id="107" name="Text 105"/>
          <p:cNvSpPr/>
          <p:nvPr/>
        </p:nvSpPr>
        <p:spPr>
          <a:xfrm>
            <a:off x="457200" y="621792"/>
            <a:ext cx="1127729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72B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Pending Incident Auto-Closure Agent</a:t>
            </a:r>
            <a:endParaRPr lang="en-US" sz="1800" dirty="0"/>
          </a:p>
        </p:txBody>
      </p:sp>
      <p:sp>
        <p:nvSpPr>
          <p:cNvPr id="108" name="Shape 106"/>
          <p:cNvSpPr/>
          <p:nvPr/>
        </p:nvSpPr>
        <p:spPr>
          <a:xfrm>
            <a:off x="457200" y="1115568"/>
            <a:ext cx="960120" cy="41148"/>
          </a:xfrm>
          <a:prstGeom prst="rect">
            <a:avLst/>
          </a:prstGeom>
          <a:solidFill>
            <a:srgbClr val="1D7AFC"/>
          </a:solidFill>
          <a:ln w="12700">
            <a:solidFill>
              <a:srgbClr val="1D7AFC"/>
            </a:solidFill>
            <a:prstDash val="solid"/>
          </a:ln>
        </p:spPr>
      </p:sp>
      <p:sp>
        <p:nvSpPr>
          <p:cNvPr id="109" name="Text 107"/>
          <p:cNvSpPr/>
          <p:nvPr/>
        </p:nvSpPr>
        <p:spPr>
          <a:xfrm>
            <a:off x="457200" y="1271016"/>
            <a:ext cx="11277295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052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Rovo Agents  ·  Priority: High  ·  Setup: Low</a:t>
            </a:r>
            <a:endParaRPr lang="en-US" sz="850" dirty="0"/>
          </a:p>
        </p:txBody>
      </p:sp>
      <p:sp>
        <p:nvSpPr>
          <p:cNvPr id="110" name="Shape 108"/>
          <p:cNvSpPr/>
          <p:nvPr/>
        </p:nvSpPr>
        <p:spPr>
          <a:xfrm>
            <a:off x="457200" y="1545336"/>
            <a:ext cx="6720840" cy="804672"/>
          </a:xfrm>
          <a:prstGeom prst="roundRect">
            <a:avLst>
              <a:gd name="adj" fmla="val 5682"/>
            </a:avLst>
          </a:prstGeom>
          <a:solidFill>
            <a:srgbClr val="E9F2FF"/>
          </a:solidFill>
          <a:ln w="10160">
            <a:solidFill>
              <a:srgbClr val="A6C5F2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1" name="Shape 109"/>
          <p:cNvSpPr/>
          <p:nvPr/>
        </p:nvSpPr>
        <p:spPr>
          <a:xfrm>
            <a:off x="457200" y="1627632"/>
            <a:ext cx="45720" cy="640080"/>
          </a:xfrm>
          <a:prstGeom prst="rect">
            <a:avLst/>
          </a:prstGeom>
          <a:solidFill>
            <a:srgbClr val="0052CC"/>
          </a:solidFill>
          <a:ln/>
        </p:spPr>
      </p:sp>
      <p:sp>
        <p:nvSpPr>
          <p:cNvPr id="112" name="Text 110"/>
          <p:cNvSpPr/>
          <p:nvPr/>
        </p:nvSpPr>
        <p:spPr>
          <a:xfrm>
            <a:off x="621792" y="1655064"/>
            <a:ext cx="2286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0052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PURPOSE</a:t>
            </a:r>
            <a:endParaRPr lang="en-US" sz="820" dirty="0"/>
          </a:p>
        </p:txBody>
      </p:sp>
      <p:sp>
        <p:nvSpPr>
          <p:cNvPr id="113" name="Text 111"/>
          <p:cNvSpPr/>
          <p:nvPr/>
        </p:nvSpPr>
        <p:spPr>
          <a:xfrm>
            <a:off x="621792" y="1856232"/>
            <a:ext cx="6391656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230"/>
              </a:lnSpc>
              <a:buNone/>
            </a:pPr>
            <a:r>
              <a:rPr lang="en-US" sz="92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 automatically follow up on incidents awaiting user feedback and close them after a set period of inactivity, reducing agent toil and clearing the backlog.</a:t>
            </a:r>
            <a:endParaRPr lang="en-US" sz="920" dirty="0"/>
          </a:p>
        </p:txBody>
      </p:sp>
      <p:sp>
        <p:nvSpPr>
          <p:cNvPr id="114" name="Shape 112"/>
          <p:cNvSpPr/>
          <p:nvPr/>
        </p:nvSpPr>
        <p:spPr>
          <a:xfrm>
            <a:off x="457200" y="2514600"/>
            <a:ext cx="6720840" cy="548640"/>
          </a:xfrm>
          <a:prstGeom prst="roundRect">
            <a:avLst>
              <a:gd name="adj" fmla="val 8333"/>
            </a:avLst>
          </a:prstGeom>
          <a:solidFill>
            <a:srgbClr val="FFFFFF"/>
          </a:solidFill>
          <a:ln w="10160">
            <a:solidFill>
              <a:srgbClr val="E1E5EA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5" name="Shape 113"/>
          <p:cNvSpPr/>
          <p:nvPr/>
        </p:nvSpPr>
        <p:spPr>
          <a:xfrm>
            <a:off x="457200" y="2596896"/>
            <a:ext cx="45720" cy="384048"/>
          </a:xfrm>
          <a:prstGeom prst="rect">
            <a:avLst/>
          </a:prstGeom>
          <a:solidFill>
            <a:srgbClr val="0052CC"/>
          </a:solidFill>
          <a:ln/>
        </p:spPr>
      </p:sp>
      <p:sp>
        <p:nvSpPr>
          <p:cNvPr id="116" name="Text 114"/>
          <p:cNvSpPr/>
          <p:nvPr/>
        </p:nvSpPr>
        <p:spPr>
          <a:xfrm>
            <a:off x="621792" y="2633472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0052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TRIGGER</a:t>
            </a:r>
            <a:endParaRPr lang="en-US" sz="820" dirty="0"/>
          </a:p>
        </p:txBody>
      </p:sp>
      <p:sp>
        <p:nvSpPr>
          <p:cNvPr id="117" name="Text 115"/>
          <p:cNvSpPr/>
          <p:nvPr/>
        </p:nvSpPr>
        <p:spPr>
          <a:xfrm>
            <a:off x="1828800" y="2624328"/>
            <a:ext cx="51663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b="1" dirty="0">
                <a:solidFill>
                  <a:srgbClr val="172B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Issue has been in 'Pending' status without updates for 3 days</a:t>
            </a:r>
            <a:endParaRPr lang="en-US" sz="950" dirty="0"/>
          </a:p>
        </p:txBody>
      </p:sp>
      <p:sp>
        <p:nvSpPr>
          <p:cNvPr id="118" name="Shape 116"/>
          <p:cNvSpPr/>
          <p:nvPr/>
        </p:nvSpPr>
        <p:spPr>
          <a:xfrm>
            <a:off x="457200" y="3191256"/>
            <a:ext cx="3278124" cy="3072384"/>
          </a:xfrm>
          <a:prstGeom prst="roundRect">
            <a:avLst>
              <a:gd name="adj" fmla="val 1488"/>
            </a:avLst>
          </a:prstGeom>
          <a:solidFill>
            <a:srgbClr val="FFFFFF"/>
          </a:solidFill>
          <a:ln w="10160">
            <a:solidFill>
              <a:srgbClr val="E1E5EA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9" name="Shape 117"/>
          <p:cNvSpPr/>
          <p:nvPr/>
        </p:nvSpPr>
        <p:spPr>
          <a:xfrm>
            <a:off x="457200" y="3273552"/>
            <a:ext cx="45720" cy="2907792"/>
          </a:xfrm>
          <a:prstGeom prst="rect">
            <a:avLst/>
          </a:prstGeom>
          <a:solidFill>
            <a:srgbClr val="216E4E"/>
          </a:solidFill>
          <a:ln/>
        </p:spPr>
      </p:sp>
      <p:sp>
        <p:nvSpPr>
          <p:cNvPr id="120" name="Text 118"/>
          <p:cNvSpPr/>
          <p:nvPr/>
        </p:nvSpPr>
        <p:spPr>
          <a:xfrm>
            <a:off x="603504" y="3319272"/>
            <a:ext cx="300380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216E4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ACTIONS</a:t>
            </a:r>
            <a:endParaRPr lang="en-US" sz="820" dirty="0"/>
          </a:p>
        </p:txBody>
      </p:sp>
      <p:sp>
        <p:nvSpPr>
          <p:cNvPr id="121" name="Text 119"/>
          <p:cNvSpPr/>
          <p:nvPr/>
        </p:nvSpPr>
        <p:spPr>
          <a:xfrm>
            <a:off x="603504" y="3557016"/>
            <a:ext cx="2985516" cy="2615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lnSpc>
                <a:spcPts val="1135"/>
              </a:lnSpc>
              <a:spcAft>
                <a:spcPts val="500"/>
              </a:spcAft>
              <a:buSzPct val="100000"/>
              <a:buChar char="•"/>
            </a:pPr>
            <a:r>
              <a:rPr lang="en-US" sz="86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Add a reminder comment</a:t>
            </a:r>
            <a:endParaRPr lang="en-US" sz="860" dirty="0"/>
          </a:p>
          <a:p>
            <a:pPr marL="127000" indent="-127000">
              <a:lnSpc>
                <a:spcPts val="1135"/>
              </a:lnSpc>
              <a:spcAft>
                <a:spcPts val="500"/>
              </a:spcAft>
              <a:buSzPct val="100000"/>
              <a:buChar char="•"/>
            </a:pPr>
            <a:r>
              <a:rPr lang="en-US" sz="86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Transition issue to 'Closed'</a:t>
            </a:r>
            <a:endParaRPr lang="en-US" sz="860" dirty="0"/>
          </a:p>
        </p:txBody>
      </p:sp>
      <p:sp>
        <p:nvSpPr>
          <p:cNvPr id="122" name="Shape 120"/>
          <p:cNvSpPr/>
          <p:nvPr/>
        </p:nvSpPr>
        <p:spPr>
          <a:xfrm>
            <a:off x="3899916" y="3191256"/>
            <a:ext cx="3278124" cy="3072384"/>
          </a:xfrm>
          <a:prstGeom prst="roundRect">
            <a:avLst>
              <a:gd name="adj" fmla="val 1488"/>
            </a:avLst>
          </a:prstGeom>
          <a:solidFill>
            <a:srgbClr val="FFFFFF"/>
          </a:solidFill>
          <a:ln w="10160">
            <a:solidFill>
              <a:srgbClr val="E1E5EA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23" name="Shape 121"/>
          <p:cNvSpPr/>
          <p:nvPr/>
        </p:nvSpPr>
        <p:spPr>
          <a:xfrm>
            <a:off x="3899916" y="3273552"/>
            <a:ext cx="45720" cy="2907792"/>
          </a:xfrm>
          <a:prstGeom prst="rect">
            <a:avLst/>
          </a:prstGeom>
          <a:solidFill>
            <a:srgbClr val="A54800"/>
          </a:solidFill>
          <a:ln/>
        </p:spPr>
      </p:sp>
      <p:sp>
        <p:nvSpPr>
          <p:cNvPr id="124" name="Text 122"/>
          <p:cNvSpPr/>
          <p:nvPr/>
        </p:nvSpPr>
        <p:spPr>
          <a:xfrm>
            <a:off x="4046220" y="3319272"/>
            <a:ext cx="300380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A548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PREREQUISITES</a:t>
            </a:r>
            <a:endParaRPr lang="en-US" sz="820" dirty="0"/>
          </a:p>
        </p:txBody>
      </p:sp>
      <p:sp>
        <p:nvSpPr>
          <p:cNvPr id="125" name="Text 123"/>
          <p:cNvSpPr/>
          <p:nvPr/>
        </p:nvSpPr>
        <p:spPr>
          <a:xfrm>
            <a:off x="4046220" y="3557016"/>
            <a:ext cx="2985516" cy="2615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lnSpc>
                <a:spcPts val="1135"/>
              </a:lnSpc>
              <a:spcAft>
                <a:spcPts val="500"/>
              </a:spcAft>
              <a:buSzPct val="100000"/>
              <a:buChar char="•"/>
            </a:pPr>
            <a:r>
              <a:rPr lang="en-US" sz="86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clear policy on the time-to-closure for unresponsive requests (e.g., 3 days warning, close on day 5)</a:t>
            </a:r>
            <a:endParaRPr lang="en-US" sz="860" dirty="0"/>
          </a:p>
          <a:p>
            <a:pPr marL="127000" indent="-127000">
              <a:lnSpc>
                <a:spcPts val="1135"/>
              </a:lnSpc>
              <a:spcAft>
                <a:spcPts val="500"/>
              </a:spcAft>
              <a:buSzPct val="100000"/>
              <a:buChar char="•"/>
            </a:pPr>
            <a:r>
              <a:rPr lang="en-US" sz="86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'Closed' status with a resolution of 'Timed Out' or similar</a:t>
            </a:r>
            <a:endParaRPr lang="en-US" sz="860" dirty="0"/>
          </a:p>
        </p:txBody>
      </p:sp>
      <p:sp>
        <p:nvSpPr>
          <p:cNvPr id="126" name="Text 124"/>
          <p:cNvSpPr/>
          <p:nvPr/>
        </p:nvSpPr>
        <p:spPr>
          <a:xfrm>
            <a:off x="4046220" y="4251960"/>
            <a:ext cx="300380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1D7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EXPECTED BENEFIT</a:t>
            </a:r>
            <a:endParaRPr lang="en-US" sz="820" dirty="0"/>
          </a:p>
        </p:txBody>
      </p:sp>
      <p:sp>
        <p:nvSpPr>
          <p:cNvPr id="127" name="Text 125"/>
          <p:cNvSpPr/>
          <p:nvPr/>
        </p:nvSpPr>
        <p:spPr>
          <a:xfrm>
            <a:off x="4046220" y="4453128"/>
            <a:ext cx="2985516" cy="17190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100"/>
              </a:lnSpc>
              <a:buNone/>
            </a:pPr>
            <a:r>
              <a:rPr lang="en-US" sz="84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Reduce the number of active pending tickets by up to 50% and free up agent time from manual follow-ups.</a:t>
            </a:r>
            <a:endParaRPr lang="en-US" sz="840" dirty="0"/>
          </a:p>
        </p:txBody>
      </p:sp>
      <p:sp>
        <p:nvSpPr>
          <p:cNvPr id="128" name="Shape 126"/>
          <p:cNvSpPr/>
          <p:nvPr/>
        </p:nvSpPr>
        <p:spPr>
          <a:xfrm>
            <a:off x="7342632" y="1545336"/>
            <a:ext cx="4391863" cy="4718304"/>
          </a:xfrm>
          <a:prstGeom prst="roundRect">
            <a:avLst>
              <a:gd name="adj" fmla="val 1041"/>
            </a:avLst>
          </a:prstGeom>
          <a:solidFill>
            <a:srgbClr val="1E2432"/>
          </a:solidFill>
          <a:ln w="10160">
            <a:solidFill>
              <a:srgbClr val="38445A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29" name="Shape 127"/>
          <p:cNvSpPr/>
          <p:nvPr/>
        </p:nvSpPr>
        <p:spPr>
          <a:xfrm>
            <a:off x="7342632" y="1627632"/>
            <a:ext cx="45720" cy="4553712"/>
          </a:xfrm>
          <a:prstGeom prst="rect">
            <a:avLst/>
          </a:prstGeom>
          <a:solidFill>
            <a:srgbClr val="0052CC"/>
          </a:solidFill>
          <a:ln/>
        </p:spPr>
      </p:sp>
      <p:sp>
        <p:nvSpPr>
          <p:cNvPr id="130" name="Text 128"/>
          <p:cNvSpPr/>
          <p:nvPr/>
        </p:nvSpPr>
        <p:spPr>
          <a:xfrm>
            <a:off x="7488936" y="1691640"/>
            <a:ext cx="4099255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B9D6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PAIRED JIRA JSON</a:t>
            </a:r>
            <a:endParaRPr lang="en-US" sz="820" dirty="0"/>
          </a:p>
        </p:txBody>
      </p:sp>
      <p:sp>
        <p:nvSpPr>
          <p:cNvPr id="131" name="Text 129"/>
          <p:cNvSpPr/>
          <p:nvPr/>
        </p:nvSpPr>
        <p:spPr>
          <a:xfrm>
            <a:off x="7488936" y="1965960"/>
            <a:ext cx="4099255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80" b="1" spc="80" kern="0" dirty="0">
                <a:solidFill>
                  <a:srgbClr val="8FA7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STATE</a:t>
            </a:r>
            <a:endParaRPr lang="en-US" sz="680" dirty="0"/>
          </a:p>
        </p:txBody>
      </p:sp>
      <p:sp>
        <p:nvSpPr>
          <p:cNvPr id="132" name="Text 130"/>
          <p:cNvSpPr/>
          <p:nvPr/>
        </p:nvSpPr>
        <p:spPr>
          <a:xfrm>
            <a:off x="7488936" y="2121408"/>
            <a:ext cx="409925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950"/>
              </a:lnSpc>
              <a:buNone/>
            </a:pPr>
            <a:r>
              <a:rPr lang="en-US" sz="760" dirty="0">
                <a:solidFill>
                  <a:srgbClr val="E8E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ENABLED</a:t>
            </a:r>
            <a:endParaRPr lang="en-US" sz="760" dirty="0"/>
          </a:p>
        </p:txBody>
      </p:sp>
      <p:sp>
        <p:nvSpPr>
          <p:cNvPr id="133" name="Text 131"/>
          <p:cNvSpPr/>
          <p:nvPr/>
        </p:nvSpPr>
        <p:spPr>
          <a:xfrm>
            <a:off x="7488936" y="2468880"/>
            <a:ext cx="4099255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80" b="1" spc="80" kern="0" dirty="0">
                <a:solidFill>
                  <a:srgbClr val="8FA7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TRIGGER</a:t>
            </a:r>
            <a:endParaRPr lang="en-US" sz="680" dirty="0"/>
          </a:p>
        </p:txBody>
      </p:sp>
      <p:sp>
        <p:nvSpPr>
          <p:cNvPr id="134" name="Text 132"/>
          <p:cNvSpPr/>
          <p:nvPr/>
        </p:nvSpPr>
        <p:spPr>
          <a:xfrm>
            <a:off x="7488936" y="2624328"/>
            <a:ext cx="409925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950"/>
              </a:lnSpc>
              <a:buNone/>
            </a:pPr>
            <a:r>
              <a:rPr lang="en-US" sz="760" dirty="0">
                <a:solidFill>
                  <a:srgbClr val="E8E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Jira Jql Scheduled</a:t>
            </a:r>
            <a:endParaRPr lang="en-US" sz="760" dirty="0"/>
          </a:p>
        </p:txBody>
      </p:sp>
      <p:sp>
        <p:nvSpPr>
          <p:cNvPr id="135" name="Text 133"/>
          <p:cNvSpPr/>
          <p:nvPr/>
        </p:nvSpPr>
        <p:spPr>
          <a:xfrm>
            <a:off x="7488936" y="2971800"/>
            <a:ext cx="4099255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80" b="1" spc="80" kern="0" dirty="0">
                <a:solidFill>
                  <a:srgbClr val="8FA7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JQL</a:t>
            </a:r>
            <a:endParaRPr lang="en-US" sz="680" dirty="0"/>
          </a:p>
        </p:txBody>
      </p:sp>
      <p:sp>
        <p:nvSpPr>
          <p:cNvPr id="136" name="Text 134"/>
          <p:cNvSpPr/>
          <p:nvPr/>
        </p:nvSpPr>
        <p:spPr>
          <a:xfrm>
            <a:off x="7488936" y="3127248"/>
            <a:ext cx="4099255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950"/>
              </a:lnSpc>
              <a:buNone/>
            </a:pPr>
            <a:r>
              <a:rPr lang="en-US" sz="760" dirty="0">
                <a:solidFill>
                  <a:srgbClr val="E8EE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status = Pending AND updated &lt;= '-3d' AND resolution = Unresolved</a:t>
            </a:r>
            <a:endParaRPr lang="en-US" sz="760" dirty="0"/>
          </a:p>
        </p:txBody>
      </p:sp>
      <p:sp>
        <p:nvSpPr>
          <p:cNvPr id="137" name="Text 135"/>
          <p:cNvSpPr/>
          <p:nvPr/>
        </p:nvSpPr>
        <p:spPr>
          <a:xfrm>
            <a:off x="7488936" y="3749040"/>
            <a:ext cx="4099255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80" b="1" spc="80" kern="0" dirty="0">
                <a:solidFill>
                  <a:srgbClr val="8FA7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ACTIONS</a:t>
            </a:r>
            <a:endParaRPr lang="en-US" sz="680" dirty="0"/>
          </a:p>
        </p:txBody>
      </p:sp>
      <p:sp>
        <p:nvSpPr>
          <p:cNvPr id="138" name="Text 136"/>
          <p:cNvSpPr/>
          <p:nvPr/>
        </p:nvSpPr>
        <p:spPr>
          <a:xfrm>
            <a:off x="7488936" y="3904488"/>
            <a:ext cx="409925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950"/>
              </a:lnSpc>
              <a:buNone/>
            </a:pPr>
            <a:r>
              <a:rPr lang="en-US" sz="760" dirty="0">
                <a:solidFill>
                  <a:srgbClr val="E8E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Jira Issue Outgoing Webhook</a:t>
            </a:r>
            <a:endParaRPr lang="en-US" sz="760" dirty="0"/>
          </a:p>
        </p:txBody>
      </p:sp>
      <p:sp>
        <p:nvSpPr>
          <p:cNvPr id="139" name="Text 137"/>
          <p:cNvSpPr/>
          <p:nvPr/>
        </p:nvSpPr>
        <p:spPr>
          <a:xfrm>
            <a:off x="7488936" y="5925312"/>
            <a:ext cx="4099255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indent="0" marL="0">
              <a:lnSpc>
                <a:spcPts val="900"/>
              </a:lnSpc>
              <a:buNone/>
            </a:pPr>
            <a:r>
              <a:rPr lang="en-US" sz="700" i="1" dirty="0">
                <a:solidFill>
                  <a:srgbClr val="8FA7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Full importable JSON is in the JSON export.</a:t>
            </a:r>
            <a:endParaRPr lang="en-US" sz="7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521440" y="653796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850">
                <a:solidFill>
                  <a:srgbClr val="626F86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0" lang="en-US"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555480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9756648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957816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0158984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360152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561320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762488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963656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1164824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1365992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1567160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1768328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1969496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9555480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9756648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9957816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0158984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10360152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0561320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0762488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0963656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11164824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11365992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11567160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11768328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1969496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9555480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9756648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9957816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10158984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10360152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10561320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10762488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10963656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11164824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11365992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11567160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11768328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11969496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9555480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9756648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9957816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10158984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10360152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10561320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10762488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10963656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11164824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11365992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11567160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11768328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11969496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4" name="Shape 52"/>
          <p:cNvSpPr/>
          <p:nvPr/>
        </p:nvSpPr>
        <p:spPr>
          <a:xfrm>
            <a:off x="9555480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5" name="Shape 53"/>
          <p:cNvSpPr/>
          <p:nvPr/>
        </p:nvSpPr>
        <p:spPr>
          <a:xfrm>
            <a:off x="9756648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9957816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10158984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8" name="Shape 56"/>
          <p:cNvSpPr/>
          <p:nvPr/>
        </p:nvSpPr>
        <p:spPr>
          <a:xfrm>
            <a:off x="10360152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10561320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0" name="Shape 58"/>
          <p:cNvSpPr/>
          <p:nvPr/>
        </p:nvSpPr>
        <p:spPr>
          <a:xfrm>
            <a:off x="10762488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1" name="Shape 59"/>
          <p:cNvSpPr/>
          <p:nvPr/>
        </p:nvSpPr>
        <p:spPr>
          <a:xfrm>
            <a:off x="10963656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2" name="Shape 60"/>
          <p:cNvSpPr/>
          <p:nvPr/>
        </p:nvSpPr>
        <p:spPr>
          <a:xfrm>
            <a:off x="11164824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3" name="Shape 61"/>
          <p:cNvSpPr/>
          <p:nvPr/>
        </p:nvSpPr>
        <p:spPr>
          <a:xfrm>
            <a:off x="11365992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4" name="Shape 62"/>
          <p:cNvSpPr/>
          <p:nvPr/>
        </p:nvSpPr>
        <p:spPr>
          <a:xfrm>
            <a:off x="11567160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5" name="Shape 63"/>
          <p:cNvSpPr/>
          <p:nvPr/>
        </p:nvSpPr>
        <p:spPr>
          <a:xfrm>
            <a:off x="11768328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6" name="Shape 64"/>
          <p:cNvSpPr/>
          <p:nvPr/>
        </p:nvSpPr>
        <p:spPr>
          <a:xfrm>
            <a:off x="11969496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7" name="Shape 65"/>
          <p:cNvSpPr/>
          <p:nvPr/>
        </p:nvSpPr>
        <p:spPr>
          <a:xfrm>
            <a:off x="9555480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8" name="Shape 66"/>
          <p:cNvSpPr/>
          <p:nvPr/>
        </p:nvSpPr>
        <p:spPr>
          <a:xfrm>
            <a:off x="9756648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9" name="Shape 67"/>
          <p:cNvSpPr/>
          <p:nvPr/>
        </p:nvSpPr>
        <p:spPr>
          <a:xfrm>
            <a:off x="9957816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0" name="Shape 68"/>
          <p:cNvSpPr/>
          <p:nvPr/>
        </p:nvSpPr>
        <p:spPr>
          <a:xfrm>
            <a:off x="10158984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1" name="Shape 69"/>
          <p:cNvSpPr/>
          <p:nvPr/>
        </p:nvSpPr>
        <p:spPr>
          <a:xfrm>
            <a:off x="10360152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2" name="Shape 70"/>
          <p:cNvSpPr/>
          <p:nvPr/>
        </p:nvSpPr>
        <p:spPr>
          <a:xfrm>
            <a:off x="10561320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3" name="Shape 71"/>
          <p:cNvSpPr/>
          <p:nvPr/>
        </p:nvSpPr>
        <p:spPr>
          <a:xfrm>
            <a:off x="10762488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4" name="Shape 72"/>
          <p:cNvSpPr/>
          <p:nvPr/>
        </p:nvSpPr>
        <p:spPr>
          <a:xfrm>
            <a:off x="10963656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5" name="Shape 73"/>
          <p:cNvSpPr/>
          <p:nvPr/>
        </p:nvSpPr>
        <p:spPr>
          <a:xfrm>
            <a:off x="11164824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6" name="Shape 74"/>
          <p:cNvSpPr/>
          <p:nvPr/>
        </p:nvSpPr>
        <p:spPr>
          <a:xfrm>
            <a:off x="11365992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7" name="Shape 75"/>
          <p:cNvSpPr/>
          <p:nvPr/>
        </p:nvSpPr>
        <p:spPr>
          <a:xfrm>
            <a:off x="11567160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8" name="Shape 76"/>
          <p:cNvSpPr/>
          <p:nvPr/>
        </p:nvSpPr>
        <p:spPr>
          <a:xfrm>
            <a:off x="11768328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9" name="Shape 77"/>
          <p:cNvSpPr/>
          <p:nvPr/>
        </p:nvSpPr>
        <p:spPr>
          <a:xfrm>
            <a:off x="11969496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0" name="Shape 78"/>
          <p:cNvSpPr/>
          <p:nvPr/>
        </p:nvSpPr>
        <p:spPr>
          <a:xfrm>
            <a:off x="9555480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1" name="Shape 79"/>
          <p:cNvSpPr/>
          <p:nvPr/>
        </p:nvSpPr>
        <p:spPr>
          <a:xfrm>
            <a:off x="9756648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2" name="Shape 80"/>
          <p:cNvSpPr/>
          <p:nvPr/>
        </p:nvSpPr>
        <p:spPr>
          <a:xfrm>
            <a:off x="9957816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3" name="Shape 81"/>
          <p:cNvSpPr/>
          <p:nvPr/>
        </p:nvSpPr>
        <p:spPr>
          <a:xfrm>
            <a:off x="10158984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4" name="Shape 82"/>
          <p:cNvSpPr/>
          <p:nvPr/>
        </p:nvSpPr>
        <p:spPr>
          <a:xfrm>
            <a:off x="10360152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5" name="Shape 83"/>
          <p:cNvSpPr/>
          <p:nvPr/>
        </p:nvSpPr>
        <p:spPr>
          <a:xfrm>
            <a:off x="10561320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6" name="Shape 84"/>
          <p:cNvSpPr/>
          <p:nvPr/>
        </p:nvSpPr>
        <p:spPr>
          <a:xfrm>
            <a:off x="10762488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7" name="Shape 85"/>
          <p:cNvSpPr/>
          <p:nvPr/>
        </p:nvSpPr>
        <p:spPr>
          <a:xfrm>
            <a:off x="10963656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8" name="Shape 86"/>
          <p:cNvSpPr/>
          <p:nvPr/>
        </p:nvSpPr>
        <p:spPr>
          <a:xfrm>
            <a:off x="11164824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9" name="Shape 87"/>
          <p:cNvSpPr/>
          <p:nvPr/>
        </p:nvSpPr>
        <p:spPr>
          <a:xfrm>
            <a:off x="11365992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0" name="Shape 88"/>
          <p:cNvSpPr/>
          <p:nvPr/>
        </p:nvSpPr>
        <p:spPr>
          <a:xfrm>
            <a:off x="11567160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1" name="Shape 89"/>
          <p:cNvSpPr/>
          <p:nvPr/>
        </p:nvSpPr>
        <p:spPr>
          <a:xfrm>
            <a:off x="11768328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2" name="Shape 90"/>
          <p:cNvSpPr/>
          <p:nvPr/>
        </p:nvSpPr>
        <p:spPr>
          <a:xfrm>
            <a:off x="11969496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3" name="Shape 91"/>
          <p:cNvSpPr/>
          <p:nvPr/>
        </p:nvSpPr>
        <p:spPr>
          <a:xfrm>
            <a:off x="9555480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4" name="Shape 92"/>
          <p:cNvSpPr/>
          <p:nvPr/>
        </p:nvSpPr>
        <p:spPr>
          <a:xfrm>
            <a:off x="9756648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5" name="Shape 93"/>
          <p:cNvSpPr/>
          <p:nvPr/>
        </p:nvSpPr>
        <p:spPr>
          <a:xfrm>
            <a:off x="9957816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6" name="Shape 94"/>
          <p:cNvSpPr/>
          <p:nvPr/>
        </p:nvSpPr>
        <p:spPr>
          <a:xfrm>
            <a:off x="10158984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7" name="Shape 95"/>
          <p:cNvSpPr/>
          <p:nvPr/>
        </p:nvSpPr>
        <p:spPr>
          <a:xfrm>
            <a:off x="10360152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8" name="Shape 96"/>
          <p:cNvSpPr/>
          <p:nvPr/>
        </p:nvSpPr>
        <p:spPr>
          <a:xfrm>
            <a:off x="10561320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9" name="Shape 97"/>
          <p:cNvSpPr/>
          <p:nvPr/>
        </p:nvSpPr>
        <p:spPr>
          <a:xfrm>
            <a:off x="10762488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0" name="Shape 98"/>
          <p:cNvSpPr/>
          <p:nvPr/>
        </p:nvSpPr>
        <p:spPr>
          <a:xfrm>
            <a:off x="10963656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1" name="Shape 99"/>
          <p:cNvSpPr/>
          <p:nvPr/>
        </p:nvSpPr>
        <p:spPr>
          <a:xfrm>
            <a:off x="11164824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2" name="Shape 100"/>
          <p:cNvSpPr/>
          <p:nvPr/>
        </p:nvSpPr>
        <p:spPr>
          <a:xfrm>
            <a:off x="11365992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3" name="Shape 101"/>
          <p:cNvSpPr/>
          <p:nvPr/>
        </p:nvSpPr>
        <p:spPr>
          <a:xfrm>
            <a:off x="11567160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4" name="Shape 102"/>
          <p:cNvSpPr/>
          <p:nvPr/>
        </p:nvSpPr>
        <p:spPr>
          <a:xfrm>
            <a:off x="11768328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5" name="Shape 103"/>
          <p:cNvSpPr/>
          <p:nvPr/>
        </p:nvSpPr>
        <p:spPr>
          <a:xfrm>
            <a:off x="11969496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6" name="Text 104"/>
          <p:cNvSpPr/>
          <p:nvPr/>
        </p:nvSpPr>
        <p:spPr>
          <a:xfrm>
            <a:off x="457200" y="365760"/>
            <a:ext cx="11277295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spc="150" kern="0" dirty="0">
                <a:solidFill>
                  <a:srgbClr val="0052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PROCESS ADVISOR · ROVO AGENT PACK</a:t>
            </a:r>
            <a:endParaRPr lang="en-US" sz="950" dirty="0"/>
          </a:p>
        </p:txBody>
      </p:sp>
      <p:sp>
        <p:nvSpPr>
          <p:cNvPr id="107" name="Text 105"/>
          <p:cNvSpPr/>
          <p:nvPr/>
        </p:nvSpPr>
        <p:spPr>
          <a:xfrm>
            <a:off x="457200" y="621792"/>
            <a:ext cx="1127729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72B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 Stale Incident Alerter</a:t>
            </a:r>
            <a:endParaRPr lang="en-US" sz="1800" dirty="0"/>
          </a:p>
        </p:txBody>
      </p:sp>
      <p:sp>
        <p:nvSpPr>
          <p:cNvPr id="108" name="Shape 106"/>
          <p:cNvSpPr/>
          <p:nvPr/>
        </p:nvSpPr>
        <p:spPr>
          <a:xfrm>
            <a:off x="457200" y="1115568"/>
            <a:ext cx="960120" cy="41148"/>
          </a:xfrm>
          <a:prstGeom prst="rect">
            <a:avLst/>
          </a:prstGeom>
          <a:solidFill>
            <a:srgbClr val="1D7AFC"/>
          </a:solidFill>
          <a:ln w="12700">
            <a:solidFill>
              <a:srgbClr val="1D7AFC"/>
            </a:solidFill>
            <a:prstDash val="solid"/>
          </a:ln>
        </p:spPr>
      </p:sp>
      <p:sp>
        <p:nvSpPr>
          <p:cNvPr id="109" name="Text 107"/>
          <p:cNvSpPr/>
          <p:nvPr/>
        </p:nvSpPr>
        <p:spPr>
          <a:xfrm>
            <a:off x="457200" y="1271016"/>
            <a:ext cx="11277295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052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Rovo Agents  ·  Priority: Medium  ·  Setup: Low</a:t>
            </a:r>
            <a:endParaRPr lang="en-US" sz="850" dirty="0"/>
          </a:p>
        </p:txBody>
      </p:sp>
      <p:sp>
        <p:nvSpPr>
          <p:cNvPr id="110" name="Shape 108"/>
          <p:cNvSpPr/>
          <p:nvPr/>
        </p:nvSpPr>
        <p:spPr>
          <a:xfrm>
            <a:off x="457200" y="1545336"/>
            <a:ext cx="6720840" cy="804672"/>
          </a:xfrm>
          <a:prstGeom prst="roundRect">
            <a:avLst>
              <a:gd name="adj" fmla="val 5682"/>
            </a:avLst>
          </a:prstGeom>
          <a:solidFill>
            <a:srgbClr val="E9F2FF"/>
          </a:solidFill>
          <a:ln w="10160">
            <a:solidFill>
              <a:srgbClr val="A6C5F2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1" name="Shape 109"/>
          <p:cNvSpPr/>
          <p:nvPr/>
        </p:nvSpPr>
        <p:spPr>
          <a:xfrm>
            <a:off x="457200" y="1627632"/>
            <a:ext cx="45720" cy="640080"/>
          </a:xfrm>
          <a:prstGeom prst="rect">
            <a:avLst/>
          </a:prstGeom>
          <a:solidFill>
            <a:srgbClr val="0052CC"/>
          </a:solidFill>
          <a:ln/>
        </p:spPr>
      </p:sp>
      <p:sp>
        <p:nvSpPr>
          <p:cNvPr id="112" name="Text 110"/>
          <p:cNvSpPr/>
          <p:nvPr/>
        </p:nvSpPr>
        <p:spPr>
          <a:xfrm>
            <a:off x="621792" y="1655064"/>
            <a:ext cx="2286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0052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PURPOSE</a:t>
            </a:r>
            <a:endParaRPr lang="en-US" sz="820" dirty="0"/>
          </a:p>
        </p:txBody>
      </p:sp>
      <p:sp>
        <p:nvSpPr>
          <p:cNvPr id="113" name="Text 111"/>
          <p:cNvSpPr/>
          <p:nvPr/>
        </p:nvSpPr>
        <p:spPr>
          <a:xfrm>
            <a:off x="621792" y="1856232"/>
            <a:ext cx="6391656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230"/>
              </a:lnSpc>
              <a:buNone/>
            </a:pPr>
            <a:r>
              <a:rPr lang="en-US" sz="92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 proactively identify incidents that are stalled and notify the assignee to prevent SLA breaches and improve resolution velocity.</a:t>
            </a:r>
            <a:endParaRPr lang="en-US" sz="920" dirty="0"/>
          </a:p>
        </p:txBody>
      </p:sp>
      <p:sp>
        <p:nvSpPr>
          <p:cNvPr id="114" name="Shape 112"/>
          <p:cNvSpPr/>
          <p:nvPr/>
        </p:nvSpPr>
        <p:spPr>
          <a:xfrm>
            <a:off x="457200" y="2514600"/>
            <a:ext cx="6720840" cy="548640"/>
          </a:xfrm>
          <a:prstGeom prst="roundRect">
            <a:avLst>
              <a:gd name="adj" fmla="val 8333"/>
            </a:avLst>
          </a:prstGeom>
          <a:solidFill>
            <a:srgbClr val="FFFFFF"/>
          </a:solidFill>
          <a:ln w="10160">
            <a:solidFill>
              <a:srgbClr val="E1E5EA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5" name="Shape 113"/>
          <p:cNvSpPr/>
          <p:nvPr/>
        </p:nvSpPr>
        <p:spPr>
          <a:xfrm>
            <a:off x="457200" y="2596896"/>
            <a:ext cx="45720" cy="384048"/>
          </a:xfrm>
          <a:prstGeom prst="rect">
            <a:avLst/>
          </a:prstGeom>
          <a:solidFill>
            <a:srgbClr val="0052CC"/>
          </a:solidFill>
          <a:ln/>
        </p:spPr>
      </p:sp>
      <p:sp>
        <p:nvSpPr>
          <p:cNvPr id="116" name="Text 114"/>
          <p:cNvSpPr/>
          <p:nvPr/>
        </p:nvSpPr>
        <p:spPr>
          <a:xfrm>
            <a:off x="621792" y="2633472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0052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TRIGGER</a:t>
            </a:r>
            <a:endParaRPr lang="en-US" sz="820" dirty="0"/>
          </a:p>
        </p:txBody>
      </p:sp>
      <p:sp>
        <p:nvSpPr>
          <p:cNvPr id="117" name="Text 115"/>
          <p:cNvSpPr/>
          <p:nvPr/>
        </p:nvSpPr>
        <p:spPr>
          <a:xfrm>
            <a:off x="1828800" y="2624328"/>
            <a:ext cx="51663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b="1" dirty="0">
                <a:solidFill>
                  <a:srgbClr val="172B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Issue in 'Work in Progress' has not been updated for 48 hours</a:t>
            </a:r>
            <a:endParaRPr lang="en-US" sz="950" dirty="0"/>
          </a:p>
        </p:txBody>
      </p:sp>
      <p:sp>
        <p:nvSpPr>
          <p:cNvPr id="118" name="Shape 116"/>
          <p:cNvSpPr/>
          <p:nvPr/>
        </p:nvSpPr>
        <p:spPr>
          <a:xfrm>
            <a:off x="457200" y="3191256"/>
            <a:ext cx="3278124" cy="3072384"/>
          </a:xfrm>
          <a:prstGeom prst="roundRect">
            <a:avLst>
              <a:gd name="adj" fmla="val 1488"/>
            </a:avLst>
          </a:prstGeom>
          <a:solidFill>
            <a:srgbClr val="FFFFFF"/>
          </a:solidFill>
          <a:ln w="10160">
            <a:solidFill>
              <a:srgbClr val="E1E5EA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9" name="Shape 117"/>
          <p:cNvSpPr/>
          <p:nvPr/>
        </p:nvSpPr>
        <p:spPr>
          <a:xfrm>
            <a:off x="457200" y="3273552"/>
            <a:ext cx="45720" cy="2907792"/>
          </a:xfrm>
          <a:prstGeom prst="rect">
            <a:avLst/>
          </a:prstGeom>
          <a:solidFill>
            <a:srgbClr val="216E4E"/>
          </a:solidFill>
          <a:ln/>
        </p:spPr>
      </p:sp>
      <p:sp>
        <p:nvSpPr>
          <p:cNvPr id="120" name="Text 118"/>
          <p:cNvSpPr/>
          <p:nvPr/>
        </p:nvSpPr>
        <p:spPr>
          <a:xfrm>
            <a:off x="603504" y="3319272"/>
            <a:ext cx="300380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216E4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ACTIONS</a:t>
            </a:r>
            <a:endParaRPr lang="en-US" sz="820" dirty="0"/>
          </a:p>
        </p:txBody>
      </p:sp>
      <p:sp>
        <p:nvSpPr>
          <p:cNvPr id="121" name="Text 119"/>
          <p:cNvSpPr/>
          <p:nvPr/>
        </p:nvSpPr>
        <p:spPr>
          <a:xfrm>
            <a:off x="603504" y="3557016"/>
            <a:ext cx="2985516" cy="2615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lnSpc>
                <a:spcPts val="1135"/>
              </a:lnSpc>
              <a:spcAft>
                <a:spcPts val="500"/>
              </a:spcAft>
              <a:buSzPct val="100000"/>
              <a:buChar char="•"/>
            </a:pPr>
            <a:r>
              <a:rPr lang="en-US" sz="86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Add an internal comment</a:t>
            </a:r>
            <a:endParaRPr lang="en-US" sz="860" dirty="0"/>
          </a:p>
          <a:p>
            <a:pPr marL="127000" indent="-127000">
              <a:lnSpc>
                <a:spcPts val="1135"/>
              </a:lnSpc>
              <a:spcAft>
                <a:spcPts val="500"/>
              </a:spcAft>
              <a:buSzPct val="100000"/>
              <a:buChar char="•"/>
            </a:pPr>
            <a:r>
              <a:rPr lang="en-US" sz="86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@-mention the assignee</a:t>
            </a:r>
            <a:endParaRPr lang="en-US" sz="860" dirty="0"/>
          </a:p>
        </p:txBody>
      </p:sp>
      <p:sp>
        <p:nvSpPr>
          <p:cNvPr id="122" name="Shape 120"/>
          <p:cNvSpPr/>
          <p:nvPr/>
        </p:nvSpPr>
        <p:spPr>
          <a:xfrm>
            <a:off x="3899916" y="3191256"/>
            <a:ext cx="3278124" cy="3072384"/>
          </a:xfrm>
          <a:prstGeom prst="roundRect">
            <a:avLst>
              <a:gd name="adj" fmla="val 1488"/>
            </a:avLst>
          </a:prstGeom>
          <a:solidFill>
            <a:srgbClr val="FFFFFF"/>
          </a:solidFill>
          <a:ln w="10160">
            <a:solidFill>
              <a:srgbClr val="E1E5EA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23" name="Shape 121"/>
          <p:cNvSpPr/>
          <p:nvPr/>
        </p:nvSpPr>
        <p:spPr>
          <a:xfrm>
            <a:off x="3899916" y="3273552"/>
            <a:ext cx="45720" cy="2907792"/>
          </a:xfrm>
          <a:prstGeom prst="rect">
            <a:avLst/>
          </a:prstGeom>
          <a:solidFill>
            <a:srgbClr val="A54800"/>
          </a:solidFill>
          <a:ln/>
        </p:spPr>
      </p:sp>
      <p:sp>
        <p:nvSpPr>
          <p:cNvPr id="124" name="Text 122"/>
          <p:cNvSpPr/>
          <p:nvPr/>
        </p:nvSpPr>
        <p:spPr>
          <a:xfrm>
            <a:off x="4046220" y="3319272"/>
            <a:ext cx="300380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A548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PREREQUISITES</a:t>
            </a:r>
            <a:endParaRPr lang="en-US" sz="820" dirty="0"/>
          </a:p>
        </p:txBody>
      </p:sp>
      <p:sp>
        <p:nvSpPr>
          <p:cNvPr id="125" name="Text 123"/>
          <p:cNvSpPr/>
          <p:nvPr/>
        </p:nvSpPr>
        <p:spPr>
          <a:xfrm>
            <a:off x="4046220" y="3557016"/>
            <a:ext cx="2985516" cy="2615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lnSpc>
                <a:spcPts val="1135"/>
              </a:lnSpc>
              <a:spcAft>
                <a:spcPts val="500"/>
              </a:spcAft>
              <a:buSzPct val="100000"/>
              <a:buChar char="•"/>
            </a:pPr>
            <a:r>
              <a:rPr lang="en-US" sz="86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Defined Service Level Agreements (SLAs) for incident updates</a:t>
            </a:r>
            <a:endParaRPr lang="en-US" sz="860" dirty="0"/>
          </a:p>
        </p:txBody>
      </p:sp>
      <p:sp>
        <p:nvSpPr>
          <p:cNvPr id="126" name="Text 124"/>
          <p:cNvSpPr/>
          <p:nvPr/>
        </p:nvSpPr>
        <p:spPr>
          <a:xfrm>
            <a:off x="4046220" y="3959352"/>
            <a:ext cx="300380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1D7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EXPECTED BENEFIT</a:t>
            </a:r>
            <a:endParaRPr lang="en-US" sz="820" dirty="0"/>
          </a:p>
        </p:txBody>
      </p:sp>
      <p:sp>
        <p:nvSpPr>
          <p:cNvPr id="127" name="Text 125"/>
          <p:cNvSpPr/>
          <p:nvPr/>
        </p:nvSpPr>
        <p:spPr>
          <a:xfrm>
            <a:off x="4046220" y="4160520"/>
            <a:ext cx="2985516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100"/>
              </a:lnSpc>
              <a:buNone/>
            </a:pPr>
            <a:r>
              <a:rPr lang="en-US" sz="84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Reduce the number of aged tickets and improve SLA compliance by preventing incidents from being forgotten.</a:t>
            </a:r>
            <a:endParaRPr lang="en-US" sz="840" dirty="0"/>
          </a:p>
        </p:txBody>
      </p:sp>
      <p:sp>
        <p:nvSpPr>
          <p:cNvPr id="128" name="Shape 126"/>
          <p:cNvSpPr/>
          <p:nvPr/>
        </p:nvSpPr>
        <p:spPr>
          <a:xfrm>
            <a:off x="7342632" y="1545336"/>
            <a:ext cx="4391863" cy="4718304"/>
          </a:xfrm>
          <a:prstGeom prst="roundRect">
            <a:avLst>
              <a:gd name="adj" fmla="val 1041"/>
            </a:avLst>
          </a:prstGeom>
          <a:solidFill>
            <a:srgbClr val="1E2432"/>
          </a:solidFill>
          <a:ln w="10160">
            <a:solidFill>
              <a:srgbClr val="38445A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29" name="Shape 127"/>
          <p:cNvSpPr/>
          <p:nvPr/>
        </p:nvSpPr>
        <p:spPr>
          <a:xfrm>
            <a:off x="7342632" y="1627632"/>
            <a:ext cx="45720" cy="4553712"/>
          </a:xfrm>
          <a:prstGeom prst="rect">
            <a:avLst/>
          </a:prstGeom>
          <a:solidFill>
            <a:srgbClr val="0052CC"/>
          </a:solidFill>
          <a:ln/>
        </p:spPr>
      </p:sp>
      <p:sp>
        <p:nvSpPr>
          <p:cNvPr id="130" name="Text 128"/>
          <p:cNvSpPr/>
          <p:nvPr/>
        </p:nvSpPr>
        <p:spPr>
          <a:xfrm>
            <a:off x="7488936" y="1691640"/>
            <a:ext cx="4099255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B9D6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PAIRED JIRA JSON</a:t>
            </a:r>
            <a:endParaRPr lang="en-US" sz="820" dirty="0"/>
          </a:p>
        </p:txBody>
      </p:sp>
      <p:sp>
        <p:nvSpPr>
          <p:cNvPr id="131" name="Text 129"/>
          <p:cNvSpPr/>
          <p:nvPr/>
        </p:nvSpPr>
        <p:spPr>
          <a:xfrm>
            <a:off x="7488936" y="1965960"/>
            <a:ext cx="4099255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80" b="1" spc="80" kern="0" dirty="0">
                <a:solidFill>
                  <a:srgbClr val="8FA7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STATE</a:t>
            </a:r>
            <a:endParaRPr lang="en-US" sz="680" dirty="0"/>
          </a:p>
        </p:txBody>
      </p:sp>
      <p:sp>
        <p:nvSpPr>
          <p:cNvPr id="132" name="Text 130"/>
          <p:cNvSpPr/>
          <p:nvPr/>
        </p:nvSpPr>
        <p:spPr>
          <a:xfrm>
            <a:off x="7488936" y="2121408"/>
            <a:ext cx="409925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950"/>
              </a:lnSpc>
              <a:buNone/>
            </a:pPr>
            <a:r>
              <a:rPr lang="en-US" sz="760" dirty="0">
                <a:solidFill>
                  <a:srgbClr val="E8E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ENABLED</a:t>
            </a:r>
            <a:endParaRPr lang="en-US" sz="760" dirty="0"/>
          </a:p>
        </p:txBody>
      </p:sp>
      <p:sp>
        <p:nvSpPr>
          <p:cNvPr id="133" name="Text 131"/>
          <p:cNvSpPr/>
          <p:nvPr/>
        </p:nvSpPr>
        <p:spPr>
          <a:xfrm>
            <a:off x="7488936" y="2468880"/>
            <a:ext cx="4099255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80" b="1" spc="80" kern="0" dirty="0">
                <a:solidFill>
                  <a:srgbClr val="8FA7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TRIGGER</a:t>
            </a:r>
            <a:endParaRPr lang="en-US" sz="680" dirty="0"/>
          </a:p>
        </p:txBody>
      </p:sp>
      <p:sp>
        <p:nvSpPr>
          <p:cNvPr id="134" name="Text 132"/>
          <p:cNvSpPr/>
          <p:nvPr/>
        </p:nvSpPr>
        <p:spPr>
          <a:xfrm>
            <a:off x="7488936" y="2624328"/>
            <a:ext cx="409925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950"/>
              </a:lnSpc>
              <a:buNone/>
            </a:pPr>
            <a:r>
              <a:rPr lang="en-US" sz="760" dirty="0">
                <a:solidFill>
                  <a:srgbClr val="E8E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Jira Jql Scheduled</a:t>
            </a:r>
            <a:endParaRPr lang="en-US" sz="760" dirty="0"/>
          </a:p>
        </p:txBody>
      </p:sp>
      <p:sp>
        <p:nvSpPr>
          <p:cNvPr id="135" name="Text 133"/>
          <p:cNvSpPr/>
          <p:nvPr/>
        </p:nvSpPr>
        <p:spPr>
          <a:xfrm>
            <a:off x="7488936" y="2971800"/>
            <a:ext cx="4099255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80" b="1" spc="80" kern="0" dirty="0">
                <a:solidFill>
                  <a:srgbClr val="8FA7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JQL</a:t>
            </a:r>
            <a:endParaRPr lang="en-US" sz="680" dirty="0"/>
          </a:p>
        </p:txBody>
      </p:sp>
      <p:sp>
        <p:nvSpPr>
          <p:cNvPr id="136" name="Text 134"/>
          <p:cNvSpPr/>
          <p:nvPr/>
        </p:nvSpPr>
        <p:spPr>
          <a:xfrm>
            <a:off x="7488936" y="3127248"/>
            <a:ext cx="4099255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950"/>
              </a:lnSpc>
              <a:buNone/>
            </a:pPr>
            <a:r>
              <a:rPr lang="en-US" sz="760" dirty="0">
                <a:solidFill>
                  <a:srgbClr val="E8EE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status = 'Work in Progress' AND updated &lt;= '-48h' AND resolution = Unresolved</a:t>
            </a:r>
            <a:endParaRPr lang="en-US" sz="760" dirty="0"/>
          </a:p>
        </p:txBody>
      </p:sp>
      <p:sp>
        <p:nvSpPr>
          <p:cNvPr id="137" name="Text 135"/>
          <p:cNvSpPr/>
          <p:nvPr/>
        </p:nvSpPr>
        <p:spPr>
          <a:xfrm>
            <a:off x="7488936" y="3749040"/>
            <a:ext cx="4099255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80" b="1" spc="80" kern="0" dirty="0">
                <a:solidFill>
                  <a:srgbClr val="8FA7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ACTIONS</a:t>
            </a:r>
            <a:endParaRPr lang="en-US" sz="680" dirty="0"/>
          </a:p>
        </p:txBody>
      </p:sp>
      <p:sp>
        <p:nvSpPr>
          <p:cNvPr id="138" name="Text 136"/>
          <p:cNvSpPr/>
          <p:nvPr/>
        </p:nvSpPr>
        <p:spPr>
          <a:xfrm>
            <a:off x="7488936" y="3904488"/>
            <a:ext cx="409925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950"/>
              </a:lnSpc>
              <a:buNone/>
            </a:pPr>
            <a:r>
              <a:rPr lang="en-US" sz="760" dirty="0">
                <a:solidFill>
                  <a:srgbClr val="E8E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Jira Issue Outgoing Webhook</a:t>
            </a:r>
            <a:endParaRPr lang="en-US" sz="760" dirty="0"/>
          </a:p>
        </p:txBody>
      </p:sp>
      <p:sp>
        <p:nvSpPr>
          <p:cNvPr id="139" name="Text 137"/>
          <p:cNvSpPr/>
          <p:nvPr/>
        </p:nvSpPr>
        <p:spPr>
          <a:xfrm>
            <a:off x="7488936" y="5925312"/>
            <a:ext cx="4099255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indent="0" marL="0">
              <a:lnSpc>
                <a:spcPts val="900"/>
              </a:lnSpc>
              <a:buNone/>
            </a:pPr>
            <a:r>
              <a:rPr lang="en-US" sz="700" i="1" dirty="0">
                <a:solidFill>
                  <a:srgbClr val="8FA7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Full importable JSON is in the JSON export.</a:t>
            </a:r>
            <a:endParaRPr lang="en-US" sz="7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521440" y="653796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850">
                <a:solidFill>
                  <a:srgbClr val="626F86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0" lang="en-US"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555480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9756648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957816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0158984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360152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561320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762488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963656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1164824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1365992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1567160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1768328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1969496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9555480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9756648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9957816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0158984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10360152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0561320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0762488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0963656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11164824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11365992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11567160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11768328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1969496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9555480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9756648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9957816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10158984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10360152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10561320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10762488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10963656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11164824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11365992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11567160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11768328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11969496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9555480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9756648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9957816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10158984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10360152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10561320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10762488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10963656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11164824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11365992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11567160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11768328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11969496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4" name="Shape 52"/>
          <p:cNvSpPr/>
          <p:nvPr/>
        </p:nvSpPr>
        <p:spPr>
          <a:xfrm>
            <a:off x="9555480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5" name="Shape 53"/>
          <p:cNvSpPr/>
          <p:nvPr/>
        </p:nvSpPr>
        <p:spPr>
          <a:xfrm>
            <a:off x="9756648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9957816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10158984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8" name="Shape 56"/>
          <p:cNvSpPr/>
          <p:nvPr/>
        </p:nvSpPr>
        <p:spPr>
          <a:xfrm>
            <a:off x="10360152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10561320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0" name="Shape 58"/>
          <p:cNvSpPr/>
          <p:nvPr/>
        </p:nvSpPr>
        <p:spPr>
          <a:xfrm>
            <a:off x="10762488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1" name="Shape 59"/>
          <p:cNvSpPr/>
          <p:nvPr/>
        </p:nvSpPr>
        <p:spPr>
          <a:xfrm>
            <a:off x="10963656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2" name="Shape 60"/>
          <p:cNvSpPr/>
          <p:nvPr/>
        </p:nvSpPr>
        <p:spPr>
          <a:xfrm>
            <a:off x="11164824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3" name="Shape 61"/>
          <p:cNvSpPr/>
          <p:nvPr/>
        </p:nvSpPr>
        <p:spPr>
          <a:xfrm>
            <a:off x="11365992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4" name="Shape 62"/>
          <p:cNvSpPr/>
          <p:nvPr/>
        </p:nvSpPr>
        <p:spPr>
          <a:xfrm>
            <a:off x="11567160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5" name="Shape 63"/>
          <p:cNvSpPr/>
          <p:nvPr/>
        </p:nvSpPr>
        <p:spPr>
          <a:xfrm>
            <a:off x="11768328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6" name="Shape 64"/>
          <p:cNvSpPr/>
          <p:nvPr/>
        </p:nvSpPr>
        <p:spPr>
          <a:xfrm>
            <a:off x="11969496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7" name="Shape 65"/>
          <p:cNvSpPr/>
          <p:nvPr/>
        </p:nvSpPr>
        <p:spPr>
          <a:xfrm>
            <a:off x="9555480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8" name="Shape 66"/>
          <p:cNvSpPr/>
          <p:nvPr/>
        </p:nvSpPr>
        <p:spPr>
          <a:xfrm>
            <a:off x="9756648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9" name="Shape 67"/>
          <p:cNvSpPr/>
          <p:nvPr/>
        </p:nvSpPr>
        <p:spPr>
          <a:xfrm>
            <a:off x="9957816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0" name="Shape 68"/>
          <p:cNvSpPr/>
          <p:nvPr/>
        </p:nvSpPr>
        <p:spPr>
          <a:xfrm>
            <a:off x="10158984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1" name="Shape 69"/>
          <p:cNvSpPr/>
          <p:nvPr/>
        </p:nvSpPr>
        <p:spPr>
          <a:xfrm>
            <a:off x="10360152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2" name="Shape 70"/>
          <p:cNvSpPr/>
          <p:nvPr/>
        </p:nvSpPr>
        <p:spPr>
          <a:xfrm>
            <a:off x="10561320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3" name="Shape 71"/>
          <p:cNvSpPr/>
          <p:nvPr/>
        </p:nvSpPr>
        <p:spPr>
          <a:xfrm>
            <a:off x="10762488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4" name="Shape 72"/>
          <p:cNvSpPr/>
          <p:nvPr/>
        </p:nvSpPr>
        <p:spPr>
          <a:xfrm>
            <a:off x="10963656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5" name="Shape 73"/>
          <p:cNvSpPr/>
          <p:nvPr/>
        </p:nvSpPr>
        <p:spPr>
          <a:xfrm>
            <a:off x="11164824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6" name="Shape 74"/>
          <p:cNvSpPr/>
          <p:nvPr/>
        </p:nvSpPr>
        <p:spPr>
          <a:xfrm>
            <a:off x="11365992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7" name="Shape 75"/>
          <p:cNvSpPr/>
          <p:nvPr/>
        </p:nvSpPr>
        <p:spPr>
          <a:xfrm>
            <a:off x="11567160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8" name="Shape 76"/>
          <p:cNvSpPr/>
          <p:nvPr/>
        </p:nvSpPr>
        <p:spPr>
          <a:xfrm>
            <a:off x="11768328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9" name="Shape 77"/>
          <p:cNvSpPr/>
          <p:nvPr/>
        </p:nvSpPr>
        <p:spPr>
          <a:xfrm>
            <a:off x="11969496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0" name="Shape 78"/>
          <p:cNvSpPr/>
          <p:nvPr/>
        </p:nvSpPr>
        <p:spPr>
          <a:xfrm>
            <a:off x="9555480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1" name="Shape 79"/>
          <p:cNvSpPr/>
          <p:nvPr/>
        </p:nvSpPr>
        <p:spPr>
          <a:xfrm>
            <a:off x="9756648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2" name="Shape 80"/>
          <p:cNvSpPr/>
          <p:nvPr/>
        </p:nvSpPr>
        <p:spPr>
          <a:xfrm>
            <a:off x="9957816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3" name="Shape 81"/>
          <p:cNvSpPr/>
          <p:nvPr/>
        </p:nvSpPr>
        <p:spPr>
          <a:xfrm>
            <a:off x="10158984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4" name="Shape 82"/>
          <p:cNvSpPr/>
          <p:nvPr/>
        </p:nvSpPr>
        <p:spPr>
          <a:xfrm>
            <a:off x="10360152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5" name="Shape 83"/>
          <p:cNvSpPr/>
          <p:nvPr/>
        </p:nvSpPr>
        <p:spPr>
          <a:xfrm>
            <a:off x="10561320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6" name="Shape 84"/>
          <p:cNvSpPr/>
          <p:nvPr/>
        </p:nvSpPr>
        <p:spPr>
          <a:xfrm>
            <a:off x="10762488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7" name="Shape 85"/>
          <p:cNvSpPr/>
          <p:nvPr/>
        </p:nvSpPr>
        <p:spPr>
          <a:xfrm>
            <a:off x="10963656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8" name="Shape 86"/>
          <p:cNvSpPr/>
          <p:nvPr/>
        </p:nvSpPr>
        <p:spPr>
          <a:xfrm>
            <a:off x="11164824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9" name="Shape 87"/>
          <p:cNvSpPr/>
          <p:nvPr/>
        </p:nvSpPr>
        <p:spPr>
          <a:xfrm>
            <a:off x="11365992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0" name="Shape 88"/>
          <p:cNvSpPr/>
          <p:nvPr/>
        </p:nvSpPr>
        <p:spPr>
          <a:xfrm>
            <a:off x="11567160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1" name="Shape 89"/>
          <p:cNvSpPr/>
          <p:nvPr/>
        </p:nvSpPr>
        <p:spPr>
          <a:xfrm>
            <a:off x="11768328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2" name="Shape 90"/>
          <p:cNvSpPr/>
          <p:nvPr/>
        </p:nvSpPr>
        <p:spPr>
          <a:xfrm>
            <a:off x="11969496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3" name="Shape 91"/>
          <p:cNvSpPr/>
          <p:nvPr/>
        </p:nvSpPr>
        <p:spPr>
          <a:xfrm>
            <a:off x="9555480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4" name="Shape 92"/>
          <p:cNvSpPr/>
          <p:nvPr/>
        </p:nvSpPr>
        <p:spPr>
          <a:xfrm>
            <a:off x="9756648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5" name="Shape 93"/>
          <p:cNvSpPr/>
          <p:nvPr/>
        </p:nvSpPr>
        <p:spPr>
          <a:xfrm>
            <a:off x="9957816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6" name="Shape 94"/>
          <p:cNvSpPr/>
          <p:nvPr/>
        </p:nvSpPr>
        <p:spPr>
          <a:xfrm>
            <a:off x="10158984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7" name="Shape 95"/>
          <p:cNvSpPr/>
          <p:nvPr/>
        </p:nvSpPr>
        <p:spPr>
          <a:xfrm>
            <a:off x="10360152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8" name="Shape 96"/>
          <p:cNvSpPr/>
          <p:nvPr/>
        </p:nvSpPr>
        <p:spPr>
          <a:xfrm>
            <a:off x="10561320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9" name="Shape 97"/>
          <p:cNvSpPr/>
          <p:nvPr/>
        </p:nvSpPr>
        <p:spPr>
          <a:xfrm>
            <a:off x="10762488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0" name="Shape 98"/>
          <p:cNvSpPr/>
          <p:nvPr/>
        </p:nvSpPr>
        <p:spPr>
          <a:xfrm>
            <a:off x="10963656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1" name="Shape 99"/>
          <p:cNvSpPr/>
          <p:nvPr/>
        </p:nvSpPr>
        <p:spPr>
          <a:xfrm>
            <a:off x="11164824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2" name="Shape 100"/>
          <p:cNvSpPr/>
          <p:nvPr/>
        </p:nvSpPr>
        <p:spPr>
          <a:xfrm>
            <a:off x="11365992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3" name="Shape 101"/>
          <p:cNvSpPr/>
          <p:nvPr/>
        </p:nvSpPr>
        <p:spPr>
          <a:xfrm>
            <a:off x="11567160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4" name="Shape 102"/>
          <p:cNvSpPr/>
          <p:nvPr/>
        </p:nvSpPr>
        <p:spPr>
          <a:xfrm>
            <a:off x="11768328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5" name="Shape 103"/>
          <p:cNvSpPr/>
          <p:nvPr/>
        </p:nvSpPr>
        <p:spPr>
          <a:xfrm>
            <a:off x="11969496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6" name="Text 104"/>
          <p:cNvSpPr/>
          <p:nvPr/>
        </p:nvSpPr>
        <p:spPr>
          <a:xfrm>
            <a:off x="457200" y="365760"/>
            <a:ext cx="11277295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spc="150" kern="0" dirty="0">
                <a:solidFill>
                  <a:srgbClr val="0052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PROCESS ADVISOR · ROVO AGENT PACK</a:t>
            </a:r>
            <a:endParaRPr lang="en-US" sz="950" dirty="0"/>
          </a:p>
        </p:txBody>
      </p:sp>
      <p:sp>
        <p:nvSpPr>
          <p:cNvPr id="107" name="Text 105"/>
          <p:cNvSpPr/>
          <p:nvPr/>
        </p:nvSpPr>
        <p:spPr>
          <a:xfrm>
            <a:off x="457200" y="621792"/>
            <a:ext cx="1127729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72B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6. Fast-Track Resolution Agent</a:t>
            </a:r>
            <a:endParaRPr lang="en-US" sz="1800" dirty="0"/>
          </a:p>
        </p:txBody>
      </p:sp>
      <p:sp>
        <p:nvSpPr>
          <p:cNvPr id="108" name="Shape 106"/>
          <p:cNvSpPr/>
          <p:nvPr/>
        </p:nvSpPr>
        <p:spPr>
          <a:xfrm>
            <a:off x="457200" y="1115568"/>
            <a:ext cx="960120" cy="41148"/>
          </a:xfrm>
          <a:prstGeom prst="rect">
            <a:avLst/>
          </a:prstGeom>
          <a:solidFill>
            <a:srgbClr val="1D7AFC"/>
          </a:solidFill>
          <a:ln w="12700">
            <a:solidFill>
              <a:srgbClr val="1D7AFC"/>
            </a:solidFill>
            <a:prstDash val="solid"/>
          </a:ln>
        </p:spPr>
      </p:sp>
      <p:sp>
        <p:nvSpPr>
          <p:cNvPr id="109" name="Text 107"/>
          <p:cNvSpPr/>
          <p:nvPr/>
        </p:nvSpPr>
        <p:spPr>
          <a:xfrm>
            <a:off x="457200" y="1271016"/>
            <a:ext cx="11277295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052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Rovo Agents  ·  Priority: Medium  ·  Setup: Medium</a:t>
            </a:r>
            <a:endParaRPr lang="en-US" sz="850" dirty="0"/>
          </a:p>
        </p:txBody>
      </p:sp>
      <p:sp>
        <p:nvSpPr>
          <p:cNvPr id="110" name="Shape 108"/>
          <p:cNvSpPr/>
          <p:nvPr/>
        </p:nvSpPr>
        <p:spPr>
          <a:xfrm>
            <a:off x="457200" y="1545336"/>
            <a:ext cx="6720840" cy="804672"/>
          </a:xfrm>
          <a:prstGeom prst="roundRect">
            <a:avLst>
              <a:gd name="adj" fmla="val 5682"/>
            </a:avLst>
          </a:prstGeom>
          <a:solidFill>
            <a:srgbClr val="E9F2FF"/>
          </a:solidFill>
          <a:ln w="10160">
            <a:solidFill>
              <a:srgbClr val="A6C5F2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1" name="Shape 109"/>
          <p:cNvSpPr/>
          <p:nvPr/>
        </p:nvSpPr>
        <p:spPr>
          <a:xfrm>
            <a:off x="457200" y="1627632"/>
            <a:ext cx="45720" cy="640080"/>
          </a:xfrm>
          <a:prstGeom prst="rect">
            <a:avLst/>
          </a:prstGeom>
          <a:solidFill>
            <a:srgbClr val="0052CC"/>
          </a:solidFill>
          <a:ln/>
        </p:spPr>
      </p:sp>
      <p:sp>
        <p:nvSpPr>
          <p:cNvPr id="112" name="Text 110"/>
          <p:cNvSpPr/>
          <p:nvPr/>
        </p:nvSpPr>
        <p:spPr>
          <a:xfrm>
            <a:off x="621792" y="1655064"/>
            <a:ext cx="2286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0052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PURPOSE</a:t>
            </a:r>
            <a:endParaRPr lang="en-US" sz="820" dirty="0"/>
          </a:p>
        </p:txBody>
      </p:sp>
      <p:sp>
        <p:nvSpPr>
          <p:cNvPr id="113" name="Text 111"/>
          <p:cNvSpPr/>
          <p:nvPr/>
        </p:nvSpPr>
        <p:spPr>
          <a:xfrm>
            <a:off x="621792" y="1856232"/>
            <a:ext cx="6391656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230"/>
              </a:lnSpc>
              <a:buNone/>
            </a:pPr>
            <a:r>
              <a:rPr lang="en-US" sz="92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 identify and automatically resolve common, low-risk incidents (e.g., password resets) by providing a self-service link and closing the ticket.</a:t>
            </a:r>
            <a:endParaRPr lang="en-US" sz="920" dirty="0"/>
          </a:p>
        </p:txBody>
      </p:sp>
      <p:sp>
        <p:nvSpPr>
          <p:cNvPr id="114" name="Shape 112"/>
          <p:cNvSpPr/>
          <p:nvPr/>
        </p:nvSpPr>
        <p:spPr>
          <a:xfrm>
            <a:off x="457200" y="2514600"/>
            <a:ext cx="6720840" cy="548640"/>
          </a:xfrm>
          <a:prstGeom prst="roundRect">
            <a:avLst>
              <a:gd name="adj" fmla="val 8333"/>
            </a:avLst>
          </a:prstGeom>
          <a:solidFill>
            <a:srgbClr val="FFFFFF"/>
          </a:solidFill>
          <a:ln w="10160">
            <a:solidFill>
              <a:srgbClr val="E1E5EA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5" name="Shape 113"/>
          <p:cNvSpPr/>
          <p:nvPr/>
        </p:nvSpPr>
        <p:spPr>
          <a:xfrm>
            <a:off x="457200" y="2596896"/>
            <a:ext cx="45720" cy="384048"/>
          </a:xfrm>
          <a:prstGeom prst="rect">
            <a:avLst/>
          </a:prstGeom>
          <a:solidFill>
            <a:srgbClr val="0052CC"/>
          </a:solidFill>
          <a:ln/>
        </p:spPr>
      </p:sp>
      <p:sp>
        <p:nvSpPr>
          <p:cNvPr id="116" name="Text 114"/>
          <p:cNvSpPr/>
          <p:nvPr/>
        </p:nvSpPr>
        <p:spPr>
          <a:xfrm>
            <a:off x="621792" y="2633472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0052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TRIGGER</a:t>
            </a:r>
            <a:endParaRPr lang="en-US" sz="820" dirty="0"/>
          </a:p>
        </p:txBody>
      </p:sp>
      <p:sp>
        <p:nvSpPr>
          <p:cNvPr id="117" name="Text 115"/>
          <p:cNvSpPr/>
          <p:nvPr/>
        </p:nvSpPr>
        <p:spPr>
          <a:xfrm>
            <a:off x="1828800" y="2624328"/>
            <a:ext cx="51663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b="1" dirty="0">
                <a:solidFill>
                  <a:srgbClr val="172B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Issue created with Subcategory = 'Password Reset'</a:t>
            </a:r>
            <a:endParaRPr lang="en-US" sz="950" dirty="0"/>
          </a:p>
        </p:txBody>
      </p:sp>
      <p:sp>
        <p:nvSpPr>
          <p:cNvPr id="118" name="Shape 116"/>
          <p:cNvSpPr/>
          <p:nvPr/>
        </p:nvSpPr>
        <p:spPr>
          <a:xfrm>
            <a:off x="457200" y="3191256"/>
            <a:ext cx="3278124" cy="3072384"/>
          </a:xfrm>
          <a:prstGeom prst="roundRect">
            <a:avLst>
              <a:gd name="adj" fmla="val 1488"/>
            </a:avLst>
          </a:prstGeom>
          <a:solidFill>
            <a:srgbClr val="FFFFFF"/>
          </a:solidFill>
          <a:ln w="10160">
            <a:solidFill>
              <a:srgbClr val="E1E5EA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9" name="Shape 117"/>
          <p:cNvSpPr/>
          <p:nvPr/>
        </p:nvSpPr>
        <p:spPr>
          <a:xfrm>
            <a:off x="457200" y="3273552"/>
            <a:ext cx="45720" cy="2907792"/>
          </a:xfrm>
          <a:prstGeom prst="rect">
            <a:avLst/>
          </a:prstGeom>
          <a:solidFill>
            <a:srgbClr val="216E4E"/>
          </a:solidFill>
          <a:ln/>
        </p:spPr>
      </p:sp>
      <p:sp>
        <p:nvSpPr>
          <p:cNvPr id="120" name="Text 118"/>
          <p:cNvSpPr/>
          <p:nvPr/>
        </p:nvSpPr>
        <p:spPr>
          <a:xfrm>
            <a:off x="603504" y="3319272"/>
            <a:ext cx="300380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216E4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ACTIONS</a:t>
            </a:r>
            <a:endParaRPr lang="en-US" sz="820" dirty="0"/>
          </a:p>
        </p:txBody>
      </p:sp>
      <p:sp>
        <p:nvSpPr>
          <p:cNvPr id="121" name="Text 119"/>
          <p:cNvSpPr/>
          <p:nvPr/>
        </p:nvSpPr>
        <p:spPr>
          <a:xfrm>
            <a:off x="603504" y="3557016"/>
            <a:ext cx="2985516" cy="2615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lnSpc>
                <a:spcPts val="1135"/>
              </a:lnSpc>
              <a:spcAft>
                <a:spcPts val="500"/>
              </a:spcAft>
              <a:buSzPct val="100000"/>
              <a:buChar char="•"/>
            </a:pPr>
            <a:r>
              <a:rPr lang="en-US" sz="86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Add a comment with self-service instructions</a:t>
            </a:r>
            <a:endParaRPr lang="en-US" sz="860" dirty="0"/>
          </a:p>
          <a:p>
            <a:pPr marL="127000" indent="-127000">
              <a:lnSpc>
                <a:spcPts val="1135"/>
              </a:lnSpc>
              <a:spcAft>
                <a:spcPts val="500"/>
              </a:spcAft>
              <a:buSzPct val="100000"/>
              <a:buChar char="•"/>
            </a:pPr>
            <a:r>
              <a:rPr lang="en-US" sz="86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Transition issue to 'Completed'</a:t>
            </a:r>
            <a:endParaRPr lang="en-US" sz="860" dirty="0"/>
          </a:p>
        </p:txBody>
      </p:sp>
      <p:sp>
        <p:nvSpPr>
          <p:cNvPr id="122" name="Shape 120"/>
          <p:cNvSpPr/>
          <p:nvPr/>
        </p:nvSpPr>
        <p:spPr>
          <a:xfrm>
            <a:off x="3899916" y="3191256"/>
            <a:ext cx="3278124" cy="3072384"/>
          </a:xfrm>
          <a:prstGeom prst="roundRect">
            <a:avLst>
              <a:gd name="adj" fmla="val 1488"/>
            </a:avLst>
          </a:prstGeom>
          <a:solidFill>
            <a:srgbClr val="FFFFFF"/>
          </a:solidFill>
          <a:ln w="10160">
            <a:solidFill>
              <a:srgbClr val="E1E5EA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23" name="Shape 121"/>
          <p:cNvSpPr/>
          <p:nvPr/>
        </p:nvSpPr>
        <p:spPr>
          <a:xfrm>
            <a:off x="3899916" y="3273552"/>
            <a:ext cx="45720" cy="2907792"/>
          </a:xfrm>
          <a:prstGeom prst="rect">
            <a:avLst/>
          </a:prstGeom>
          <a:solidFill>
            <a:srgbClr val="A54800"/>
          </a:solidFill>
          <a:ln/>
        </p:spPr>
      </p:sp>
      <p:sp>
        <p:nvSpPr>
          <p:cNvPr id="124" name="Text 122"/>
          <p:cNvSpPr/>
          <p:nvPr/>
        </p:nvSpPr>
        <p:spPr>
          <a:xfrm>
            <a:off x="4046220" y="3319272"/>
            <a:ext cx="300380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A548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PREREQUISITES</a:t>
            </a:r>
            <a:endParaRPr lang="en-US" sz="820" dirty="0"/>
          </a:p>
        </p:txBody>
      </p:sp>
      <p:sp>
        <p:nvSpPr>
          <p:cNvPr id="125" name="Text 123"/>
          <p:cNvSpPr/>
          <p:nvPr/>
        </p:nvSpPr>
        <p:spPr>
          <a:xfrm>
            <a:off x="4046220" y="3557016"/>
            <a:ext cx="2985516" cy="2615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lnSpc>
                <a:spcPts val="1135"/>
              </a:lnSpc>
              <a:spcAft>
                <a:spcPts val="500"/>
              </a:spcAft>
              <a:buSzPct val="100000"/>
              <a:buChar char="•"/>
            </a:pPr>
            <a:r>
              <a:rPr lang="en-US" sz="86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reliable way to identify fast-trackable issues (e.g., via Subcategory or specific keywords)</a:t>
            </a:r>
            <a:endParaRPr lang="en-US" sz="860" dirty="0"/>
          </a:p>
          <a:p>
            <a:pPr marL="127000" indent="-127000">
              <a:lnSpc>
                <a:spcPts val="1135"/>
              </a:lnSpc>
              <a:spcAft>
                <a:spcPts val="500"/>
              </a:spcAft>
              <a:buSzPct val="100000"/>
              <a:buChar char="•"/>
            </a:pPr>
            <a:r>
              <a:rPr lang="en-US" sz="86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self-service portal or knowledge base article for the resolution steps</a:t>
            </a:r>
            <a:endParaRPr lang="en-US" sz="860" dirty="0"/>
          </a:p>
        </p:txBody>
      </p:sp>
      <p:sp>
        <p:nvSpPr>
          <p:cNvPr id="126" name="Text 124"/>
          <p:cNvSpPr/>
          <p:nvPr/>
        </p:nvSpPr>
        <p:spPr>
          <a:xfrm>
            <a:off x="4046220" y="4251960"/>
            <a:ext cx="300380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1D7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EXPECTED BENEFIT</a:t>
            </a:r>
            <a:endParaRPr lang="en-US" sz="820" dirty="0"/>
          </a:p>
        </p:txBody>
      </p:sp>
      <p:sp>
        <p:nvSpPr>
          <p:cNvPr id="127" name="Text 125"/>
          <p:cNvSpPr/>
          <p:nvPr/>
        </p:nvSpPr>
        <p:spPr>
          <a:xfrm>
            <a:off x="4046220" y="4453128"/>
            <a:ext cx="2985516" cy="17190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100"/>
              </a:lnSpc>
              <a:buNone/>
            </a:pPr>
            <a:r>
              <a:rPr lang="en-US" sz="84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Instantly resolve up to 5% of incoming incidents, freeing up agent capacity for more complex issues and providing immediate resolution for users.</a:t>
            </a:r>
            <a:endParaRPr lang="en-US" sz="840" dirty="0"/>
          </a:p>
        </p:txBody>
      </p:sp>
      <p:sp>
        <p:nvSpPr>
          <p:cNvPr id="128" name="Shape 126"/>
          <p:cNvSpPr/>
          <p:nvPr/>
        </p:nvSpPr>
        <p:spPr>
          <a:xfrm>
            <a:off x="7342632" y="1545336"/>
            <a:ext cx="4391863" cy="4718304"/>
          </a:xfrm>
          <a:prstGeom prst="roundRect">
            <a:avLst>
              <a:gd name="adj" fmla="val 1041"/>
            </a:avLst>
          </a:prstGeom>
          <a:solidFill>
            <a:srgbClr val="1E2432"/>
          </a:solidFill>
          <a:ln w="10160">
            <a:solidFill>
              <a:srgbClr val="38445A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29" name="Shape 127"/>
          <p:cNvSpPr/>
          <p:nvPr/>
        </p:nvSpPr>
        <p:spPr>
          <a:xfrm>
            <a:off x="7342632" y="1627632"/>
            <a:ext cx="45720" cy="4553712"/>
          </a:xfrm>
          <a:prstGeom prst="rect">
            <a:avLst/>
          </a:prstGeom>
          <a:solidFill>
            <a:srgbClr val="0052CC"/>
          </a:solidFill>
          <a:ln/>
        </p:spPr>
      </p:sp>
      <p:sp>
        <p:nvSpPr>
          <p:cNvPr id="130" name="Text 128"/>
          <p:cNvSpPr/>
          <p:nvPr/>
        </p:nvSpPr>
        <p:spPr>
          <a:xfrm>
            <a:off x="7488936" y="1691640"/>
            <a:ext cx="4099255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B9D6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PAIRED JIRA JSON</a:t>
            </a:r>
            <a:endParaRPr lang="en-US" sz="820" dirty="0"/>
          </a:p>
        </p:txBody>
      </p:sp>
      <p:sp>
        <p:nvSpPr>
          <p:cNvPr id="131" name="Text 129"/>
          <p:cNvSpPr/>
          <p:nvPr/>
        </p:nvSpPr>
        <p:spPr>
          <a:xfrm>
            <a:off x="7488936" y="1965960"/>
            <a:ext cx="4099255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80" b="1" spc="80" kern="0" dirty="0">
                <a:solidFill>
                  <a:srgbClr val="8FA7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STATE</a:t>
            </a:r>
            <a:endParaRPr lang="en-US" sz="680" dirty="0"/>
          </a:p>
        </p:txBody>
      </p:sp>
      <p:sp>
        <p:nvSpPr>
          <p:cNvPr id="132" name="Text 130"/>
          <p:cNvSpPr/>
          <p:nvPr/>
        </p:nvSpPr>
        <p:spPr>
          <a:xfrm>
            <a:off x="7488936" y="2121408"/>
            <a:ext cx="409925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950"/>
              </a:lnSpc>
              <a:buNone/>
            </a:pPr>
            <a:r>
              <a:rPr lang="en-US" sz="760" dirty="0">
                <a:solidFill>
                  <a:srgbClr val="E8E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ENABLED</a:t>
            </a:r>
            <a:endParaRPr lang="en-US" sz="760" dirty="0"/>
          </a:p>
        </p:txBody>
      </p:sp>
      <p:sp>
        <p:nvSpPr>
          <p:cNvPr id="133" name="Text 131"/>
          <p:cNvSpPr/>
          <p:nvPr/>
        </p:nvSpPr>
        <p:spPr>
          <a:xfrm>
            <a:off x="7488936" y="2468880"/>
            <a:ext cx="4099255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80" b="1" spc="80" kern="0" dirty="0">
                <a:solidFill>
                  <a:srgbClr val="8FA7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TRIGGER</a:t>
            </a:r>
            <a:endParaRPr lang="en-US" sz="680" dirty="0"/>
          </a:p>
        </p:txBody>
      </p:sp>
      <p:sp>
        <p:nvSpPr>
          <p:cNvPr id="134" name="Text 132"/>
          <p:cNvSpPr/>
          <p:nvPr/>
        </p:nvSpPr>
        <p:spPr>
          <a:xfrm>
            <a:off x="7488936" y="2624328"/>
            <a:ext cx="409925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950"/>
              </a:lnSpc>
              <a:buNone/>
            </a:pPr>
            <a:r>
              <a:rPr lang="en-US" sz="760" dirty="0">
                <a:solidFill>
                  <a:srgbClr val="E8E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Jira Issue Created</a:t>
            </a:r>
            <a:endParaRPr lang="en-US" sz="760" dirty="0"/>
          </a:p>
        </p:txBody>
      </p:sp>
      <p:sp>
        <p:nvSpPr>
          <p:cNvPr id="135" name="Text 133"/>
          <p:cNvSpPr/>
          <p:nvPr/>
        </p:nvSpPr>
        <p:spPr>
          <a:xfrm>
            <a:off x="7488936" y="2971800"/>
            <a:ext cx="4099255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80" b="1" spc="80" kern="0" dirty="0">
                <a:solidFill>
                  <a:srgbClr val="8FA7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ACTIONS</a:t>
            </a:r>
            <a:endParaRPr lang="en-US" sz="680" dirty="0"/>
          </a:p>
        </p:txBody>
      </p:sp>
      <p:sp>
        <p:nvSpPr>
          <p:cNvPr id="136" name="Text 134"/>
          <p:cNvSpPr/>
          <p:nvPr/>
        </p:nvSpPr>
        <p:spPr>
          <a:xfrm>
            <a:off x="7488936" y="3127248"/>
            <a:ext cx="409925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950"/>
              </a:lnSpc>
              <a:buNone/>
            </a:pPr>
            <a:r>
              <a:rPr lang="en-US" sz="760" dirty="0">
                <a:solidFill>
                  <a:srgbClr val="E8E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Jira Issue Outgoing Webhook</a:t>
            </a:r>
            <a:endParaRPr lang="en-US" sz="760" dirty="0"/>
          </a:p>
        </p:txBody>
      </p:sp>
      <p:sp>
        <p:nvSpPr>
          <p:cNvPr id="137" name="Text 135"/>
          <p:cNvSpPr/>
          <p:nvPr/>
        </p:nvSpPr>
        <p:spPr>
          <a:xfrm>
            <a:off x="7488936" y="3474720"/>
            <a:ext cx="4099255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80" b="1" spc="80" kern="0" dirty="0">
                <a:solidFill>
                  <a:srgbClr val="8FA7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CONDITIONS</a:t>
            </a:r>
            <a:endParaRPr lang="en-US" sz="680" dirty="0"/>
          </a:p>
        </p:txBody>
      </p:sp>
      <p:sp>
        <p:nvSpPr>
          <p:cNvPr id="138" name="Text 136"/>
          <p:cNvSpPr/>
          <p:nvPr/>
        </p:nvSpPr>
        <p:spPr>
          <a:xfrm>
            <a:off x="7488936" y="3630168"/>
            <a:ext cx="409925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950"/>
              </a:lnSpc>
              <a:buNone/>
            </a:pPr>
            <a:r>
              <a:rPr lang="en-US" sz="760" dirty="0">
                <a:solidFill>
                  <a:srgbClr val="E8E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Jira Issue Condition Jql</a:t>
            </a:r>
            <a:endParaRPr lang="en-US" sz="760" dirty="0"/>
          </a:p>
        </p:txBody>
      </p:sp>
      <p:sp>
        <p:nvSpPr>
          <p:cNvPr id="139" name="Text 137"/>
          <p:cNvSpPr/>
          <p:nvPr/>
        </p:nvSpPr>
        <p:spPr>
          <a:xfrm>
            <a:off x="7488936" y="5925312"/>
            <a:ext cx="4099255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indent="0" marL="0">
              <a:lnSpc>
                <a:spcPts val="900"/>
              </a:lnSpc>
              <a:buNone/>
            </a:pPr>
            <a:r>
              <a:rPr lang="en-US" sz="700" i="1" dirty="0">
                <a:solidFill>
                  <a:srgbClr val="8FA7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Full importable JSON is in the JSON export.</a:t>
            </a:r>
            <a:endParaRPr lang="en-US" sz="7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521440" y="653796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850">
                <a:solidFill>
                  <a:srgbClr val="626F86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0" lang="en-US"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555480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9756648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957816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0158984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360152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561320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762488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963656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1164824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1365992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1567160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1768328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1969496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9555480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9756648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9957816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0158984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10360152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0561320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0762488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0963656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11164824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11365992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11567160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11768328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1969496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9555480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9756648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9957816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10158984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10360152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10561320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10762488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10963656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11164824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11365992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11567160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11768328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11969496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9555480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9756648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9957816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10158984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10360152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10561320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10762488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10963656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11164824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11365992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11567160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11768328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11969496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4" name="Shape 52"/>
          <p:cNvSpPr/>
          <p:nvPr/>
        </p:nvSpPr>
        <p:spPr>
          <a:xfrm>
            <a:off x="9555480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5" name="Shape 53"/>
          <p:cNvSpPr/>
          <p:nvPr/>
        </p:nvSpPr>
        <p:spPr>
          <a:xfrm>
            <a:off x="9756648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9957816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10158984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8" name="Shape 56"/>
          <p:cNvSpPr/>
          <p:nvPr/>
        </p:nvSpPr>
        <p:spPr>
          <a:xfrm>
            <a:off x="10360152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10561320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0" name="Shape 58"/>
          <p:cNvSpPr/>
          <p:nvPr/>
        </p:nvSpPr>
        <p:spPr>
          <a:xfrm>
            <a:off x="10762488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1" name="Shape 59"/>
          <p:cNvSpPr/>
          <p:nvPr/>
        </p:nvSpPr>
        <p:spPr>
          <a:xfrm>
            <a:off x="10963656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2" name="Shape 60"/>
          <p:cNvSpPr/>
          <p:nvPr/>
        </p:nvSpPr>
        <p:spPr>
          <a:xfrm>
            <a:off x="11164824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3" name="Shape 61"/>
          <p:cNvSpPr/>
          <p:nvPr/>
        </p:nvSpPr>
        <p:spPr>
          <a:xfrm>
            <a:off x="11365992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4" name="Shape 62"/>
          <p:cNvSpPr/>
          <p:nvPr/>
        </p:nvSpPr>
        <p:spPr>
          <a:xfrm>
            <a:off x="11567160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5" name="Shape 63"/>
          <p:cNvSpPr/>
          <p:nvPr/>
        </p:nvSpPr>
        <p:spPr>
          <a:xfrm>
            <a:off x="11768328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6" name="Shape 64"/>
          <p:cNvSpPr/>
          <p:nvPr/>
        </p:nvSpPr>
        <p:spPr>
          <a:xfrm>
            <a:off x="11969496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7" name="Shape 65"/>
          <p:cNvSpPr/>
          <p:nvPr/>
        </p:nvSpPr>
        <p:spPr>
          <a:xfrm>
            <a:off x="9555480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8" name="Shape 66"/>
          <p:cNvSpPr/>
          <p:nvPr/>
        </p:nvSpPr>
        <p:spPr>
          <a:xfrm>
            <a:off x="9756648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9" name="Shape 67"/>
          <p:cNvSpPr/>
          <p:nvPr/>
        </p:nvSpPr>
        <p:spPr>
          <a:xfrm>
            <a:off x="9957816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0" name="Shape 68"/>
          <p:cNvSpPr/>
          <p:nvPr/>
        </p:nvSpPr>
        <p:spPr>
          <a:xfrm>
            <a:off x="10158984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1" name="Shape 69"/>
          <p:cNvSpPr/>
          <p:nvPr/>
        </p:nvSpPr>
        <p:spPr>
          <a:xfrm>
            <a:off x="10360152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2" name="Shape 70"/>
          <p:cNvSpPr/>
          <p:nvPr/>
        </p:nvSpPr>
        <p:spPr>
          <a:xfrm>
            <a:off x="10561320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3" name="Shape 71"/>
          <p:cNvSpPr/>
          <p:nvPr/>
        </p:nvSpPr>
        <p:spPr>
          <a:xfrm>
            <a:off x="10762488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4" name="Shape 72"/>
          <p:cNvSpPr/>
          <p:nvPr/>
        </p:nvSpPr>
        <p:spPr>
          <a:xfrm>
            <a:off x="10963656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5" name="Shape 73"/>
          <p:cNvSpPr/>
          <p:nvPr/>
        </p:nvSpPr>
        <p:spPr>
          <a:xfrm>
            <a:off x="11164824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6" name="Shape 74"/>
          <p:cNvSpPr/>
          <p:nvPr/>
        </p:nvSpPr>
        <p:spPr>
          <a:xfrm>
            <a:off x="11365992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7" name="Shape 75"/>
          <p:cNvSpPr/>
          <p:nvPr/>
        </p:nvSpPr>
        <p:spPr>
          <a:xfrm>
            <a:off x="11567160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8" name="Shape 76"/>
          <p:cNvSpPr/>
          <p:nvPr/>
        </p:nvSpPr>
        <p:spPr>
          <a:xfrm>
            <a:off x="11768328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9" name="Shape 77"/>
          <p:cNvSpPr/>
          <p:nvPr/>
        </p:nvSpPr>
        <p:spPr>
          <a:xfrm>
            <a:off x="11969496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0" name="Shape 78"/>
          <p:cNvSpPr/>
          <p:nvPr/>
        </p:nvSpPr>
        <p:spPr>
          <a:xfrm>
            <a:off x="9555480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1" name="Shape 79"/>
          <p:cNvSpPr/>
          <p:nvPr/>
        </p:nvSpPr>
        <p:spPr>
          <a:xfrm>
            <a:off x="9756648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2" name="Shape 80"/>
          <p:cNvSpPr/>
          <p:nvPr/>
        </p:nvSpPr>
        <p:spPr>
          <a:xfrm>
            <a:off x="9957816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3" name="Shape 81"/>
          <p:cNvSpPr/>
          <p:nvPr/>
        </p:nvSpPr>
        <p:spPr>
          <a:xfrm>
            <a:off x="10158984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4" name="Shape 82"/>
          <p:cNvSpPr/>
          <p:nvPr/>
        </p:nvSpPr>
        <p:spPr>
          <a:xfrm>
            <a:off x="10360152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5" name="Shape 83"/>
          <p:cNvSpPr/>
          <p:nvPr/>
        </p:nvSpPr>
        <p:spPr>
          <a:xfrm>
            <a:off x="10561320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6" name="Shape 84"/>
          <p:cNvSpPr/>
          <p:nvPr/>
        </p:nvSpPr>
        <p:spPr>
          <a:xfrm>
            <a:off x="10762488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7" name="Shape 85"/>
          <p:cNvSpPr/>
          <p:nvPr/>
        </p:nvSpPr>
        <p:spPr>
          <a:xfrm>
            <a:off x="10963656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8" name="Shape 86"/>
          <p:cNvSpPr/>
          <p:nvPr/>
        </p:nvSpPr>
        <p:spPr>
          <a:xfrm>
            <a:off x="11164824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9" name="Shape 87"/>
          <p:cNvSpPr/>
          <p:nvPr/>
        </p:nvSpPr>
        <p:spPr>
          <a:xfrm>
            <a:off x="11365992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0" name="Shape 88"/>
          <p:cNvSpPr/>
          <p:nvPr/>
        </p:nvSpPr>
        <p:spPr>
          <a:xfrm>
            <a:off x="11567160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1" name="Shape 89"/>
          <p:cNvSpPr/>
          <p:nvPr/>
        </p:nvSpPr>
        <p:spPr>
          <a:xfrm>
            <a:off x="11768328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2" name="Shape 90"/>
          <p:cNvSpPr/>
          <p:nvPr/>
        </p:nvSpPr>
        <p:spPr>
          <a:xfrm>
            <a:off x="11969496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3" name="Shape 91"/>
          <p:cNvSpPr/>
          <p:nvPr/>
        </p:nvSpPr>
        <p:spPr>
          <a:xfrm>
            <a:off x="9555480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4" name="Shape 92"/>
          <p:cNvSpPr/>
          <p:nvPr/>
        </p:nvSpPr>
        <p:spPr>
          <a:xfrm>
            <a:off x="9756648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5" name="Shape 93"/>
          <p:cNvSpPr/>
          <p:nvPr/>
        </p:nvSpPr>
        <p:spPr>
          <a:xfrm>
            <a:off x="9957816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6" name="Shape 94"/>
          <p:cNvSpPr/>
          <p:nvPr/>
        </p:nvSpPr>
        <p:spPr>
          <a:xfrm>
            <a:off x="10158984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7" name="Shape 95"/>
          <p:cNvSpPr/>
          <p:nvPr/>
        </p:nvSpPr>
        <p:spPr>
          <a:xfrm>
            <a:off x="10360152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8" name="Shape 96"/>
          <p:cNvSpPr/>
          <p:nvPr/>
        </p:nvSpPr>
        <p:spPr>
          <a:xfrm>
            <a:off x="10561320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9" name="Shape 97"/>
          <p:cNvSpPr/>
          <p:nvPr/>
        </p:nvSpPr>
        <p:spPr>
          <a:xfrm>
            <a:off x="10762488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0" name="Shape 98"/>
          <p:cNvSpPr/>
          <p:nvPr/>
        </p:nvSpPr>
        <p:spPr>
          <a:xfrm>
            <a:off x="10963656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1" name="Shape 99"/>
          <p:cNvSpPr/>
          <p:nvPr/>
        </p:nvSpPr>
        <p:spPr>
          <a:xfrm>
            <a:off x="11164824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2" name="Shape 100"/>
          <p:cNvSpPr/>
          <p:nvPr/>
        </p:nvSpPr>
        <p:spPr>
          <a:xfrm>
            <a:off x="11365992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3" name="Shape 101"/>
          <p:cNvSpPr/>
          <p:nvPr/>
        </p:nvSpPr>
        <p:spPr>
          <a:xfrm>
            <a:off x="11567160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4" name="Shape 102"/>
          <p:cNvSpPr/>
          <p:nvPr/>
        </p:nvSpPr>
        <p:spPr>
          <a:xfrm>
            <a:off x="11768328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5" name="Shape 103"/>
          <p:cNvSpPr/>
          <p:nvPr/>
        </p:nvSpPr>
        <p:spPr>
          <a:xfrm>
            <a:off x="11969496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6" name="Text 104"/>
          <p:cNvSpPr/>
          <p:nvPr/>
        </p:nvSpPr>
        <p:spPr>
          <a:xfrm>
            <a:off x="457200" y="365760"/>
            <a:ext cx="11277295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spc="150" kern="0" dirty="0">
                <a:solidFill>
                  <a:srgbClr val="0052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PROCESS ADVISOR · ROVO AGENT PACK</a:t>
            </a:r>
            <a:endParaRPr lang="en-US" sz="950" dirty="0"/>
          </a:p>
        </p:txBody>
      </p:sp>
      <p:sp>
        <p:nvSpPr>
          <p:cNvPr id="107" name="Text 105"/>
          <p:cNvSpPr/>
          <p:nvPr/>
        </p:nvSpPr>
        <p:spPr>
          <a:xfrm>
            <a:off x="457200" y="621792"/>
            <a:ext cx="1127729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72B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7. Re-opened Incident Analyst</a:t>
            </a:r>
            <a:endParaRPr lang="en-US" sz="1800" dirty="0"/>
          </a:p>
        </p:txBody>
      </p:sp>
      <p:sp>
        <p:nvSpPr>
          <p:cNvPr id="108" name="Shape 106"/>
          <p:cNvSpPr/>
          <p:nvPr/>
        </p:nvSpPr>
        <p:spPr>
          <a:xfrm>
            <a:off x="457200" y="1115568"/>
            <a:ext cx="960120" cy="41148"/>
          </a:xfrm>
          <a:prstGeom prst="rect">
            <a:avLst/>
          </a:prstGeom>
          <a:solidFill>
            <a:srgbClr val="1D7AFC"/>
          </a:solidFill>
          <a:ln w="12700">
            <a:solidFill>
              <a:srgbClr val="1D7AFC"/>
            </a:solidFill>
            <a:prstDash val="solid"/>
          </a:ln>
        </p:spPr>
      </p:sp>
      <p:sp>
        <p:nvSpPr>
          <p:cNvPr id="109" name="Text 107"/>
          <p:cNvSpPr/>
          <p:nvPr/>
        </p:nvSpPr>
        <p:spPr>
          <a:xfrm>
            <a:off x="457200" y="1271016"/>
            <a:ext cx="11277295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052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Rovo Agents  ·  Priority: Medium  ·  Setup: Low</a:t>
            </a:r>
            <a:endParaRPr lang="en-US" sz="850" dirty="0"/>
          </a:p>
        </p:txBody>
      </p:sp>
      <p:sp>
        <p:nvSpPr>
          <p:cNvPr id="110" name="Shape 108"/>
          <p:cNvSpPr/>
          <p:nvPr/>
        </p:nvSpPr>
        <p:spPr>
          <a:xfrm>
            <a:off x="457200" y="1545336"/>
            <a:ext cx="6720840" cy="804672"/>
          </a:xfrm>
          <a:prstGeom prst="roundRect">
            <a:avLst>
              <a:gd name="adj" fmla="val 5682"/>
            </a:avLst>
          </a:prstGeom>
          <a:solidFill>
            <a:srgbClr val="E9F2FF"/>
          </a:solidFill>
          <a:ln w="10160">
            <a:solidFill>
              <a:srgbClr val="A6C5F2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1" name="Shape 109"/>
          <p:cNvSpPr/>
          <p:nvPr/>
        </p:nvSpPr>
        <p:spPr>
          <a:xfrm>
            <a:off x="457200" y="1627632"/>
            <a:ext cx="45720" cy="640080"/>
          </a:xfrm>
          <a:prstGeom prst="rect">
            <a:avLst/>
          </a:prstGeom>
          <a:solidFill>
            <a:srgbClr val="0052CC"/>
          </a:solidFill>
          <a:ln/>
        </p:spPr>
      </p:sp>
      <p:sp>
        <p:nvSpPr>
          <p:cNvPr id="112" name="Text 110"/>
          <p:cNvSpPr/>
          <p:nvPr/>
        </p:nvSpPr>
        <p:spPr>
          <a:xfrm>
            <a:off x="621792" y="1655064"/>
            <a:ext cx="2286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0052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PURPOSE</a:t>
            </a:r>
            <a:endParaRPr lang="en-US" sz="820" dirty="0"/>
          </a:p>
        </p:txBody>
      </p:sp>
      <p:sp>
        <p:nvSpPr>
          <p:cNvPr id="113" name="Text 111"/>
          <p:cNvSpPr/>
          <p:nvPr/>
        </p:nvSpPr>
        <p:spPr>
          <a:xfrm>
            <a:off x="621792" y="1856232"/>
            <a:ext cx="6391656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230"/>
              </a:lnSpc>
              <a:buNone/>
            </a:pPr>
            <a:r>
              <a:rPr lang="en-US" sz="92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 analyze the context of re-opened incidents, summarize the history and new information for the agent, and tag the issue for root cause analysis.</a:t>
            </a:r>
            <a:endParaRPr lang="en-US" sz="920" dirty="0"/>
          </a:p>
        </p:txBody>
      </p:sp>
      <p:sp>
        <p:nvSpPr>
          <p:cNvPr id="114" name="Shape 112"/>
          <p:cNvSpPr/>
          <p:nvPr/>
        </p:nvSpPr>
        <p:spPr>
          <a:xfrm>
            <a:off x="457200" y="2514600"/>
            <a:ext cx="6720840" cy="548640"/>
          </a:xfrm>
          <a:prstGeom prst="roundRect">
            <a:avLst>
              <a:gd name="adj" fmla="val 8333"/>
            </a:avLst>
          </a:prstGeom>
          <a:solidFill>
            <a:srgbClr val="FFFFFF"/>
          </a:solidFill>
          <a:ln w="10160">
            <a:solidFill>
              <a:srgbClr val="E1E5EA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5" name="Shape 113"/>
          <p:cNvSpPr/>
          <p:nvPr/>
        </p:nvSpPr>
        <p:spPr>
          <a:xfrm>
            <a:off x="457200" y="2596896"/>
            <a:ext cx="45720" cy="384048"/>
          </a:xfrm>
          <a:prstGeom prst="rect">
            <a:avLst/>
          </a:prstGeom>
          <a:solidFill>
            <a:srgbClr val="0052CC"/>
          </a:solidFill>
          <a:ln/>
        </p:spPr>
      </p:sp>
      <p:sp>
        <p:nvSpPr>
          <p:cNvPr id="116" name="Text 114"/>
          <p:cNvSpPr/>
          <p:nvPr/>
        </p:nvSpPr>
        <p:spPr>
          <a:xfrm>
            <a:off x="621792" y="2633472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0052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TRIGGER</a:t>
            </a:r>
            <a:endParaRPr lang="en-US" sz="820" dirty="0"/>
          </a:p>
        </p:txBody>
      </p:sp>
      <p:sp>
        <p:nvSpPr>
          <p:cNvPr id="117" name="Text 115"/>
          <p:cNvSpPr/>
          <p:nvPr/>
        </p:nvSpPr>
        <p:spPr>
          <a:xfrm>
            <a:off x="1828800" y="2624328"/>
            <a:ext cx="51663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b="1" dirty="0">
                <a:solidFill>
                  <a:srgbClr val="172B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Status transitions from 'Completed' to 'Work in Progress'</a:t>
            </a:r>
            <a:endParaRPr lang="en-US" sz="950" dirty="0"/>
          </a:p>
        </p:txBody>
      </p:sp>
      <p:sp>
        <p:nvSpPr>
          <p:cNvPr id="118" name="Shape 116"/>
          <p:cNvSpPr/>
          <p:nvPr/>
        </p:nvSpPr>
        <p:spPr>
          <a:xfrm>
            <a:off x="457200" y="3191256"/>
            <a:ext cx="3278124" cy="3072384"/>
          </a:xfrm>
          <a:prstGeom prst="roundRect">
            <a:avLst>
              <a:gd name="adj" fmla="val 1488"/>
            </a:avLst>
          </a:prstGeom>
          <a:solidFill>
            <a:srgbClr val="FFFFFF"/>
          </a:solidFill>
          <a:ln w="10160">
            <a:solidFill>
              <a:srgbClr val="E1E5EA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9" name="Shape 117"/>
          <p:cNvSpPr/>
          <p:nvPr/>
        </p:nvSpPr>
        <p:spPr>
          <a:xfrm>
            <a:off x="457200" y="3273552"/>
            <a:ext cx="45720" cy="2907792"/>
          </a:xfrm>
          <a:prstGeom prst="rect">
            <a:avLst/>
          </a:prstGeom>
          <a:solidFill>
            <a:srgbClr val="216E4E"/>
          </a:solidFill>
          <a:ln/>
        </p:spPr>
      </p:sp>
      <p:sp>
        <p:nvSpPr>
          <p:cNvPr id="120" name="Text 118"/>
          <p:cNvSpPr/>
          <p:nvPr/>
        </p:nvSpPr>
        <p:spPr>
          <a:xfrm>
            <a:off x="603504" y="3319272"/>
            <a:ext cx="300380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216E4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ACTIONS</a:t>
            </a:r>
            <a:endParaRPr lang="en-US" sz="820" dirty="0"/>
          </a:p>
        </p:txBody>
      </p:sp>
      <p:sp>
        <p:nvSpPr>
          <p:cNvPr id="121" name="Text 119"/>
          <p:cNvSpPr/>
          <p:nvPr/>
        </p:nvSpPr>
        <p:spPr>
          <a:xfrm>
            <a:off x="603504" y="3557016"/>
            <a:ext cx="2985516" cy="2615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lnSpc>
                <a:spcPts val="1135"/>
              </a:lnSpc>
              <a:spcAft>
                <a:spcPts val="500"/>
              </a:spcAft>
              <a:buSzPct val="100000"/>
              <a:buChar char="•"/>
            </a:pPr>
            <a:r>
              <a:rPr lang="en-US" sz="86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Add an internal summary comment</a:t>
            </a:r>
            <a:endParaRPr lang="en-US" sz="860" dirty="0"/>
          </a:p>
          <a:p>
            <a:pPr marL="127000" indent="-127000">
              <a:lnSpc>
                <a:spcPts val="1135"/>
              </a:lnSpc>
              <a:spcAft>
                <a:spcPts val="500"/>
              </a:spcAft>
              <a:buSzPct val="100000"/>
              <a:buChar char="•"/>
            </a:pPr>
            <a:r>
              <a:rPr lang="en-US" sz="86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Add a 'reopened' label</a:t>
            </a:r>
            <a:endParaRPr lang="en-US" sz="860" dirty="0"/>
          </a:p>
        </p:txBody>
      </p:sp>
      <p:sp>
        <p:nvSpPr>
          <p:cNvPr id="122" name="Shape 120"/>
          <p:cNvSpPr/>
          <p:nvPr/>
        </p:nvSpPr>
        <p:spPr>
          <a:xfrm>
            <a:off x="3899916" y="3191256"/>
            <a:ext cx="3278124" cy="3072384"/>
          </a:xfrm>
          <a:prstGeom prst="roundRect">
            <a:avLst>
              <a:gd name="adj" fmla="val 1488"/>
            </a:avLst>
          </a:prstGeom>
          <a:solidFill>
            <a:srgbClr val="FFFFFF"/>
          </a:solidFill>
          <a:ln w="10160">
            <a:solidFill>
              <a:srgbClr val="E1E5EA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23" name="Shape 121"/>
          <p:cNvSpPr/>
          <p:nvPr/>
        </p:nvSpPr>
        <p:spPr>
          <a:xfrm>
            <a:off x="3899916" y="3273552"/>
            <a:ext cx="45720" cy="2907792"/>
          </a:xfrm>
          <a:prstGeom prst="rect">
            <a:avLst/>
          </a:prstGeom>
          <a:solidFill>
            <a:srgbClr val="A54800"/>
          </a:solidFill>
          <a:ln/>
        </p:spPr>
      </p:sp>
      <p:sp>
        <p:nvSpPr>
          <p:cNvPr id="124" name="Text 122"/>
          <p:cNvSpPr/>
          <p:nvPr/>
        </p:nvSpPr>
        <p:spPr>
          <a:xfrm>
            <a:off x="4046220" y="3319272"/>
            <a:ext cx="300380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A548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PREREQUISITES</a:t>
            </a:r>
            <a:endParaRPr lang="en-US" sz="820" dirty="0"/>
          </a:p>
        </p:txBody>
      </p:sp>
      <p:sp>
        <p:nvSpPr>
          <p:cNvPr id="125" name="Text 123"/>
          <p:cNvSpPr/>
          <p:nvPr/>
        </p:nvSpPr>
        <p:spPr>
          <a:xfrm>
            <a:off x="4046220" y="3557016"/>
            <a:ext cx="2985516" cy="2615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lnSpc>
                <a:spcPts val="1135"/>
              </a:lnSpc>
              <a:spcAft>
                <a:spcPts val="500"/>
              </a:spcAft>
              <a:buSzPct val="100000"/>
              <a:buChar char="•"/>
            </a:pPr>
            <a:r>
              <a:rPr lang="en-US" sz="86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'reopened' label available in the project</a:t>
            </a:r>
            <a:endParaRPr lang="en-US" sz="860" dirty="0"/>
          </a:p>
        </p:txBody>
      </p:sp>
      <p:sp>
        <p:nvSpPr>
          <p:cNvPr id="126" name="Text 124"/>
          <p:cNvSpPr/>
          <p:nvPr/>
        </p:nvSpPr>
        <p:spPr>
          <a:xfrm>
            <a:off x="4046220" y="3959352"/>
            <a:ext cx="300380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1D7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EXPECTED BENEFIT</a:t>
            </a:r>
            <a:endParaRPr lang="en-US" sz="820" dirty="0"/>
          </a:p>
        </p:txBody>
      </p:sp>
      <p:sp>
        <p:nvSpPr>
          <p:cNvPr id="127" name="Text 125"/>
          <p:cNvSpPr/>
          <p:nvPr/>
        </p:nvSpPr>
        <p:spPr>
          <a:xfrm>
            <a:off x="4046220" y="4160520"/>
            <a:ext cx="2985516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100"/>
              </a:lnSpc>
              <a:buNone/>
            </a:pPr>
            <a:r>
              <a:rPr lang="en-US" sz="84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Reduce the time needed to re-engage with a re-opened ticket and provide data for identifying patterns in resolution failures.</a:t>
            </a:r>
            <a:endParaRPr lang="en-US" sz="840" dirty="0"/>
          </a:p>
        </p:txBody>
      </p:sp>
      <p:sp>
        <p:nvSpPr>
          <p:cNvPr id="128" name="Shape 126"/>
          <p:cNvSpPr/>
          <p:nvPr/>
        </p:nvSpPr>
        <p:spPr>
          <a:xfrm>
            <a:off x="7342632" y="1545336"/>
            <a:ext cx="4391863" cy="4718304"/>
          </a:xfrm>
          <a:prstGeom prst="roundRect">
            <a:avLst>
              <a:gd name="adj" fmla="val 1041"/>
            </a:avLst>
          </a:prstGeom>
          <a:solidFill>
            <a:srgbClr val="1E2432"/>
          </a:solidFill>
          <a:ln w="10160">
            <a:solidFill>
              <a:srgbClr val="38445A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29" name="Shape 127"/>
          <p:cNvSpPr/>
          <p:nvPr/>
        </p:nvSpPr>
        <p:spPr>
          <a:xfrm>
            <a:off x="7342632" y="1627632"/>
            <a:ext cx="45720" cy="4553712"/>
          </a:xfrm>
          <a:prstGeom prst="rect">
            <a:avLst/>
          </a:prstGeom>
          <a:solidFill>
            <a:srgbClr val="0052CC"/>
          </a:solidFill>
          <a:ln/>
        </p:spPr>
      </p:sp>
      <p:sp>
        <p:nvSpPr>
          <p:cNvPr id="130" name="Text 128"/>
          <p:cNvSpPr/>
          <p:nvPr/>
        </p:nvSpPr>
        <p:spPr>
          <a:xfrm>
            <a:off x="7488936" y="1691640"/>
            <a:ext cx="4099255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B9D6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PAIRED JIRA JSON</a:t>
            </a:r>
            <a:endParaRPr lang="en-US" sz="820" dirty="0"/>
          </a:p>
        </p:txBody>
      </p:sp>
      <p:sp>
        <p:nvSpPr>
          <p:cNvPr id="131" name="Text 129"/>
          <p:cNvSpPr/>
          <p:nvPr/>
        </p:nvSpPr>
        <p:spPr>
          <a:xfrm>
            <a:off x="7488936" y="1965960"/>
            <a:ext cx="4099255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80" b="1" spc="80" kern="0" dirty="0">
                <a:solidFill>
                  <a:srgbClr val="8FA7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STATE</a:t>
            </a:r>
            <a:endParaRPr lang="en-US" sz="680" dirty="0"/>
          </a:p>
        </p:txBody>
      </p:sp>
      <p:sp>
        <p:nvSpPr>
          <p:cNvPr id="132" name="Text 130"/>
          <p:cNvSpPr/>
          <p:nvPr/>
        </p:nvSpPr>
        <p:spPr>
          <a:xfrm>
            <a:off x="7488936" y="2121408"/>
            <a:ext cx="409925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950"/>
              </a:lnSpc>
              <a:buNone/>
            </a:pPr>
            <a:r>
              <a:rPr lang="en-US" sz="760" dirty="0">
                <a:solidFill>
                  <a:srgbClr val="E8E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ENABLED</a:t>
            </a:r>
            <a:endParaRPr lang="en-US" sz="760" dirty="0"/>
          </a:p>
        </p:txBody>
      </p:sp>
      <p:sp>
        <p:nvSpPr>
          <p:cNvPr id="133" name="Text 131"/>
          <p:cNvSpPr/>
          <p:nvPr/>
        </p:nvSpPr>
        <p:spPr>
          <a:xfrm>
            <a:off x="7488936" y="2468880"/>
            <a:ext cx="4099255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80" b="1" spc="80" kern="0" dirty="0">
                <a:solidFill>
                  <a:srgbClr val="8FA7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TRIGGER</a:t>
            </a:r>
            <a:endParaRPr lang="en-US" sz="680" dirty="0"/>
          </a:p>
        </p:txBody>
      </p:sp>
      <p:sp>
        <p:nvSpPr>
          <p:cNvPr id="134" name="Text 132"/>
          <p:cNvSpPr/>
          <p:nvPr/>
        </p:nvSpPr>
        <p:spPr>
          <a:xfrm>
            <a:off x="7488936" y="2624328"/>
            <a:ext cx="409925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950"/>
              </a:lnSpc>
              <a:buNone/>
            </a:pPr>
            <a:r>
              <a:rPr lang="en-US" sz="760" dirty="0">
                <a:solidFill>
                  <a:srgbClr val="E8E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Jira Issue Transitioned</a:t>
            </a:r>
            <a:endParaRPr lang="en-US" sz="760" dirty="0"/>
          </a:p>
        </p:txBody>
      </p:sp>
      <p:sp>
        <p:nvSpPr>
          <p:cNvPr id="135" name="Text 133"/>
          <p:cNvSpPr/>
          <p:nvPr/>
        </p:nvSpPr>
        <p:spPr>
          <a:xfrm>
            <a:off x="7488936" y="2971800"/>
            <a:ext cx="4099255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80" b="1" spc="80" kern="0" dirty="0">
                <a:solidFill>
                  <a:srgbClr val="8FA7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ACTIONS</a:t>
            </a:r>
            <a:endParaRPr lang="en-US" sz="680" dirty="0"/>
          </a:p>
        </p:txBody>
      </p:sp>
      <p:sp>
        <p:nvSpPr>
          <p:cNvPr id="136" name="Text 134"/>
          <p:cNvSpPr/>
          <p:nvPr/>
        </p:nvSpPr>
        <p:spPr>
          <a:xfrm>
            <a:off x="7488936" y="3127248"/>
            <a:ext cx="409925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950"/>
              </a:lnSpc>
              <a:buNone/>
            </a:pPr>
            <a:r>
              <a:rPr lang="en-US" sz="760" dirty="0">
                <a:solidFill>
                  <a:srgbClr val="E8E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Jira Issue Outgoing Webhook</a:t>
            </a:r>
            <a:endParaRPr lang="en-US" sz="760" dirty="0"/>
          </a:p>
        </p:txBody>
      </p:sp>
      <p:sp>
        <p:nvSpPr>
          <p:cNvPr id="137" name="Text 135"/>
          <p:cNvSpPr/>
          <p:nvPr/>
        </p:nvSpPr>
        <p:spPr>
          <a:xfrm>
            <a:off x="7488936" y="5925312"/>
            <a:ext cx="4099255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indent="0" marL="0">
              <a:lnSpc>
                <a:spcPts val="900"/>
              </a:lnSpc>
              <a:buNone/>
            </a:pPr>
            <a:r>
              <a:rPr lang="en-US" sz="700" i="1" dirty="0">
                <a:solidFill>
                  <a:srgbClr val="8FA7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Full importable JSON is in the JSON export.</a:t>
            </a:r>
            <a:endParaRPr lang="en-US" sz="7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521440" y="653796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850">
                <a:solidFill>
                  <a:srgbClr val="626F86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0" lang="en-US"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555480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9756648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957816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0158984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360152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561320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762488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963656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1164824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1365992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1567160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1768328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1969496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9555480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9756648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9957816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0158984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10360152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0561320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0762488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0963656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11164824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11365992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11567160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11768328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1969496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9555480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9756648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9957816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10158984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10360152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10561320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10762488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10963656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11164824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11365992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11567160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11768328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11969496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9555480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9756648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9957816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10158984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10360152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10561320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10762488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10963656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11164824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11365992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11567160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11768328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11969496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4" name="Shape 52"/>
          <p:cNvSpPr/>
          <p:nvPr/>
        </p:nvSpPr>
        <p:spPr>
          <a:xfrm>
            <a:off x="9555480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5" name="Shape 53"/>
          <p:cNvSpPr/>
          <p:nvPr/>
        </p:nvSpPr>
        <p:spPr>
          <a:xfrm>
            <a:off x="9756648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9957816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10158984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8" name="Shape 56"/>
          <p:cNvSpPr/>
          <p:nvPr/>
        </p:nvSpPr>
        <p:spPr>
          <a:xfrm>
            <a:off x="10360152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10561320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0" name="Shape 58"/>
          <p:cNvSpPr/>
          <p:nvPr/>
        </p:nvSpPr>
        <p:spPr>
          <a:xfrm>
            <a:off x="10762488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1" name="Shape 59"/>
          <p:cNvSpPr/>
          <p:nvPr/>
        </p:nvSpPr>
        <p:spPr>
          <a:xfrm>
            <a:off x="10963656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2" name="Shape 60"/>
          <p:cNvSpPr/>
          <p:nvPr/>
        </p:nvSpPr>
        <p:spPr>
          <a:xfrm>
            <a:off x="11164824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3" name="Shape 61"/>
          <p:cNvSpPr/>
          <p:nvPr/>
        </p:nvSpPr>
        <p:spPr>
          <a:xfrm>
            <a:off x="11365992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4" name="Shape 62"/>
          <p:cNvSpPr/>
          <p:nvPr/>
        </p:nvSpPr>
        <p:spPr>
          <a:xfrm>
            <a:off x="11567160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5" name="Shape 63"/>
          <p:cNvSpPr/>
          <p:nvPr/>
        </p:nvSpPr>
        <p:spPr>
          <a:xfrm>
            <a:off x="11768328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6" name="Shape 64"/>
          <p:cNvSpPr/>
          <p:nvPr/>
        </p:nvSpPr>
        <p:spPr>
          <a:xfrm>
            <a:off x="11969496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7" name="Shape 65"/>
          <p:cNvSpPr/>
          <p:nvPr/>
        </p:nvSpPr>
        <p:spPr>
          <a:xfrm>
            <a:off x="9555480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8" name="Shape 66"/>
          <p:cNvSpPr/>
          <p:nvPr/>
        </p:nvSpPr>
        <p:spPr>
          <a:xfrm>
            <a:off x="9756648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9" name="Shape 67"/>
          <p:cNvSpPr/>
          <p:nvPr/>
        </p:nvSpPr>
        <p:spPr>
          <a:xfrm>
            <a:off x="9957816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0" name="Shape 68"/>
          <p:cNvSpPr/>
          <p:nvPr/>
        </p:nvSpPr>
        <p:spPr>
          <a:xfrm>
            <a:off x="10158984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1" name="Shape 69"/>
          <p:cNvSpPr/>
          <p:nvPr/>
        </p:nvSpPr>
        <p:spPr>
          <a:xfrm>
            <a:off x="10360152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2" name="Shape 70"/>
          <p:cNvSpPr/>
          <p:nvPr/>
        </p:nvSpPr>
        <p:spPr>
          <a:xfrm>
            <a:off x="10561320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3" name="Shape 71"/>
          <p:cNvSpPr/>
          <p:nvPr/>
        </p:nvSpPr>
        <p:spPr>
          <a:xfrm>
            <a:off x="10762488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4" name="Shape 72"/>
          <p:cNvSpPr/>
          <p:nvPr/>
        </p:nvSpPr>
        <p:spPr>
          <a:xfrm>
            <a:off x="10963656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5" name="Shape 73"/>
          <p:cNvSpPr/>
          <p:nvPr/>
        </p:nvSpPr>
        <p:spPr>
          <a:xfrm>
            <a:off x="11164824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6" name="Shape 74"/>
          <p:cNvSpPr/>
          <p:nvPr/>
        </p:nvSpPr>
        <p:spPr>
          <a:xfrm>
            <a:off x="11365992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7" name="Shape 75"/>
          <p:cNvSpPr/>
          <p:nvPr/>
        </p:nvSpPr>
        <p:spPr>
          <a:xfrm>
            <a:off x="11567160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8" name="Shape 76"/>
          <p:cNvSpPr/>
          <p:nvPr/>
        </p:nvSpPr>
        <p:spPr>
          <a:xfrm>
            <a:off x="11768328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9" name="Shape 77"/>
          <p:cNvSpPr/>
          <p:nvPr/>
        </p:nvSpPr>
        <p:spPr>
          <a:xfrm>
            <a:off x="11969496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0" name="Shape 78"/>
          <p:cNvSpPr/>
          <p:nvPr/>
        </p:nvSpPr>
        <p:spPr>
          <a:xfrm>
            <a:off x="9555480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1" name="Shape 79"/>
          <p:cNvSpPr/>
          <p:nvPr/>
        </p:nvSpPr>
        <p:spPr>
          <a:xfrm>
            <a:off x="9756648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2" name="Shape 80"/>
          <p:cNvSpPr/>
          <p:nvPr/>
        </p:nvSpPr>
        <p:spPr>
          <a:xfrm>
            <a:off x="9957816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3" name="Shape 81"/>
          <p:cNvSpPr/>
          <p:nvPr/>
        </p:nvSpPr>
        <p:spPr>
          <a:xfrm>
            <a:off x="10158984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4" name="Shape 82"/>
          <p:cNvSpPr/>
          <p:nvPr/>
        </p:nvSpPr>
        <p:spPr>
          <a:xfrm>
            <a:off x="10360152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5" name="Shape 83"/>
          <p:cNvSpPr/>
          <p:nvPr/>
        </p:nvSpPr>
        <p:spPr>
          <a:xfrm>
            <a:off x="10561320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6" name="Shape 84"/>
          <p:cNvSpPr/>
          <p:nvPr/>
        </p:nvSpPr>
        <p:spPr>
          <a:xfrm>
            <a:off x="10762488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7" name="Shape 85"/>
          <p:cNvSpPr/>
          <p:nvPr/>
        </p:nvSpPr>
        <p:spPr>
          <a:xfrm>
            <a:off x="10963656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8" name="Shape 86"/>
          <p:cNvSpPr/>
          <p:nvPr/>
        </p:nvSpPr>
        <p:spPr>
          <a:xfrm>
            <a:off x="11164824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9" name="Shape 87"/>
          <p:cNvSpPr/>
          <p:nvPr/>
        </p:nvSpPr>
        <p:spPr>
          <a:xfrm>
            <a:off x="11365992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0" name="Shape 88"/>
          <p:cNvSpPr/>
          <p:nvPr/>
        </p:nvSpPr>
        <p:spPr>
          <a:xfrm>
            <a:off x="11567160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1" name="Shape 89"/>
          <p:cNvSpPr/>
          <p:nvPr/>
        </p:nvSpPr>
        <p:spPr>
          <a:xfrm>
            <a:off x="11768328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2" name="Shape 90"/>
          <p:cNvSpPr/>
          <p:nvPr/>
        </p:nvSpPr>
        <p:spPr>
          <a:xfrm>
            <a:off x="11969496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3" name="Shape 91"/>
          <p:cNvSpPr/>
          <p:nvPr/>
        </p:nvSpPr>
        <p:spPr>
          <a:xfrm>
            <a:off x="9555480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4" name="Shape 92"/>
          <p:cNvSpPr/>
          <p:nvPr/>
        </p:nvSpPr>
        <p:spPr>
          <a:xfrm>
            <a:off x="9756648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5" name="Shape 93"/>
          <p:cNvSpPr/>
          <p:nvPr/>
        </p:nvSpPr>
        <p:spPr>
          <a:xfrm>
            <a:off x="9957816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6" name="Shape 94"/>
          <p:cNvSpPr/>
          <p:nvPr/>
        </p:nvSpPr>
        <p:spPr>
          <a:xfrm>
            <a:off x="10158984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7" name="Shape 95"/>
          <p:cNvSpPr/>
          <p:nvPr/>
        </p:nvSpPr>
        <p:spPr>
          <a:xfrm>
            <a:off x="10360152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8" name="Shape 96"/>
          <p:cNvSpPr/>
          <p:nvPr/>
        </p:nvSpPr>
        <p:spPr>
          <a:xfrm>
            <a:off x="10561320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9" name="Shape 97"/>
          <p:cNvSpPr/>
          <p:nvPr/>
        </p:nvSpPr>
        <p:spPr>
          <a:xfrm>
            <a:off x="10762488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0" name="Shape 98"/>
          <p:cNvSpPr/>
          <p:nvPr/>
        </p:nvSpPr>
        <p:spPr>
          <a:xfrm>
            <a:off x="10963656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1" name="Shape 99"/>
          <p:cNvSpPr/>
          <p:nvPr/>
        </p:nvSpPr>
        <p:spPr>
          <a:xfrm>
            <a:off x="11164824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2" name="Shape 100"/>
          <p:cNvSpPr/>
          <p:nvPr/>
        </p:nvSpPr>
        <p:spPr>
          <a:xfrm>
            <a:off x="11365992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3" name="Shape 101"/>
          <p:cNvSpPr/>
          <p:nvPr/>
        </p:nvSpPr>
        <p:spPr>
          <a:xfrm>
            <a:off x="11567160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4" name="Shape 102"/>
          <p:cNvSpPr/>
          <p:nvPr/>
        </p:nvSpPr>
        <p:spPr>
          <a:xfrm>
            <a:off x="11768328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5" name="Shape 103"/>
          <p:cNvSpPr/>
          <p:nvPr/>
        </p:nvSpPr>
        <p:spPr>
          <a:xfrm>
            <a:off x="11969496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6" name="Text 104"/>
          <p:cNvSpPr/>
          <p:nvPr/>
        </p:nvSpPr>
        <p:spPr>
          <a:xfrm>
            <a:off x="457200" y="365760"/>
            <a:ext cx="11277295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spc="150" kern="0" dirty="0">
                <a:solidFill>
                  <a:srgbClr val="0052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PROCESS ADVISOR · ROVO AGENT PACK</a:t>
            </a:r>
            <a:endParaRPr lang="en-US" sz="950" dirty="0"/>
          </a:p>
        </p:txBody>
      </p:sp>
      <p:sp>
        <p:nvSpPr>
          <p:cNvPr id="107" name="Text 105"/>
          <p:cNvSpPr/>
          <p:nvPr/>
        </p:nvSpPr>
        <p:spPr>
          <a:xfrm>
            <a:off x="457200" y="621792"/>
            <a:ext cx="1127729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72B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8. Implementation Checklist</a:t>
            </a:r>
            <a:endParaRPr lang="en-US" sz="1800" dirty="0"/>
          </a:p>
        </p:txBody>
      </p:sp>
      <p:sp>
        <p:nvSpPr>
          <p:cNvPr id="108" name="Shape 106"/>
          <p:cNvSpPr/>
          <p:nvPr/>
        </p:nvSpPr>
        <p:spPr>
          <a:xfrm>
            <a:off x="457200" y="1115568"/>
            <a:ext cx="960120" cy="41148"/>
          </a:xfrm>
          <a:prstGeom prst="rect">
            <a:avLst/>
          </a:prstGeom>
          <a:solidFill>
            <a:srgbClr val="1D7AFC"/>
          </a:solidFill>
          <a:ln w="12700">
            <a:solidFill>
              <a:srgbClr val="1D7AFC"/>
            </a:solidFill>
            <a:prstDash val="solid"/>
          </a:ln>
        </p:spPr>
      </p:sp>
      <p:sp>
        <p:nvSpPr>
          <p:cNvPr id="109" name="Shape 107"/>
          <p:cNvSpPr/>
          <p:nvPr/>
        </p:nvSpPr>
        <p:spPr>
          <a:xfrm>
            <a:off x="457200" y="1325880"/>
            <a:ext cx="11277295" cy="822960"/>
          </a:xfrm>
          <a:prstGeom prst="roundRect">
            <a:avLst>
              <a:gd name="adj" fmla="val 5556"/>
            </a:avLst>
          </a:prstGeom>
          <a:solidFill>
            <a:srgbClr val="E9F2FF"/>
          </a:solidFill>
          <a:ln w="10160">
            <a:solidFill>
              <a:srgbClr val="A6C5F2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0" name="Shape 108"/>
          <p:cNvSpPr/>
          <p:nvPr/>
        </p:nvSpPr>
        <p:spPr>
          <a:xfrm>
            <a:off x="457200" y="1408176"/>
            <a:ext cx="45720" cy="658368"/>
          </a:xfrm>
          <a:prstGeom prst="rect">
            <a:avLst/>
          </a:prstGeom>
          <a:solidFill>
            <a:srgbClr val="0052CC"/>
          </a:solidFill>
          <a:ln/>
        </p:spPr>
      </p:sp>
      <p:sp>
        <p:nvSpPr>
          <p:cNvPr id="111" name="Text 109"/>
          <p:cNvSpPr/>
          <p:nvPr/>
        </p:nvSpPr>
        <p:spPr>
          <a:xfrm>
            <a:off x="621792" y="1444752"/>
            <a:ext cx="2286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0052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TO USE THIS PACK</a:t>
            </a:r>
            <a:endParaRPr lang="en-US" sz="820" dirty="0"/>
          </a:p>
        </p:txBody>
      </p:sp>
      <p:sp>
        <p:nvSpPr>
          <p:cNvPr id="112" name="Text 110"/>
          <p:cNvSpPr/>
          <p:nvPr/>
        </p:nvSpPr>
        <p:spPr>
          <a:xfrm>
            <a:off x="621792" y="1645920"/>
            <a:ext cx="10948111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250"/>
              </a:lnSpc>
              <a:buNone/>
            </a:pPr>
            <a:r>
              <a:rPr lang="en-US" sz="94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This deck summarises the generated Rovo Agent Pack in a client-readable format. Use the JSON export for the full import/configuration artifacts.</a:t>
            </a:r>
            <a:endParaRPr lang="en-US" sz="940" dirty="0"/>
          </a:p>
        </p:txBody>
      </p:sp>
      <p:sp>
        <p:nvSpPr>
          <p:cNvPr id="113" name="Shape 111"/>
          <p:cNvSpPr/>
          <p:nvPr/>
        </p:nvSpPr>
        <p:spPr>
          <a:xfrm>
            <a:off x="457200" y="2331720"/>
            <a:ext cx="11277295" cy="3931920"/>
          </a:xfrm>
          <a:prstGeom prst="roundRect">
            <a:avLst>
              <a:gd name="adj" fmla="val 1163"/>
            </a:avLst>
          </a:prstGeom>
          <a:solidFill>
            <a:srgbClr val="FFFFFF"/>
          </a:solidFill>
          <a:ln w="10160">
            <a:solidFill>
              <a:srgbClr val="E1E5EA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4" name="Shape 112"/>
          <p:cNvSpPr/>
          <p:nvPr/>
        </p:nvSpPr>
        <p:spPr>
          <a:xfrm>
            <a:off x="457200" y="2414016"/>
            <a:ext cx="45720" cy="3767328"/>
          </a:xfrm>
          <a:prstGeom prst="rect">
            <a:avLst/>
          </a:prstGeom>
          <a:solidFill>
            <a:srgbClr val="216E4E"/>
          </a:solidFill>
          <a:ln/>
        </p:spPr>
      </p:sp>
      <p:sp>
        <p:nvSpPr>
          <p:cNvPr id="115" name="Text 113"/>
          <p:cNvSpPr/>
          <p:nvPr/>
        </p:nvSpPr>
        <p:spPr>
          <a:xfrm>
            <a:off x="621792" y="2478024"/>
            <a:ext cx="2743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216E4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RECOMMENDED VALIDATION STEPS</a:t>
            </a:r>
            <a:endParaRPr lang="en-US" sz="820" dirty="0"/>
          </a:p>
        </p:txBody>
      </p:sp>
      <p:sp>
        <p:nvSpPr>
          <p:cNvPr id="116" name="Text 114"/>
          <p:cNvSpPr/>
          <p:nvPr/>
        </p:nvSpPr>
        <p:spPr>
          <a:xfrm>
            <a:off x="621792" y="2752344"/>
            <a:ext cx="10948111" cy="34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lnSpc>
                <a:spcPts val="1386"/>
              </a:lnSpc>
              <a:spcAft>
                <a:spcPts val="500"/>
              </a:spcAft>
              <a:buSzPct val="100000"/>
              <a:buChar char="•"/>
            </a:pPr>
            <a:r>
              <a:rPr lang="en-US" sz="105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Review each agent against local workflow configuration and field names.</a:t>
            </a:r>
            <a:endParaRPr lang="en-US" sz="1050" dirty="0"/>
          </a:p>
          <a:p>
            <a:pPr marL="127000" indent="-127000">
              <a:lnSpc>
                <a:spcPts val="1386"/>
              </a:lnSpc>
              <a:spcAft>
                <a:spcPts val="500"/>
              </a:spcAft>
              <a:buSzPct val="100000"/>
              <a:buChar char="•"/>
            </a:pPr>
            <a:r>
              <a:rPr lang="en-US" sz="105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Validate triggers, conditions and actions in a sandbox or development project first.</a:t>
            </a:r>
            <a:endParaRPr lang="en-US" sz="1050" dirty="0"/>
          </a:p>
          <a:p>
            <a:pPr marL="127000" indent="-127000">
              <a:lnSpc>
                <a:spcPts val="1386"/>
              </a:lnSpc>
              <a:spcAft>
                <a:spcPts val="500"/>
              </a:spcAft>
              <a:buSzPct val="100000"/>
              <a:buChar char="•"/>
            </a:pPr>
            <a:r>
              <a:rPr lang="en-US" sz="105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Confirm permissions, app availability and any required marketplace apps.</a:t>
            </a:r>
            <a:endParaRPr lang="en-US" sz="1050" dirty="0"/>
          </a:p>
          <a:p>
            <a:pPr marL="127000" indent="-127000">
              <a:lnSpc>
                <a:spcPts val="1386"/>
              </a:lnSpc>
              <a:spcAft>
                <a:spcPts val="500"/>
              </a:spcAft>
              <a:buSzPct val="100000"/>
              <a:buChar char="•"/>
            </a:pPr>
            <a:r>
              <a:rPr lang="en-US" sz="105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Deploy paired Jira Automation rules via A4J alongside each agent.</a:t>
            </a:r>
            <a:endParaRPr lang="en-US" sz="1050" dirty="0"/>
          </a:p>
          <a:p>
            <a:pPr marL="127000" indent="-127000">
              <a:lnSpc>
                <a:spcPts val="1386"/>
              </a:lnSpc>
              <a:spcAft>
                <a:spcPts val="500"/>
              </a:spcAft>
              <a:buSzPct val="100000"/>
              <a:buChar char="•"/>
            </a:pPr>
            <a:r>
              <a:rPr lang="en-US" sz="105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Run a small pilot before enabling broadly, and monitor exceptions after release.</a:t>
            </a:r>
            <a:endParaRPr lang="en-US" sz="10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521440" y="653796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850">
                <a:solidFill>
                  <a:srgbClr val="626F86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0" lang="en-US"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Metricus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Rovo Agent Pack — Incidents - Status</dc:title>
  <dc:subject>PptxGenJS Presentation</dc:subject>
  <dc:creator>Process Advisor</dc:creator>
  <cp:lastModifiedBy>Process Advisor</cp:lastModifiedBy>
  <cp:revision>1</cp:revision>
  <dcterms:created xsi:type="dcterms:W3CDTF">2026-07-09T05:33:18Z</dcterms:created>
  <dcterms:modified xsi:type="dcterms:W3CDTF">2026-07-09T05:33:18Z</dcterms:modified>
</cp:coreProperties>
</file>