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notesMasterIdLst>
    <p:notesMasterId r:id="rId8"/>
  </p:notesMasterIdLst>
  <p:sldSz cx="12188952" cy="6858000"/>
  <p:notesSz cx="6858000" cy="12188952"/>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 Id="rId11" Type="http://schemas.openxmlformats.org/officeDocument/2006/relationships/theme" Target="theme/theme1.xml"/><Relationship Id="rId1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AIBODY-image-1.pn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IBODY">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6537960"/>
            <a:ext cx="8686800" cy="228600"/>
          </a:xfrm>
          <a:prstGeom prst="rect">
            <a:avLst/>
          </a:prstGeom>
          <a:noFill/>
          <a:ln/>
        </p:spPr>
        <p:txBody>
          <a:bodyPr wrap="square" rtlCol="0" anchor="ctr"/>
          <a:lstStyle/>
          <a:p>
            <a:pPr indent="0" marL="0">
              <a:buNone/>
            </a:pPr>
            <a:r>
              <a:rPr lang="en-US" sz="850" dirty="0">
                <a:solidFill>
                  <a:srgbClr val="626F86"/>
                </a:solidFill>
                <a:latin typeface="Arial" pitchFamily="34" charset="0"/>
                <a:ea typeface="Arial" pitchFamily="34" charset="-122"/>
                <a:cs typeface="Arial" pitchFamily="34" charset="-120"/>
              </a:rPr>
              <a:t>Process Advisor  ·  Process Health Assessment  ·  Metricus</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9372600" y="164592"/>
            <a:ext cx="22860" cy="22860"/>
          </a:xfrm>
          <a:prstGeom prst="ellipse">
            <a:avLst/>
          </a:prstGeom>
          <a:solidFill>
            <a:srgbClr val="2E4E7E">
              <a:alpha val="92000"/>
            </a:srgbClr>
          </a:solidFill>
          <a:ln w="12700">
            <a:solidFill>
              <a:srgbClr val="2E4E7E">
                <a:alpha val="0"/>
              </a:srgbClr>
            </a:solidFill>
            <a:prstDash val="solid"/>
          </a:ln>
        </p:spPr>
      </p:sp>
      <p:sp>
        <p:nvSpPr>
          <p:cNvPr id="3" name="Shape 1"/>
          <p:cNvSpPr/>
          <p:nvPr/>
        </p:nvSpPr>
        <p:spPr>
          <a:xfrm>
            <a:off x="9573768" y="164592"/>
            <a:ext cx="22860" cy="22860"/>
          </a:xfrm>
          <a:prstGeom prst="ellipse">
            <a:avLst/>
          </a:prstGeom>
          <a:solidFill>
            <a:srgbClr val="2E4E7E">
              <a:alpha val="92000"/>
            </a:srgbClr>
          </a:solidFill>
          <a:ln w="12700">
            <a:solidFill>
              <a:srgbClr val="2E4E7E">
                <a:alpha val="0"/>
              </a:srgbClr>
            </a:solidFill>
            <a:prstDash val="solid"/>
          </a:ln>
        </p:spPr>
      </p:sp>
      <p:sp>
        <p:nvSpPr>
          <p:cNvPr id="4" name="Shape 2"/>
          <p:cNvSpPr/>
          <p:nvPr/>
        </p:nvSpPr>
        <p:spPr>
          <a:xfrm>
            <a:off x="9774936" y="164592"/>
            <a:ext cx="22860" cy="22860"/>
          </a:xfrm>
          <a:prstGeom prst="ellipse">
            <a:avLst/>
          </a:prstGeom>
          <a:solidFill>
            <a:srgbClr val="2E4E7E">
              <a:alpha val="92000"/>
            </a:srgbClr>
          </a:solidFill>
          <a:ln w="12700">
            <a:solidFill>
              <a:srgbClr val="2E4E7E">
                <a:alpha val="0"/>
              </a:srgbClr>
            </a:solidFill>
            <a:prstDash val="solid"/>
          </a:ln>
        </p:spPr>
      </p:sp>
      <p:sp>
        <p:nvSpPr>
          <p:cNvPr id="5" name="Shape 3"/>
          <p:cNvSpPr/>
          <p:nvPr/>
        </p:nvSpPr>
        <p:spPr>
          <a:xfrm>
            <a:off x="9976104" y="164592"/>
            <a:ext cx="22860" cy="22860"/>
          </a:xfrm>
          <a:prstGeom prst="ellipse">
            <a:avLst/>
          </a:prstGeom>
          <a:solidFill>
            <a:srgbClr val="2E4E7E">
              <a:alpha val="92000"/>
            </a:srgbClr>
          </a:solidFill>
          <a:ln w="12700">
            <a:solidFill>
              <a:srgbClr val="2E4E7E">
                <a:alpha val="0"/>
              </a:srgbClr>
            </a:solidFill>
            <a:prstDash val="solid"/>
          </a:ln>
        </p:spPr>
      </p:sp>
      <p:sp>
        <p:nvSpPr>
          <p:cNvPr id="6" name="Shape 4"/>
          <p:cNvSpPr/>
          <p:nvPr/>
        </p:nvSpPr>
        <p:spPr>
          <a:xfrm>
            <a:off x="10177272" y="164592"/>
            <a:ext cx="22860" cy="22860"/>
          </a:xfrm>
          <a:prstGeom prst="ellipse">
            <a:avLst/>
          </a:prstGeom>
          <a:solidFill>
            <a:srgbClr val="2E4E7E">
              <a:alpha val="92000"/>
            </a:srgbClr>
          </a:solidFill>
          <a:ln w="12700">
            <a:solidFill>
              <a:srgbClr val="2E4E7E">
                <a:alpha val="0"/>
              </a:srgbClr>
            </a:solidFill>
            <a:prstDash val="solid"/>
          </a:ln>
        </p:spPr>
      </p:sp>
      <p:sp>
        <p:nvSpPr>
          <p:cNvPr id="7" name="Shape 5"/>
          <p:cNvSpPr/>
          <p:nvPr/>
        </p:nvSpPr>
        <p:spPr>
          <a:xfrm>
            <a:off x="10378440" y="164592"/>
            <a:ext cx="22860" cy="22860"/>
          </a:xfrm>
          <a:prstGeom prst="ellipse">
            <a:avLst/>
          </a:prstGeom>
          <a:solidFill>
            <a:srgbClr val="2E4E7E">
              <a:alpha val="92000"/>
            </a:srgbClr>
          </a:solidFill>
          <a:ln w="12700">
            <a:solidFill>
              <a:srgbClr val="2E4E7E">
                <a:alpha val="0"/>
              </a:srgbClr>
            </a:solidFill>
            <a:prstDash val="solid"/>
          </a:ln>
        </p:spPr>
      </p:sp>
      <p:sp>
        <p:nvSpPr>
          <p:cNvPr id="8" name="Shape 6"/>
          <p:cNvSpPr/>
          <p:nvPr/>
        </p:nvSpPr>
        <p:spPr>
          <a:xfrm>
            <a:off x="10579608" y="164592"/>
            <a:ext cx="22860" cy="22860"/>
          </a:xfrm>
          <a:prstGeom prst="ellipse">
            <a:avLst/>
          </a:prstGeom>
          <a:solidFill>
            <a:srgbClr val="2E4E7E">
              <a:alpha val="92000"/>
            </a:srgbClr>
          </a:solidFill>
          <a:ln w="12700">
            <a:solidFill>
              <a:srgbClr val="2E4E7E">
                <a:alpha val="0"/>
              </a:srgbClr>
            </a:solidFill>
            <a:prstDash val="solid"/>
          </a:ln>
        </p:spPr>
      </p:sp>
      <p:sp>
        <p:nvSpPr>
          <p:cNvPr id="9" name="Shape 7"/>
          <p:cNvSpPr/>
          <p:nvPr/>
        </p:nvSpPr>
        <p:spPr>
          <a:xfrm>
            <a:off x="10780776" y="164592"/>
            <a:ext cx="22860" cy="22860"/>
          </a:xfrm>
          <a:prstGeom prst="ellipse">
            <a:avLst/>
          </a:prstGeom>
          <a:solidFill>
            <a:srgbClr val="2E4E7E">
              <a:alpha val="92000"/>
            </a:srgbClr>
          </a:solidFill>
          <a:ln w="12700">
            <a:solidFill>
              <a:srgbClr val="2E4E7E">
                <a:alpha val="0"/>
              </a:srgbClr>
            </a:solidFill>
            <a:prstDash val="solid"/>
          </a:ln>
        </p:spPr>
      </p:sp>
      <p:sp>
        <p:nvSpPr>
          <p:cNvPr id="10" name="Shape 8"/>
          <p:cNvSpPr/>
          <p:nvPr/>
        </p:nvSpPr>
        <p:spPr>
          <a:xfrm>
            <a:off x="10981944" y="164592"/>
            <a:ext cx="22860" cy="22860"/>
          </a:xfrm>
          <a:prstGeom prst="ellipse">
            <a:avLst/>
          </a:prstGeom>
          <a:solidFill>
            <a:srgbClr val="2E4E7E">
              <a:alpha val="92000"/>
            </a:srgbClr>
          </a:solidFill>
          <a:ln w="12700">
            <a:solidFill>
              <a:srgbClr val="2E4E7E">
                <a:alpha val="0"/>
              </a:srgbClr>
            </a:solidFill>
            <a:prstDash val="solid"/>
          </a:ln>
        </p:spPr>
      </p:sp>
      <p:sp>
        <p:nvSpPr>
          <p:cNvPr id="11" name="Shape 9"/>
          <p:cNvSpPr/>
          <p:nvPr/>
        </p:nvSpPr>
        <p:spPr>
          <a:xfrm>
            <a:off x="11183112" y="164592"/>
            <a:ext cx="22860" cy="22860"/>
          </a:xfrm>
          <a:prstGeom prst="ellipse">
            <a:avLst/>
          </a:prstGeom>
          <a:solidFill>
            <a:srgbClr val="2E4E7E">
              <a:alpha val="92000"/>
            </a:srgbClr>
          </a:solidFill>
          <a:ln w="12700">
            <a:solidFill>
              <a:srgbClr val="2E4E7E">
                <a:alpha val="0"/>
              </a:srgbClr>
            </a:solidFill>
            <a:prstDash val="solid"/>
          </a:ln>
        </p:spPr>
      </p:sp>
      <p:sp>
        <p:nvSpPr>
          <p:cNvPr id="12" name="Shape 10"/>
          <p:cNvSpPr/>
          <p:nvPr/>
        </p:nvSpPr>
        <p:spPr>
          <a:xfrm>
            <a:off x="11384280" y="164592"/>
            <a:ext cx="22860" cy="22860"/>
          </a:xfrm>
          <a:prstGeom prst="ellipse">
            <a:avLst/>
          </a:prstGeom>
          <a:solidFill>
            <a:srgbClr val="2E4E7E">
              <a:alpha val="92000"/>
            </a:srgbClr>
          </a:solidFill>
          <a:ln w="12700">
            <a:solidFill>
              <a:srgbClr val="2E4E7E">
                <a:alpha val="0"/>
              </a:srgbClr>
            </a:solidFill>
            <a:prstDash val="solid"/>
          </a:ln>
        </p:spPr>
      </p:sp>
      <p:sp>
        <p:nvSpPr>
          <p:cNvPr id="13" name="Shape 11"/>
          <p:cNvSpPr/>
          <p:nvPr/>
        </p:nvSpPr>
        <p:spPr>
          <a:xfrm>
            <a:off x="11585448" y="164592"/>
            <a:ext cx="22860" cy="22860"/>
          </a:xfrm>
          <a:prstGeom prst="ellipse">
            <a:avLst/>
          </a:prstGeom>
          <a:solidFill>
            <a:srgbClr val="2E4E7E">
              <a:alpha val="92000"/>
            </a:srgbClr>
          </a:solidFill>
          <a:ln w="12700">
            <a:solidFill>
              <a:srgbClr val="2E4E7E">
                <a:alpha val="0"/>
              </a:srgbClr>
            </a:solidFill>
            <a:prstDash val="solid"/>
          </a:ln>
        </p:spPr>
      </p:sp>
      <p:sp>
        <p:nvSpPr>
          <p:cNvPr id="14" name="Shape 12"/>
          <p:cNvSpPr/>
          <p:nvPr/>
        </p:nvSpPr>
        <p:spPr>
          <a:xfrm>
            <a:off x="11786616" y="164592"/>
            <a:ext cx="22860" cy="22860"/>
          </a:xfrm>
          <a:prstGeom prst="ellipse">
            <a:avLst/>
          </a:prstGeom>
          <a:solidFill>
            <a:srgbClr val="2E4E7E">
              <a:alpha val="92000"/>
            </a:srgbClr>
          </a:solidFill>
          <a:ln w="12700">
            <a:solidFill>
              <a:srgbClr val="2E4E7E">
                <a:alpha val="0"/>
              </a:srgbClr>
            </a:solidFill>
            <a:prstDash val="solid"/>
          </a:ln>
        </p:spPr>
      </p:sp>
      <p:sp>
        <p:nvSpPr>
          <p:cNvPr id="15" name="Shape 13"/>
          <p:cNvSpPr/>
          <p:nvPr/>
        </p:nvSpPr>
        <p:spPr>
          <a:xfrm>
            <a:off x="9372600" y="347472"/>
            <a:ext cx="22860" cy="22860"/>
          </a:xfrm>
          <a:prstGeom prst="ellipse">
            <a:avLst/>
          </a:prstGeom>
          <a:solidFill>
            <a:srgbClr val="2E4E7E">
              <a:alpha val="92000"/>
            </a:srgbClr>
          </a:solidFill>
          <a:ln w="12700">
            <a:solidFill>
              <a:srgbClr val="2E4E7E">
                <a:alpha val="0"/>
              </a:srgbClr>
            </a:solidFill>
            <a:prstDash val="solid"/>
          </a:ln>
        </p:spPr>
      </p:sp>
      <p:sp>
        <p:nvSpPr>
          <p:cNvPr id="16" name="Shape 14"/>
          <p:cNvSpPr/>
          <p:nvPr/>
        </p:nvSpPr>
        <p:spPr>
          <a:xfrm>
            <a:off x="9573768" y="347472"/>
            <a:ext cx="22860" cy="22860"/>
          </a:xfrm>
          <a:prstGeom prst="ellipse">
            <a:avLst/>
          </a:prstGeom>
          <a:solidFill>
            <a:srgbClr val="2E4E7E">
              <a:alpha val="92000"/>
            </a:srgbClr>
          </a:solidFill>
          <a:ln w="12700">
            <a:solidFill>
              <a:srgbClr val="2E4E7E">
                <a:alpha val="0"/>
              </a:srgbClr>
            </a:solidFill>
            <a:prstDash val="solid"/>
          </a:ln>
        </p:spPr>
      </p:sp>
      <p:sp>
        <p:nvSpPr>
          <p:cNvPr id="17" name="Shape 15"/>
          <p:cNvSpPr/>
          <p:nvPr/>
        </p:nvSpPr>
        <p:spPr>
          <a:xfrm>
            <a:off x="9774936" y="347472"/>
            <a:ext cx="22860" cy="22860"/>
          </a:xfrm>
          <a:prstGeom prst="ellipse">
            <a:avLst/>
          </a:prstGeom>
          <a:solidFill>
            <a:srgbClr val="2E4E7E">
              <a:alpha val="92000"/>
            </a:srgbClr>
          </a:solidFill>
          <a:ln w="12700">
            <a:solidFill>
              <a:srgbClr val="2E4E7E">
                <a:alpha val="0"/>
              </a:srgbClr>
            </a:solidFill>
            <a:prstDash val="solid"/>
          </a:ln>
        </p:spPr>
      </p:sp>
      <p:sp>
        <p:nvSpPr>
          <p:cNvPr id="18" name="Shape 16"/>
          <p:cNvSpPr/>
          <p:nvPr/>
        </p:nvSpPr>
        <p:spPr>
          <a:xfrm>
            <a:off x="9976104" y="347472"/>
            <a:ext cx="22860" cy="22860"/>
          </a:xfrm>
          <a:prstGeom prst="ellipse">
            <a:avLst/>
          </a:prstGeom>
          <a:solidFill>
            <a:srgbClr val="2E4E7E">
              <a:alpha val="92000"/>
            </a:srgbClr>
          </a:solidFill>
          <a:ln w="12700">
            <a:solidFill>
              <a:srgbClr val="2E4E7E">
                <a:alpha val="0"/>
              </a:srgbClr>
            </a:solidFill>
            <a:prstDash val="solid"/>
          </a:ln>
        </p:spPr>
      </p:sp>
      <p:sp>
        <p:nvSpPr>
          <p:cNvPr id="19" name="Shape 17"/>
          <p:cNvSpPr/>
          <p:nvPr/>
        </p:nvSpPr>
        <p:spPr>
          <a:xfrm>
            <a:off x="10177272" y="347472"/>
            <a:ext cx="22860" cy="22860"/>
          </a:xfrm>
          <a:prstGeom prst="ellipse">
            <a:avLst/>
          </a:prstGeom>
          <a:solidFill>
            <a:srgbClr val="2E4E7E">
              <a:alpha val="92000"/>
            </a:srgbClr>
          </a:solidFill>
          <a:ln w="12700">
            <a:solidFill>
              <a:srgbClr val="2E4E7E">
                <a:alpha val="0"/>
              </a:srgbClr>
            </a:solidFill>
            <a:prstDash val="solid"/>
          </a:ln>
        </p:spPr>
      </p:sp>
      <p:sp>
        <p:nvSpPr>
          <p:cNvPr id="20" name="Shape 18"/>
          <p:cNvSpPr/>
          <p:nvPr/>
        </p:nvSpPr>
        <p:spPr>
          <a:xfrm>
            <a:off x="10378440" y="347472"/>
            <a:ext cx="22860" cy="22860"/>
          </a:xfrm>
          <a:prstGeom prst="ellipse">
            <a:avLst/>
          </a:prstGeom>
          <a:solidFill>
            <a:srgbClr val="2E4E7E">
              <a:alpha val="92000"/>
            </a:srgbClr>
          </a:solidFill>
          <a:ln w="12700">
            <a:solidFill>
              <a:srgbClr val="2E4E7E">
                <a:alpha val="0"/>
              </a:srgbClr>
            </a:solidFill>
            <a:prstDash val="solid"/>
          </a:ln>
        </p:spPr>
      </p:sp>
      <p:sp>
        <p:nvSpPr>
          <p:cNvPr id="21" name="Shape 19"/>
          <p:cNvSpPr/>
          <p:nvPr/>
        </p:nvSpPr>
        <p:spPr>
          <a:xfrm>
            <a:off x="10579608" y="347472"/>
            <a:ext cx="22860" cy="22860"/>
          </a:xfrm>
          <a:prstGeom prst="ellipse">
            <a:avLst/>
          </a:prstGeom>
          <a:solidFill>
            <a:srgbClr val="2E4E7E">
              <a:alpha val="92000"/>
            </a:srgbClr>
          </a:solidFill>
          <a:ln w="12700">
            <a:solidFill>
              <a:srgbClr val="2E4E7E">
                <a:alpha val="0"/>
              </a:srgbClr>
            </a:solidFill>
            <a:prstDash val="solid"/>
          </a:ln>
        </p:spPr>
      </p:sp>
      <p:sp>
        <p:nvSpPr>
          <p:cNvPr id="22" name="Shape 20"/>
          <p:cNvSpPr/>
          <p:nvPr/>
        </p:nvSpPr>
        <p:spPr>
          <a:xfrm>
            <a:off x="10780776" y="347472"/>
            <a:ext cx="22860" cy="22860"/>
          </a:xfrm>
          <a:prstGeom prst="ellipse">
            <a:avLst/>
          </a:prstGeom>
          <a:solidFill>
            <a:srgbClr val="2E4E7E">
              <a:alpha val="92000"/>
            </a:srgbClr>
          </a:solidFill>
          <a:ln w="12700">
            <a:solidFill>
              <a:srgbClr val="2E4E7E">
                <a:alpha val="0"/>
              </a:srgbClr>
            </a:solidFill>
            <a:prstDash val="solid"/>
          </a:ln>
        </p:spPr>
      </p:sp>
      <p:sp>
        <p:nvSpPr>
          <p:cNvPr id="23" name="Shape 21"/>
          <p:cNvSpPr/>
          <p:nvPr/>
        </p:nvSpPr>
        <p:spPr>
          <a:xfrm>
            <a:off x="10981944" y="347472"/>
            <a:ext cx="22860" cy="22860"/>
          </a:xfrm>
          <a:prstGeom prst="ellipse">
            <a:avLst/>
          </a:prstGeom>
          <a:solidFill>
            <a:srgbClr val="2E4E7E">
              <a:alpha val="92000"/>
            </a:srgbClr>
          </a:solidFill>
          <a:ln w="12700">
            <a:solidFill>
              <a:srgbClr val="2E4E7E">
                <a:alpha val="0"/>
              </a:srgbClr>
            </a:solidFill>
            <a:prstDash val="solid"/>
          </a:ln>
        </p:spPr>
      </p:sp>
      <p:sp>
        <p:nvSpPr>
          <p:cNvPr id="24" name="Shape 22"/>
          <p:cNvSpPr/>
          <p:nvPr/>
        </p:nvSpPr>
        <p:spPr>
          <a:xfrm>
            <a:off x="11183112" y="347472"/>
            <a:ext cx="22860" cy="22860"/>
          </a:xfrm>
          <a:prstGeom prst="ellipse">
            <a:avLst/>
          </a:prstGeom>
          <a:solidFill>
            <a:srgbClr val="2E4E7E">
              <a:alpha val="92000"/>
            </a:srgbClr>
          </a:solidFill>
          <a:ln w="12700">
            <a:solidFill>
              <a:srgbClr val="2E4E7E">
                <a:alpha val="0"/>
              </a:srgbClr>
            </a:solidFill>
            <a:prstDash val="solid"/>
          </a:ln>
        </p:spPr>
      </p:sp>
      <p:sp>
        <p:nvSpPr>
          <p:cNvPr id="25" name="Shape 23"/>
          <p:cNvSpPr/>
          <p:nvPr/>
        </p:nvSpPr>
        <p:spPr>
          <a:xfrm>
            <a:off x="11384280" y="347472"/>
            <a:ext cx="22860" cy="22860"/>
          </a:xfrm>
          <a:prstGeom prst="ellipse">
            <a:avLst/>
          </a:prstGeom>
          <a:solidFill>
            <a:srgbClr val="2E4E7E">
              <a:alpha val="92000"/>
            </a:srgbClr>
          </a:solidFill>
          <a:ln w="12700">
            <a:solidFill>
              <a:srgbClr val="2E4E7E">
                <a:alpha val="0"/>
              </a:srgbClr>
            </a:solidFill>
            <a:prstDash val="solid"/>
          </a:ln>
        </p:spPr>
      </p:sp>
      <p:sp>
        <p:nvSpPr>
          <p:cNvPr id="26" name="Shape 24"/>
          <p:cNvSpPr/>
          <p:nvPr/>
        </p:nvSpPr>
        <p:spPr>
          <a:xfrm>
            <a:off x="11585448" y="347472"/>
            <a:ext cx="22860" cy="22860"/>
          </a:xfrm>
          <a:prstGeom prst="ellipse">
            <a:avLst/>
          </a:prstGeom>
          <a:solidFill>
            <a:srgbClr val="2E4E7E">
              <a:alpha val="92000"/>
            </a:srgbClr>
          </a:solidFill>
          <a:ln w="12700">
            <a:solidFill>
              <a:srgbClr val="2E4E7E">
                <a:alpha val="0"/>
              </a:srgbClr>
            </a:solidFill>
            <a:prstDash val="solid"/>
          </a:ln>
        </p:spPr>
      </p:sp>
      <p:sp>
        <p:nvSpPr>
          <p:cNvPr id="27" name="Shape 25"/>
          <p:cNvSpPr/>
          <p:nvPr/>
        </p:nvSpPr>
        <p:spPr>
          <a:xfrm>
            <a:off x="11786616" y="347472"/>
            <a:ext cx="22860" cy="22860"/>
          </a:xfrm>
          <a:prstGeom prst="ellipse">
            <a:avLst/>
          </a:prstGeom>
          <a:solidFill>
            <a:srgbClr val="2E4E7E">
              <a:alpha val="92000"/>
            </a:srgbClr>
          </a:solidFill>
          <a:ln w="12700">
            <a:solidFill>
              <a:srgbClr val="2E4E7E">
                <a:alpha val="0"/>
              </a:srgbClr>
            </a:solidFill>
            <a:prstDash val="solid"/>
          </a:ln>
        </p:spPr>
      </p:sp>
      <p:sp>
        <p:nvSpPr>
          <p:cNvPr id="28" name="Shape 26"/>
          <p:cNvSpPr/>
          <p:nvPr/>
        </p:nvSpPr>
        <p:spPr>
          <a:xfrm>
            <a:off x="9372600" y="530352"/>
            <a:ext cx="22860" cy="22860"/>
          </a:xfrm>
          <a:prstGeom prst="ellipse">
            <a:avLst/>
          </a:prstGeom>
          <a:solidFill>
            <a:srgbClr val="2E4E7E">
              <a:alpha val="92000"/>
            </a:srgbClr>
          </a:solidFill>
          <a:ln w="12700">
            <a:solidFill>
              <a:srgbClr val="2E4E7E">
                <a:alpha val="0"/>
              </a:srgbClr>
            </a:solidFill>
            <a:prstDash val="solid"/>
          </a:ln>
        </p:spPr>
      </p:sp>
      <p:sp>
        <p:nvSpPr>
          <p:cNvPr id="29" name="Shape 27"/>
          <p:cNvSpPr/>
          <p:nvPr/>
        </p:nvSpPr>
        <p:spPr>
          <a:xfrm>
            <a:off x="9573768" y="530352"/>
            <a:ext cx="22860" cy="22860"/>
          </a:xfrm>
          <a:prstGeom prst="ellipse">
            <a:avLst/>
          </a:prstGeom>
          <a:solidFill>
            <a:srgbClr val="2E4E7E">
              <a:alpha val="92000"/>
            </a:srgbClr>
          </a:solidFill>
          <a:ln w="12700">
            <a:solidFill>
              <a:srgbClr val="2E4E7E">
                <a:alpha val="0"/>
              </a:srgbClr>
            </a:solidFill>
            <a:prstDash val="solid"/>
          </a:ln>
        </p:spPr>
      </p:sp>
      <p:sp>
        <p:nvSpPr>
          <p:cNvPr id="30" name="Shape 28"/>
          <p:cNvSpPr/>
          <p:nvPr/>
        </p:nvSpPr>
        <p:spPr>
          <a:xfrm>
            <a:off x="9774936" y="530352"/>
            <a:ext cx="22860" cy="22860"/>
          </a:xfrm>
          <a:prstGeom prst="ellipse">
            <a:avLst/>
          </a:prstGeom>
          <a:solidFill>
            <a:srgbClr val="2E4E7E">
              <a:alpha val="92000"/>
            </a:srgbClr>
          </a:solidFill>
          <a:ln w="12700">
            <a:solidFill>
              <a:srgbClr val="2E4E7E">
                <a:alpha val="0"/>
              </a:srgbClr>
            </a:solidFill>
            <a:prstDash val="solid"/>
          </a:ln>
        </p:spPr>
      </p:sp>
      <p:sp>
        <p:nvSpPr>
          <p:cNvPr id="31" name="Shape 29"/>
          <p:cNvSpPr/>
          <p:nvPr/>
        </p:nvSpPr>
        <p:spPr>
          <a:xfrm>
            <a:off x="9976104" y="530352"/>
            <a:ext cx="22860" cy="22860"/>
          </a:xfrm>
          <a:prstGeom prst="ellipse">
            <a:avLst/>
          </a:prstGeom>
          <a:solidFill>
            <a:srgbClr val="2E4E7E">
              <a:alpha val="92000"/>
            </a:srgbClr>
          </a:solidFill>
          <a:ln w="12700">
            <a:solidFill>
              <a:srgbClr val="2E4E7E">
                <a:alpha val="0"/>
              </a:srgbClr>
            </a:solidFill>
            <a:prstDash val="solid"/>
          </a:ln>
        </p:spPr>
      </p:sp>
      <p:sp>
        <p:nvSpPr>
          <p:cNvPr id="32" name="Shape 30"/>
          <p:cNvSpPr/>
          <p:nvPr/>
        </p:nvSpPr>
        <p:spPr>
          <a:xfrm>
            <a:off x="10177272" y="530352"/>
            <a:ext cx="22860" cy="22860"/>
          </a:xfrm>
          <a:prstGeom prst="ellipse">
            <a:avLst/>
          </a:prstGeom>
          <a:solidFill>
            <a:srgbClr val="2E4E7E">
              <a:alpha val="92000"/>
            </a:srgbClr>
          </a:solidFill>
          <a:ln w="12700">
            <a:solidFill>
              <a:srgbClr val="2E4E7E">
                <a:alpha val="0"/>
              </a:srgbClr>
            </a:solidFill>
            <a:prstDash val="solid"/>
          </a:ln>
        </p:spPr>
      </p:sp>
      <p:sp>
        <p:nvSpPr>
          <p:cNvPr id="33" name="Shape 31"/>
          <p:cNvSpPr/>
          <p:nvPr/>
        </p:nvSpPr>
        <p:spPr>
          <a:xfrm>
            <a:off x="10378440" y="530352"/>
            <a:ext cx="22860" cy="22860"/>
          </a:xfrm>
          <a:prstGeom prst="ellipse">
            <a:avLst/>
          </a:prstGeom>
          <a:solidFill>
            <a:srgbClr val="2E4E7E">
              <a:alpha val="92000"/>
            </a:srgbClr>
          </a:solidFill>
          <a:ln w="12700">
            <a:solidFill>
              <a:srgbClr val="2E4E7E">
                <a:alpha val="0"/>
              </a:srgbClr>
            </a:solidFill>
            <a:prstDash val="solid"/>
          </a:ln>
        </p:spPr>
      </p:sp>
      <p:sp>
        <p:nvSpPr>
          <p:cNvPr id="34" name="Shape 32"/>
          <p:cNvSpPr/>
          <p:nvPr/>
        </p:nvSpPr>
        <p:spPr>
          <a:xfrm>
            <a:off x="10579608" y="530352"/>
            <a:ext cx="22860" cy="22860"/>
          </a:xfrm>
          <a:prstGeom prst="ellipse">
            <a:avLst/>
          </a:prstGeom>
          <a:solidFill>
            <a:srgbClr val="2E4E7E">
              <a:alpha val="92000"/>
            </a:srgbClr>
          </a:solidFill>
          <a:ln w="12700">
            <a:solidFill>
              <a:srgbClr val="2E4E7E">
                <a:alpha val="0"/>
              </a:srgbClr>
            </a:solidFill>
            <a:prstDash val="solid"/>
          </a:ln>
        </p:spPr>
      </p:sp>
      <p:sp>
        <p:nvSpPr>
          <p:cNvPr id="35" name="Shape 33"/>
          <p:cNvSpPr/>
          <p:nvPr/>
        </p:nvSpPr>
        <p:spPr>
          <a:xfrm>
            <a:off x="10780776" y="530352"/>
            <a:ext cx="22860" cy="22860"/>
          </a:xfrm>
          <a:prstGeom prst="ellipse">
            <a:avLst/>
          </a:prstGeom>
          <a:solidFill>
            <a:srgbClr val="2E4E7E">
              <a:alpha val="92000"/>
            </a:srgbClr>
          </a:solidFill>
          <a:ln w="12700">
            <a:solidFill>
              <a:srgbClr val="2E4E7E">
                <a:alpha val="0"/>
              </a:srgbClr>
            </a:solidFill>
            <a:prstDash val="solid"/>
          </a:ln>
        </p:spPr>
      </p:sp>
      <p:sp>
        <p:nvSpPr>
          <p:cNvPr id="36" name="Shape 34"/>
          <p:cNvSpPr/>
          <p:nvPr/>
        </p:nvSpPr>
        <p:spPr>
          <a:xfrm>
            <a:off x="10981944" y="530352"/>
            <a:ext cx="22860" cy="22860"/>
          </a:xfrm>
          <a:prstGeom prst="ellipse">
            <a:avLst/>
          </a:prstGeom>
          <a:solidFill>
            <a:srgbClr val="2E4E7E">
              <a:alpha val="92000"/>
            </a:srgbClr>
          </a:solidFill>
          <a:ln w="12700">
            <a:solidFill>
              <a:srgbClr val="2E4E7E">
                <a:alpha val="0"/>
              </a:srgbClr>
            </a:solidFill>
            <a:prstDash val="solid"/>
          </a:ln>
        </p:spPr>
      </p:sp>
      <p:sp>
        <p:nvSpPr>
          <p:cNvPr id="37" name="Shape 35"/>
          <p:cNvSpPr/>
          <p:nvPr/>
        </p:nvSpPr>
        <p:spPr>
          <a:xfrm>
            <a:off x="11183112" y="530352"/>
            <a:ext cx="22860" cy="22860"/>
          </a:xfrm>
          <a:prstGeom prst="ellipse">
            <a:avLst/>
          </a:prstGeom>
          <a:solidFill>
            <a:srgbClr val="2E4E7E">
              <a:alpha val="92000"/>
            </a:srgbClr>
          </a:solidFill>
          <a:ln w="12700">
            <a:solidFill>
              <a:srgbClr val="2E4E7E">
                <a:alpha val="0"/>
              </a:srgbClr>
            </a:solidFill>
            <a:prstDash val="solid"/>
          </a:ln>
        </p:spPr>
      </p:sp>
      <p:sp>
        <p:nvSpPr>
          <p:cNvPr id="38" name="Shape 36"/>
          <p:cNvSpPr/>
          <p:nvPr/>
        </p:nvSpPr>
        <p:spPr>
          <a:xfrm>
            <a:off x="11384280" y="530352"/>
            <a:ext cx="22860" cy="22860"/>
          </a:xfrm>
          <a:prstGeom prst="ellipse">
            <a:avLst/>
          </a:prstGeom>
          <a:solidFill>
            <a:srgbClr val="2E4E7E">
              <a:alpha val="92000"/>
            </a:srgbClr>
          </a:solidFill>
          <a:ln w="12700">
            <a:solidFill>
              <a:srgbClr val="2E4E7E">
                <a:alpha val="0"/>
              </a:srgbClr>
            </a:solidFill>
            <a:prstDash val="solid"/>
          </a:ln>
        </p:spPr>
      </p:sp>
      <p:sp>
        <p:nvSpPr>
          <p:cNvPr id="39" name="Shape 37"/>
          <p:cNvSpPr/>
          <p:nvPr/>
        </p:nvSpPr>
        <p:spPr>
          <a:xfrm>
            <a:off x="11585448" y="530352"/>
            <a:ext cx="22860" cy="22860"/>
          </a:xfrm>
          <a:prstGeom prst="ellipse">
            <a:avLst/>
          </a:prstGeom>
          <a:solidFill>
            <a:srgbClr val="2E4E7E">
              <a:alpha val="92000"/>
            </a:srgbClr>
          </a:solidFill>
          <a:ln w="12700">
            <a:solidFill>
              <a:srgbClr val="2E4E7E">
                <a:alpha val="0"/>
              </a:srgbClr>
            </a:solidFill>
            <a:prstDash val="solid"/>
          </a:ln>
        </p:spPr>
      </p:sp>
      <p:sp>
        <p:nvSpPr>
          <p:cNvPr id="40" name="Shape 38"/>
          <p:cNvSpPr/>
          <p:nvPr/>
        </p:nvSpPr>
        <p:spPr>
          <a:xfrm>
            <a:off x="11786616" y="530352"/>
            <a:ext cx="22860" cy="22860"/>
          </a:xfrm>
          <a:prstGeom prst="ellipse">
            <a:avLst/>
          </a:prstGeom>
          <a:solidFill>
            <a:srgbClr val="2E4E7E">
              <a:alpha val="92000"/>
            </a:srgbClr>
          </a:solidFill>
          <a:ln w="12700">
            <a:solidFill>
              <a:srgbClr val="2E4E7E">
                <a:alpha val="0"/>
              </a:srgbClr>
            </a:solidFill>
            <a:prstDash val="solid"/>
          </a:ln>
        </p:spPr>
      </p:sp>
      <p:sp>
        <p:nvSpPr>
          <p:cNvPr id="41" name="Shape 39"/>
          <p:cNvSpPr/>
          <p:nvPr/>
        </p:nvSpPr>
        <p:spPr>
          <a:xfrm>
            <a:off x="9372600" y="713232"/>
            <a:ext cx="22860" cy="22860"/>
          </a:xfrm>
          <a:prstGeom prst="ellipse">
            <a:avLst/>
          </a:prstGeom>
          <a:solidFill>
            <a:srgbClr val="2E4E7E">
              <a:alpha val="92000"/>
            </a:srgbClr>
          </a:solidFill>
          <a:ln w="12700">
            <a:solidFill>
              <a:srgbClr val="2E4E7E">
                <a:alpha val="0"/>
              </a:srgbClr>
            </a:solidFill>
            <a:prstDash val="solid"/>
          </a:ln>
        </p:spPr>
      </p:sp>
      <p:sp>
        <p:nvSpPr>
          <p:cNvPr id="42" name="Shape 40"/>
          <p:cNvSpPr/>
          <p:nvPr/>
        </p:nvSpPr>
        <p:spPr>
          <a:xfrm>
            <a:off x="9573768" y="713232"/>
            <a:ext cx="22860" cy="22860"/>
          </a:xfrm>
          <a:prstGeom prst="ellipse">
            <a:avLst/>
          </a:prstGeom>
          <a:solidFill>
            <a:srgbClr val="2E4E7E">
              <a:alpha val="92000"/>
            </a:srgbClr>
          </a:solidFill>
          <a:ln w="12700">
            <a:solidFill>
              <a:srgbClr val="2E4E7E">
                <a:alpha val="0"/>
              </a:srgbClr>
            </a:solidFill>
            <a:prstDash val="solid"/>
          </a:ln>
        </p:spPr>
      </p:sp>
      <p:sp>
        <p:nvSpPr>
          <p:cNvPr id="43" name="Shape 41"/>
          <p:cNvSpPr/>
          <p:nvPr/>
        </p:nvSpPr>
        <p:spPr>
          <a:xfrm>
            <a:off x="9774936" y="713232"/>
            <a:ext cx="22860" cy="22860"/>
          </a:xfrm>
          <a:prstGeom prst="ellipse">
            <a:avLst/>
          </a:prstGeom>
          <a:solidFill>
            <a:srgbClr val="2E4E7E">
              <a:alpha val="92000"/>
            </a:srgbClr>
          </a:solidFill>
          <a:ln w="12700">
            <a:solidFill>
              <a:srgbClr val="2E4E7E">
                <a:alpha val="0"/>
              </a:srgbClr>
            </a:solidFill>
            <a:prstDash val="solid"/>
          </a:ln>
        </p:spPr>
      </p:sp>
      <p:sp>
        <p:nvSpPr>
          <p:cNvPr id="44" name="Shape 42"/>
          <p:cNvSpPr/>
          <p:nvPr/>
        </p:nvSpPr>
        <p:spPr>
          <a:xfrm>
            <a:off x="9976104" y="713232"/>
            <a:ext cx="22860" cy="22860"/>
          </a:xfrm>
          <a:prstGeom prst="ellipse">
            <a:avLst/>
          </a:prstGeom>
          <a:solidFill>
            <a:srgbClr val="2E4E7E">
              <a:alpha val="92000"/>
            </a:srgbClr>
          </a:solidFill>
          <a:ln w="12700">
            <a:solidFill>
              <a:srgbClr val="2E4E7E">
                <a:alpha val="0"/>
              </a:srgbClr>
            </a:solidFill>
            <a:prstDash val="solid"/>
          </a:ln>
        </p:spPr>
      </p:sp>
      <p:sp>
        <p:nvSpPr>
          <p:cNvPr id="45" name="Shape 43"/>
          <p:cNvSpPr/>
          <p:nvPr/>
        </p:nvSpPr>
        <p:spPr>
          <a:xfrm>
            <a:off x="10177272" y="713232"/>
            <a:ext cx="22860" cy="22860"/>
          </a:xfrm>
          <a:prstGeom prst="ellipse">
            <a:avLst/>
          </a:prstGeom>
          <a:solidFill>
            <a:srgbClr val="2E4E7E">
              <a:alpha val="92000"/>
            </a:srgbClr>
          </a:solidFill>
          <a:ln w="12700">
            <a:solidFill>
              <a:srgbClr val="2E4E7E">
                <a:alpha val="0"/>
              </a:srgbClr>
            </a:solidFill>
            <a:prstDash val="solid"/>
          </a:ln>
        </p:spPr>
      </p:sp>
      <p:sp>
        <p:nvSpPr>
          <p:cNvPr id="46" name="Shape 44"/>
          <p:cNvSpPr/>
          <p:nvPr/>
        </p:nvSpPr>
        <p:spPr>
          <a:xfrm>
            <a:off x="10378440" y="713232"/>
            <a:ext cx="22860" cy="22860"/>
          </a:xfrm>
          <a:prstGeom prst="ellipse">
            <a:avLst/>
          </a:prstGeom>
          <a:solidFill>
            <a:srgbClr val="2E4E7E">
              <a:alpha val="92000"/>
            </a:srgbClr>
          </a:solidFill>
          <a:ln w="12700">
            <a:solidFill>
              <a:srgbClr val="2E4E7E">
                <a:alpha val="0"/>
              </a:srgbClr>
            </a:solidFill>
            <a:prstDash val="solid"/>
          </a:ln>
        </p:spPr>
      </p:sp>
      <p:sp>
        <p:nvSpPr>
          <p:cNvPr id="47" name="Shape 45"/>
          <p:cNvSpPr/>
          <p:nvPr/>
        </p:nvSpPr>
        <p:spPr>
          <a:xfrm>
            <a:off x="10579608" y="713232"/>
            <a:ext cx="22860" cy="22860"/>
          </a:xfrm>
          <a:prstGeom prst="ellipse">
            <a:avLst/>
          </a:prstGeom>
          <a:solidFill>
            <a:srgbClr val="2E4E7E">
              <a:alpha val="92000"/>
            </a:srgbClr>
          </a:solidFill>
          <a:ln w="12700">
            <a:solidFill>
              <a:srgbClr val="2E4E7E">
                <a:alpha val="0"/>
              </a:srgbClr>
            </a:solidFill>
            <a:prstDash val="solid"/>
          </a:ln>
        </p:spPr>
      </p:sp>
      <p:sp>
        <p:nvSpPr>
          <p:cNvPr id="48" name="Shape 46"/>
          <p:cNvSpPr/>
          <p:nvPr/>
        </p:nvSpPr>
        <p:spPr>
          <a:xfrm>
            <a:off x="10780776" y="713232"/>
            <a:ext cx="22860" cy="22860"/>
          </a:xfrm>
          <a:prstGeom prst="ellipse">
            <a:avLst/>
          </a:prstGeom>
          <a:solidFill>
            <a:srgbClr val="2E4E7E">
              <a:alpha val="92000"/>
            </a:srgbClr>
          </a:solidFill>
          <a:ln w="12700">
            <a:solidFill>
              <a:srgbClr val="2E4E7E">
                <a:alpha val="0"/>
              </a:srgbClr>
            </a:solidFill>
            <a:prstDash val="solid"/>
          </a:ln>
        </p:spPr>
      </p:sp>
      <p:sp>
        <p:nvSpPr>
          <p:cNvPr id="49" name="Shape 47"/>
          <p:cNvSpPr/>
          <p:nvPr/>
        </p:nvSpPr>
        <p:spPr>
          <a:xfrm>
            <a:off x="10981944" y="713232"/>
            <a:ext cx="22860" cy="22860"/>
          </a:xfrm>
          <a:prstGeom prst="ellipse">
            <a:avLst/>
          </a:prstGeom>
          <a:solidFill>
            <a:srgbClr val="2E4E7E">
              <a:alpha val="92000"/>
            </a:srgbClr>
          </a:solidFill>
          <a:ln w="12700">
            <a:solidFill>
              <a:srgbClr val="2E4E7E">
                <a:alpha val="0"/>
              </a:srgbClr>
            </a:solidFill>
            <a:prstDash val="solid"/>
          </a:ln>
        </p:spPr>
      </p:sp>
      <p:sp>
        <p:nvSpPr>
          <p:cNvPr id="50" name="Shape 48"/>
          <p:cNvSpPr/>
          <p:nvPr/>
        </p:nvSpPr>
        <p:spPr>
          <a:xfrm>
            <a:off x="11183112" y="713232"/>
            <a:ext cx="22860" cy="22860"/>
          </a:xfrm>
          <a:prstGeom prst="ellipse">
            <a:avLst/>
          </a:prstGeom>
          <a:solidFill>
            <a:srgbClr val="2E4E7E">
              <a:alpha val="92000"/>
            </a:srgbClr>
          </a:solidFill>
          <a:ln w="12700">
            <a:solidFill>
              <a:srgbClr val="2E4E7E">
                <a:alpha val="0"/>
              </a:srgbClr>
            </a:solidFill>
            <a:prstDash val="solid"/>
          </a:ln>
        </p:spPr>
      </p:sp>
      <p:sp>
        <p:nvSpPr>
          <p:cNvPr id="51" name="Shape 49"/>
          <p:cNvSpPr/>
          <p:nvPr/>
        </p:nvSpPr>
        <p:spPr>
          <a:xfrm>
            <a:off x="11384280" y="713232"/>
            <a:ext cx="22860" cy="22860"/>
          </a:xfrm>
          <a:prstGeom prst="ellipse">
            <a:avLst/>
          </a:prstGeom>
          <a:solidFill>
            <a:srgbClr val="2E4E7E">
              <a:alpha val="92000"/>
            </a:srgbClr>
          </a:solidFill>
          <a:ln w="12700">
            <a:solidFill>
              <a:srgbClr val="2E4E7E">
                <a:alpha val="0"/>
              </a:srgbClr>
            </a:solidFill>
            <a:prstDash val="solid"/>
          </a:ln>
        </p:spPr>
      </p:sp>
      <p:sp>
        <p:nvSpPr>
          <p:cNvPr id="52" name="Shape 50"/>
          <p:cNvSpPr/>
          <p:nvPr/>
        </p:nvSpPr>
        <p:spPr>
          <a:xfrm>
            <a:off x="11585448" y="713232"/>
            <a:ext cx="22860" cy="22860"/>
          </a:xfrm>
          <a:prstGeom prst="ellipse">
            <a:avLst/>
          </a:prstGeom>
          <a:solidFill>
            <a:srgbClr val="2E4E7E">
              <a:alpha val="92000"/>
            </a:srgbClr>
          </a:solidFill>
          <a:ln w="12700">
            <a:solidFill>
              <a:srgbClr val="2E4E7E">
                <a:alpha val="0"/>
              </a:srgbClr>
            </a:solidFill>
            <a:prstDash val="solid"/>
          </a:ln>
        </p:spPr>
      </p:sp>
      <p:sp>
        <p:nvSpPr>
          <p:cNvPr id="53" name="Shape 51"/>
          <p:cNvSpPr/>
          <p:nvPr/>
        </p:nvSpPr>
        <p:spPr>
          <a:xfrm>
            <a:off x="11786616" y="713232"/>
            <a:ext cx="22860" cy="22860"/>
          </a:xfrm>
          <a:prstGeom prst="ellipse">
            <a:avLst/>
          </a:prstGeom>
          <a:solidFill>
            <a:srgbClr val="2E4E7E">
              <a:alpha val="92000"/>
            </a:srgbClr>
          </a:solidFill>
          <a:ln w="12700">
            <a:solidFill>
              <a:srgbClr val="2E4E7E">
                <a:alpha val="0"/>
              </a:srgbClr>
            </a:solidFill>
            <a:prstDash val="solid"/>
          </a:ln>
        </p:spPr>
      </p:sp>
      <p:sp>
        <p:nvSpPr>
          <p:cNvPr id="54" name="Shape 52"/>
          <p:cNvSpPr/>
          <p:nvPr/>
        </p:nvSpPr>
        <p:spPr>
          <a:xfrm>
            <a:off x="9372600" y="896112"/>
            <a:ext cx="22860" cy="22860"/>
          </a:xfrm>
          <a:prstGeom prst="ellipse">
            <a:avLst/>
          </a:prstGeom>
          <a:solidFill>
            <a:srgbClr val="2E4E7E">
              <a:alpha val="92000"/>
            </a:srgbClr>
          </a:solidFill>
          <a:ln w="12700">
            <a:solidFill>
              <a:srgbClr val="2E4E7E">
                <a:alpha val="0"/>
              </a:srgbClr>
            </a:solidFill>
            <a:prstDash val="solid"/>
          </a:ln>
        </p:spPr>
      </p:sp>
      <p:sp>
        <p:nvSpPr>
          <p:cNvPr id="55" name="Shape 53"/>
          <p:cNvSpPr/>
          <p:nvPr/>
        </p:nvSpPr>
        <p:spPr>
          <a:xfrm>
            <a:off x="9573768" y="896112"/>
            <a:ext cx="22860" cy="22860"/>
          </a:xfrm>
          <a:prstGeom prst="ellipse">
            <a:avLst/>
          </a:prstGeom>
          <a:solidFill>
            <a:srgbClr val="2E4E7E">
              <a:alpha val="92000"/>
            </a:srgbClr>
          </a:solidFill>
          <a:ln w="12700">
            <a:solidFill>
              <a:srgbClr val="2E4E7E">
                <a:alpha val="0"/>
              </a:srgbClr>
            </a:solidFill>
            <a:prstDash val="solid"/>
          </a:ln>
        </p:spPr>
      </p:sp>
      <p:sp>
        <p:nvSpPr>
          <p:cNvPr id="56" name="Shape 54"/>
          <p:cNvSpPr/>
          <p:nvPr/>
        </p:nvSpPr>
        <p:spPr>
          <a:xfrm>
            <a:off x="9774936" y="896112"/>
            <a:ext cx="22860" cy="22860"/>
          </a:xfrm>
          <a:prstGeom prst="ellipse">
            <a:avLst/>
          </a:prstGeom>
          <a:solidFill>
            <a:srgbClr val="2E4E7E">
              <a:alpha val="92000"/>
            </a:srgbClr>
          </a:solidFill>
          <a:ln w="12700">
            <a:solidFill>
              <a:srgbClr val="2E4E7E">
                <a:alpha val="0"/>
              </a:srgbClr>
            </a:solidFill>
            <a:prstDash val="solid"/>
          </a:ln>
        </p:spPr>
      </p:sp>
      <p:sp>
        <p:nvSpPr>
          <p:cNvPr id="57" name="Shape 55"/>
          <p:cNvSpPr/>
          <p:nvPr/>
        </p:nvSpPr>
        <p:spPr>
          <a:xfrm>
            <a:off x="9976104" y="896112"/>
            <a:ext cx="22860" cy="22860"/>
          </a:xfrm>
          <a:prstGeom prst="ellipse">
            <a:avLst/>
          </a:prstGeom>
          <a:solidFill>
            <a:srgbClr val="2E4E7E">
              <a:alpha val="92000"/>
            </a:srgbClr>
          </a:solidFill>
          <a:ln w="12700">
            <a:solidFill>
              <a:srgbClr val="2E4E7E">
                <a:alpha val="0"/>
              </a:srgbClr>
            </a:solidFill>
            <a:prstDash val="solid"/>
          </a:ln>
        </p:spPr>
      </p:sp>
      <p:sp>
        <p:nvSpPr>
          <p:cNvPr id="58" name="Shape 56"/>
          <p:cNvSpPr/>
          <p:nvPr/>
        </p:nvSpPr>
        <p:spPr>
          <a:xfrm>
            <a:off x="10177272" y="896112"/>
            <a:ext cx="22860" cy="22860"/>
          </a:xfrm>
          <a:prstGeom prst="ellipse">
            <a:avLst/>
          </a:prstGeom>
          <a:solidFill>
            <a:srgbClr val="2E4E7E">
              <a:alpha val="92000"/>
            </a:srgbClr>
          </a:solidFill>
          <a:ln w="12700">
            <a:solidFill>
              <a:srgbClr val="2E4E7E">
                <a:alpha val="0"/>
              </a:srgbClr>
            </a:solidFill>
            <a:prstDash val="solid"/>
          </a:ln>
        </p:spPr>
      </p:sp>
      <p:sp>
        <p:nvSpPr>
          <p:cNvPr id="59" name="Shape 57"/>
          <p:cNvSpPr/>
          <p:nvPr/>
        </p:nvSpPr>
        <p:spPr>
          <a:xfrm>
            <a:off x="10378440" y="896112"/>
            <a:ext cx="22860" cy="22860"/>
          </a:xfrm>
          <a:prstGeom prst="ellipse">
            <a:avLst/>
          </a:prstGeom>
          <a:solidFill>
            <a:srgbClr val="2E4E7E">
              <a:alpha val="92000"/>
            </a:srgbClr>
          </a:solidFill>
          <a:ln w="12700">
            <a:solidFill>
              <a:srgbClr val="2E4E7E">
                <a:alpha val="0"/>
              </a:srgbClr>
            </a:solidFill>
            <a:prstDash val="solid"/>
          </a:ln>
        </p:spPr>
      </p:sp>
      <p:sp>
        <p:nvSpPr>
          <p:cNvPr id="60" name="Shape 58"/>
          <p:cNvSpPr/>
          <p:nvPr/>
        </p:nvSpPr>
        <p:spPr>
          <a:xfrm>
            <a:off x="10579608" y="896112"/>
            <a:ext cx="22860" cy="22860"/>
          </a:xfrm>
          <a:prstGeom prst="ellipse">
            <a:avLst/>
          </a:prstGeom>
          <a:solidFill>
            <a:srgbClr val="2E4E7E">
              <a:alpha val="92000"/>
            </a:srgbClr>
          </a:solidFill>
          <a:ln w="12700">
            <a:solidFill>
              <a:srgbClr val="2E4E7E">
                <a:alpha val="0"/>
              </a:srgbClr>
            </a:solidFill>
            <a:prstDash val="solid"/>
          </a:ln>
        </p:spPr>
      </p:sp>
      <p:sp>
        <p:nvSpPr>
          <p:cNvPr id="61" name="Shape 59"/>
          <p:cNvSpPr/>
          <p:nvPr/>
        </p:nvSpPr>
        <p:spPr>
          <a:xfrm>
            <a:off x="10780776" y="896112"/>
            <a:ext cx="22860" cy="22860"/>
          </a:xfrm>
          <a:prstGeom prst="ellipse">
            <a:avLst/>
          </a:prstGeom>
          <a:solidFill>
            <a:srgbClr val="2E4E7E">
              <a:alpha val="92000"/>
            </a:srgbClr>
          </a:solidFill>
          <a:ln w="12700">
            <a:solidFill>
              <a:srgbClr val="2E4E7E">
                <a:alpha val="0"/>
              </a:srgbClr>
            </a:solidFill>
            <a:prstDash val="solid"/>
          </a:ln>
        </p:spPr>
      </p:sp>
      <p:sp>
        <p:nvSpPr>
          <p:cNvPr id="62" name="Shape 60"/>
          <p:cNvSpPr/>
          <p:nvPr/>
        </p:nvSpPr>
        <p:spPr>
          <a:xfrm>
            <a:off x="10981944" y="896112"/>
            <a:ext cx="22860" cy="22860"/>
          </a:xfrm>
          <a:prstGeom prst="ellipse">
            <a:avLst/>
          </a:prstGeom>
          <a:solidFill>
            <a:srgbClr val="2E4E7E">
              <a:alpha val="92000"/>
            </a:srgbClr>
          </a:solidFill>
          <a:ln w="12700">
            <a:solidFill>
              <a:srgbClr val="2E4E7E">
                <a:alpha val="0"/>
              </a:srgbClr>
            </a:solidFill>
            <a:prstDash val="solid"/>
          </a:ln>
        </p:spPr>
      </p:sp>
      <p:sp>
        <p:nvSpPr>
          <p:cNvPr id="63" name="Shape 61"/>
          <p:cNvSpPr/>
          <p:nvPr/>
        </p:nvSpPr>
        <p:spPr>
          <a:xfrm>
            <a:off x="11183112" y="896112"/>
            <a:ext cx="22860" cy="22860"/>
          </a:xfrm>
          <a:prstGeom prst="ellipse">
            <a:avLst/>
          </a:prstGeom>
          <a:solidFill>
            <a:srgbClr val="2E4E7E">
              <a:alpha val="92000"/>
            </a:srgbClr>
          </a:solidFill>
          <a:ln w="12700">
            <a:solidFill>
              <a:srgbClr val="2E4E7E">
                <a:alpha val="0"/>
              </a:srgbClr>
            </a:solidFill>
            <a:prstDash val="solid"/>
          </a:ln>
        </p:spPr>
      </p:sp>
      <p:sp>
        <p:nvSpPr>
          <p:cNvPr id="64" name="Shape 62"/>
          <p:cNvSpPr/>
          <p:nvPr/>
        </p:nvSpPr>
        <p:spPr>
          <a:xfrm>
            <a:off x="11384280" y="896112"/>
            <a:ext cx="22860" cy="22860"/>
          </a:xfrm>
          <a:prstGeom prst="ellipse">
            <a:avLst/>
          </a:prstGeom>
          <a:solidFill>
            <a:srgbClr val="2E4E7E">
              <a:alpha val="92000"/>
            </a:srgbClr>
          </a:solidFill>
          <a:ln w="12700">
            <a:solidFill>
              <a:srgbClr val="2E4E7E">
                <a:alpha val="0"/>
              </a:srgbClr>
            </a:solidFill>
            <a:prstDash val="solid"/>
          </a:ln>
        </p:spPr>
      </p:sp>
      <p:sp>
        <p:nvSpPr>
          <p:cNvPr id="65" name="Shape 63"/>
          <p:cNvSpPr/>
          <p:nvPr/>
        </p:nvSpPr>
        <p:spPr>
          <a:xfrm>
            <a:off x="11585448" y="896112"/>
            <a:ext cx="22860" cy="22860"/>
          </a:xfrm>
          <a:prstGeom prst="ellipse">
            <a:avLst/>
          </a:prstGeom>
          <a:solidFill>
            <a:srgbClr val="2E4E7E">
              <a:alpha val="92000"/>
            </a:srgbClr>
          </a:solidFill>
          <a:ln w="12700">
            <a:solidFill>
              <a:srgbClr val="2E4E7E">
                <a:alpha val="0"/>
              </a:srgbClr>
            </a:solidFill>
            <a:prstDash val="solid"/>
          </a:ln>
        </p:spPr>
      </p:sp>
      <p:sp>
        <p:nvSpPr>
          <p:cNvPr id="66" name="Shape 64"/>
          <p:cNvSpPr/>
          <p:nvPr/>
        </p:nvSpPr>
        <p:spPr>
          <a:xfrm>
            <a:off x="11786616" y="896112"/>
            <a:ext cx="22860" cy="22860"/>
          </a:xfrm>
          <a:prstGeom prst="ellipse">
            <a:avLst/>
          </a:prstGeom>
          <a:solidFill>
            <a:srgbClr val="2E4E7E">
              <a:alpha val="92000"/>
            </a:srgbClr>
          </a:solidFill>
          <a:ln w="12700">
            <a:solidFill>
              <a:srgbClr val="2E4E7E">
                <a:alpha val="0"/>
              </a:srgbClr>
            </a:solidFill>
            <a:prstDash val="solid"/>
          </a:ln>
        </p:spPr>
      </p:sp>
      <p:sp>
        <p:nvSpPr>
          <p:cNvPr id="67" name="Shape 65"/>
          <p:cNvSpPr/>
          <p:nvPr/>
        </p:nvSpPr>
        <p:spPr>
          <a:xfrm>
            <a:off x="9372600" y="1078992"/>
            <a:ext cx="22860" cy="22860"/>
          </a:xfrm>
          <a:prstGeom prst="ellipse">
            <a:avLst/>
          </a:prstGeom>
          <a:solidFill>
            <a:srgbClr val="2E4E7E">
              <a:alpha val="92000"/>
            </a:srgbClr>
          </a:solidFill>
          <a:ln w="12700">
            <a:solidFill>
              <a:srgbClr val="2E4E7E">
                <a:alpha val="0"/>
              </a:srgbClr>
            </a:solidFill>
            <a:prstDash val="solid"/>
          </a:ln>
        </p:spPr>
      </p:sp>
      <p:sp>
        <p:nvSpPr>
          <p:cNvPr id="68" name="Shape 66"/>
          <p:cNvSpPr/>
          <p:nvPr/>
        </p:nvSpPr>
        <p:spPr>
          <a:xfrm>
            <a:off x="9573768" y="1078992"/>
            <a:ext cx="22860" cy="22860"/>
          </a:xfrm>
          <a:prstGeom prst="ellipse">
            <a:avLst/>
          </a:prstGeom>
          <a:solidFill>
            <a:srgbClr val="2E4E7E">
              <a:alpha val="92000"/>
            </a:srgbClr>
          </a:solidFill>
          <a:ln w="12700">
            <a:solidFill>
              <a:srgbClr val="2E4E7E">
                <a:alpha val="0"/>
              </a:srgbClr>
            </a:solidFill>
            <a:prstDash val="solid"/>
          </a:ln>
        </p:spPr>
      </p:sp>
      <p:sp>
        <p:nvSpPr>
          <p:cNvPr id="69" name="Shape 67"/>
          <p:cNvSpPr/>
          <p:nvPr/>
        </p:nvSpPr>
        <p:spPr>
          <a:xfrm>
            <a:off x="9774936" y="1078992"/>
            <a:ext cx="22860" cy="22860"/>
          </a:xfrm>
          <a:prstGeom prst="ellipse">
            <a:avLst/>
          </a:prstGeom>
          <a:solidFill>
            <a:srgbClr val="2E4E7E">
              <a:alpha val="92000"/>
            </a:srgbClr>
          </a:solidFill>
          <a:ln w="12700">
            <a:solidFill>
              <a:srgbClr val="2E4E7E">
                <a:alpha val="0"/>
              </a:srgbClr>
            </a:solidFill>
            <a:prstDash val="solid"/>
          </a:ln>
        </p:spPr>
      </p:sp>
      <p:sp>
        <p:nvSpPr>
          <p:cNvPr id="70" name="Shape 68"/>
          <p:cNvSpPr/>
          <p:nvPr/>
        </p:nvSpPr>
        <p:spPr>
          <a:xfrm>
            <a:off x="9976104" y="1078992"/>
            <a:ext cx="22860" cy="22860"/>
          </a:xfrm>
          <a:prstGeom prst="ellipse">
            <a:avLst/>
          </a:prstGeom>
          <a:solidFill>
            <a:srgbClr val="2E4E7E">
              <a:alpha val="92000"/>
            </a:srgbClr>
          </a:solidFill>
          <a:ln w="12700">
            <a:solidFill>
              <a:srgbClr val="2E4E7E">
                <a:alpha val="0"/>
              </a:srgbClr>
            </a:solidFill>
            <a:prstDash val="solid"/>
          </a:ln>
        </p:spPr>
      </p:sp>
      <p:sp>
        <p:nvSpPr>
          <p:cNvPr id="71" name="Shape 69"/>
          <p:cNvSpPr/>
          <p:nvPr/>
        </p:nvSpPr>
        <p:spPr>
          <a:xfrm>
            <a:off x="10177272" y="1078992"/>
            <a:ext cx="22860" cy="22860"/>
          </a:xfrm>
          <a:prstGeom prst="ellipse">
            <a:avLst/>
          </a:prstGeom>
          <a:solidFill>
            <a:srgbClr val="2E4E7E">
              <a:alpha val="92000"/>
            </a:srgbClr>
          </a:solidFill>
          <a:ln w="12700">
            <a:solidFill>
              <a:srgbClr val="2E4E7E">
                <a:alpha val="0"/>
              </a:srgbClr>
            </a:solidFill>
            <a:prstDash val="solid"/>
          </a:ln>
        </p:spPr>
      </p:sp>
      <p:sp>
        <p:nvSpPr>
          <p:cNvPr id="72" name="Shape 70"/>
          <p:cNvSpPr/>
          <p:nvPr/>
        </p:nvSpPr>
        <p:spPr>
          <a:xfrm>
            <a:off x="10378440" y="1078992"/>
            <a:ext cx="22860" cy="22860"/>
          </a:xfrm>
          <a:prstGeom prst="ellipse">
            <a:avLst/>
          </a:prstGeom>
          <a:solidFill>
            <a:srgbClr val="2E4E7E">
              <a:alpha val="92000"/>
            </a:srgbClr>
          </a:solidFill>
          <a:ln w="12700">
            <a:solidFill>
              <a:srgbClr val="2E4E7E">
                <a:alpha val="0"/>
              </a:srgbClr>
            </a:solidFill>
            <a:prstDash val="solid"/>
          </a:ln>
        </p:spPr>
      </p:sp>
      <p:sp>
        <p:nvSpPr>
          <p:cNvPr id="73" name="Shape 71"/>
          <p:cNvSpPr/>
          <p:nvPr/>
        </p:nvSpPr>
        <p:spPr>
          <a:xfrm>
            <a:off x="10579608" y="1078992"/>
            <a:ext cx="22860" cy="22860"/>
          </a:xfrm>
          <a:prstGeom prst="ellipse">
            <a:avLst/>
          </a:prstGeom>
          <a:solidFill>
            <a:srgbClr val="2E4E7E">
              <a:alpha val="92000"/>
            </a:srgbClr>
          </a:solidFill>
          <a:ln w="12700">
            <a:solidFill>
              <a:srgbClr val="2E4E7E">
                <a:alpha val="0"/>
              </a:srgbClr>
            </a:solidFill>
            <a:prstDash val="solid"/>
          </a:ln>
        </p:spPr>
      </p:sp>
      <p:sp>
        <p:nvSpPr>
          <p:cNvPr id="74" name="Shape 72"/>
          <p:cNvSpPr/>
          <p:nvPr/>
        </p:nvSpPr>
        <p:spPr>
          <a:xfrm>
            <a:off x="10780776" y="1078992"/>
            <a:ext cx="22860" cy="22860"/>
          </a:xfrm>
          <a:prstGeom prst="ellipse">
            <a:avLst/>
          </a:prstGeom>
          <a:solidFill>
            <a:srgbClr val="2E4E7E">
              <a:alpha val="92000"/>
            </a:srgbClr>
          </a:solidFill>
          <a:ln w="12700">
            <a:solidFill>
              <a:srgbClr val="2E4E7E">
                <a:alpha val="0"/>
              </a:srgbClr>
            </a:solidFill>
            <a:prstDash val="solid"/>
          </a:ln>
        </p:spPr>
      </p:sp>
      <p:sp>
        <p:nvSpPr>
          <p:cNvPr id="75" name="Shape 73"/>
          <p:cNvSpPr/>
          <p:nvPr/>
        </p:nvSpPr>
        <p:spPr>
          <a:xfrm>
            <a:off x="10981944" y="1078992"/>
            <a:ext cx="22860" cy="22860"/>
          </a:xfrm>
          <a:prstGeom prst="ellipse">
            <a:avLst/>
          </a:prstGeom>
          <a:solidFill>
            <a:srgbClr val="2E4E7E">
              <a:alpha val="92000"/>
            </a:srgbClr>
          </a:solidFill>
          <a:ln w="12700">
            <a:solidFill>
              <a:srgbClr val="2E4E7E">
                <a:alpha val="0"/>
              </a:srgbClr>
            </a:solidFill>
            <a:prstDash val="solid"/>
          </a:ln>
        </p:spPr>
      </p:sp>
      <p:sp>
        <p:nvSpPr>
          <p:cNvPr id="76" name="Shape 74"/>
          <p:cNvSpPr/>
          <p:nvPr/>
        </p:nvSpPr>
        <p:spPr>
          <a:xfrm>
            <a:off x="11183112" y="1078992"/>
            <a:ext cx="22860" cy="22860"/>
          </a:xfrm>
          <a:prstGeom prst="ellipse">
            <a:avLst/>
          </a:prstGeom>
          <a:solidFill>
            <a:srgbClr val="2E4E7E">
              <a:alpha val="92000"/>
            </a:srgbClr>
          </a:solidFill>
          <a:ln w="12700">
            <a:solidFill>
              <a:srgbClr val="2E4E7E">
                <a:alpha val="0"/>
              </a:srgbClr>
            </a:solidFill>
            <a:prstDash val="solid"/>
          </a:ln>
        </p:spPr>
      </p:sp>
      <p:sp>
        <p:nvSpPr>
          <p:cNvPr id="77" name="Shape 75"/>
          <p:cNvSpPr/>
          <p:nvPr/>
        </p:nvSpPr>
        <p:spPr>
          <a:xfrm>
            <a:off x="11384280" y="1078992"/>
            <a:ext cx="22860" cy="22860"/>
          </a:xfrm>
          <a:prstGeom prst="ellipse">
            <a:avLst/>
          </a:prstGeom>
          <a:solidFill>
            <a:srgbClr val="2E4E7E">
              <a:alpha val="92000"/>
            </a:srgbClr>
          </a:solidFill>
          <a:ln w="12700">
            <a:solidFill>
              <a:srgbClr val="2E4E7E">
                <a:alpha val="0"/>
              </a:srgbClr>
            </a:solidFill>
            <a:prstDash val="solid"/>
          </a:ln>
        </p:spPr>
      </p:sp>
      <p:sp>
        <p:nvSpPr>
          <p:cNvPr id="78" name="Shape 76"/>
          <p:cNvSpPr/>
          <p:nvPr/>
        </p:nvSpPr>
        <p:spPr>
          <a:xfrm>
            <a:off x="11585448" y="1078992"/>
            <a:ext cx="22860" cy="22860"/>
          </a:xfrm>
          <a:prstGeom prst="ellipse">
            <a:avLst/>
          </a:prstGeom>
          <a:solidFill>
            <a:srgbClr val="2E4E7E">
              <a:alpha val="92000"/>
            </a:srgbClr>
          </a:solidFill>
          <a:ln w="12700">
            <a:solidFill>
              <a:srgbClr val="2E4E7E">
                <a:alpha val="0"/>
              </a:srgbClr>
            </a:solidFill>
            <a:prstDash val="solid"/>
          </a:ln>
        </p:spPr>
      </p:sp>
      <p:sp>
        <p:nvSpPr>
          <p:cNvPr id="79" name="Shape 77"/>
          <p:cNvSpPr/>
          <p:nvPr/>
        </p:nvSpPr>
        <p:spPr>
          <a:xfrm>
            <a:off x="11786616" y="1078992"/>
            <a:ext cx="22860" cy="22860"/>
          </a:xfrm>
          <a:prstGeom prst="ellipse">
            <a:avLst/>
          </a:prstGeom>
          <a:solidFill>
            <a:srgbClr val="2E4E7E">
              <a:alpha val="92000"/>
            </a:srgbClr>
          </a:solidFill>
          <a:ln w="12700">
            <a:solidFill>
              <a:srgbClr val="2E4E7E">
                <a:alpha val="0"/>
              </a:srgbClr>
            </a:solidFill>
            <a:prstDash val="solid"/>
          </a:ln>
        </p:spPr>
      </p:sp>
      <p:sp>
        <p:nvSpPr>
          <p:cNvPr id="80" name="Shape 78"/>
          <p:cNvSpPr/>
          <p:nvPr/>
        </p:nvSpPr>
        <p:spPr>
          <a:xfrm>
            <a:off x="9372600" y="1261872"/>
            <a:ext cx="22860" cy="22860"/>
          </a:xfrm>
          <a:prstGeom prst="ellipse">
            <a:avLst/>
          </a:prstGeom>
          <a:solidFill>
            <a:srgbClr val="2E4E7E">
              <a:alpha val="92000"/>
            </a:srgbClr>
          </a:solidFill>
          <a:ln w="12700">
            <a:solidFill>
              <a:srgbClr val="2E4E7E">
                <a:alpha val="0"/>
              </a:srgbClr>
            </a:solidFill>
            <a:prstDash val="solid"/>
          </a:ln>
        </p:spPr>
      </p:sp>
      <p:sp>
        <p:nvSpPr>
          <p:cNvPr id="81" name="Shape 79"/>
          <p:cNvSpPr/>
          <p:nvPr/>
        </p:nvSpPr>
        <p:spPr>
          <a:xfrm>
            <a:off x="9573768" y="1261872"/>
            <a:ext cx="22860" cy="22860"/>
          </a:xfrm>
          <a:prstGeom prst="ellipse">
            <a:avLst/>
          </a:prstGeom>
          <a:solidFill>
            <a:srgbClr val="2E4E7E">
              <a:alpha val="92000"/>
            </a:srgbClr>
          </a:solidFill>
          <a:ln w="12700">
            <a:solidFill>
              <a:srgbClr val="2E4E7E">
                <a:alpha val="0"/>
              </a:srgbClr>
            </a:solidFill>
            <a:prstDash val="solid"/>
          </a:ln>
        </p:spPr>
      </p:sp>
      <p:sp>
        <p:nvSpPr>
          <p:cNvPr id="82" name="Shape 80"/>
          <p:cNvSpPr/>
          <p:nvPr/>
        </p:nvSpPr>
        <p:spPr>
          <a:xfrm>
            <a:off x="9774936" y="1261872"/>
            <a:ext cx="22860" cy="22860"/>
          </a:xfrm>
          <a:prstGeom prst="ellipse">
            <a:avLst/>
          </a:prstGeom>
          <a:solidFill>
            <a:srgbClr val="2E4E7E">
              <a:alpha val="92000"/>
            </a:srgbClr>
          </a:solidFill>
          <a:ln w="12700">
            <a:solidFill>
              <a:srgbClr val="2E4E7E">
                <a:alpha val="0"/>
              </a:srgbClr>
            </a:solidFill>
            <a:prstDash val="solid"/>
          </a:ln>
        </p:spPr>
      </p:sp>
      <p:sp>
        <p:nvSpPr>
          <p:cNvPr id="83" name="Shape 81"/>
          <p:cNvSpPr/>
          <p:nvPr/>
        </p:nvSpPr>
        <p:spPr>
          <a:xfrm>
            <a:off x="9976104" y="1261872"/>
            <a:ext cx="22860" cy="22860"/>
          </a:xfrm>
          <a:prstGeom prst="ellipse">
            <a:avLst/>
          </a:prstGeom>
          <a:solidFill>
            <a:srgbClr val="2E4E7E">
              <a:alpha val="92000"/>
            </a:srgbClr>
          </a:solidFill>
          <a:ln w="12700">
            <a:solidFill>
              <a:srgbClr val="2E4E7E">
                <a:alpha val="0"/>
              </a:srgbClr>
            </a:solidFill>
            <a:prstDash val="solid"/>
          </a:ln>
        </p:spPr>
      </p:sp>
      <p:sp>
        <p:nvSpPr>
          <p:cNvPr id="84" name="Shape 82"/>
          <p:cNvSpPr/>
          <p:nvPr/>
        </p:nvSpPr>
        <p:spPr>
          <a:xfrm>
            <a:off x="10177272" y="1261872"/>
            <a:ext cx="22860" cy="22860"/>
          </a:xfrm>
          <a:prstGeom prst="ellipse">
            <a:avLst/>
          </a:prstGeom>
          <a:solidFill>
            <a:srgbClr val="2E4E7E">
              <a:alpha val="92000"/>
            </a:srgbClr>
          </a:solidFill>
          <a:ln w="12700">
            <a:solidFill>
              <a:srgbClr val="2E4E7E">
                <a:alpha val="0"/>
              </a:srgbClr>
            </a:solidFill>
            <a:prstDash val="solid"/>
          </a:ln>
        </p:spPr>
      </p:sp>
      <p:sp>
        <p:nvSpPr>
          <p:cNvPr id="85" name="Shape 83"/>
          <p:cNvSpPr/>
          <p:nvPr/>
        </p:nvSpPr>
        <p:spPr>
          <a:xfrm>
            <a:off x="10378440" y="1261872"/>
            <a:ext cx="22860" cy="22860"/>
          </a:xfrm>
          <a:prstGeom prst="ellipse">
            <a:avLst/>
          </a:prstGeom>
          <a:solidFill>
            <a:srgbClr val="2E4E7E">
              <a:alpha val="92000"/>
            </a:srgbClr>
          </a:solidFill>
          <a:ln w="12700">
            <a:solidFill>
              <a:srgbClr val="2E4E7E">
                <a:alpha val="0"/>
              </a:srgbClr>
            </a:solidFill>
            <a:prstDash val="solid"/>
          </a:ln>
        </p:spPr>
      </p:sp>
      <p:sp>
        <p:nvSpPr>
          <p:cNvPr id="86" name="Shape 84"/>
          <p:cNvSpPr/>
          <p:nvPr/>
        </p:nvSpPr>
        <p:spPr>
          <a:xfrm>
            <a:off x="10579608" y="1261872"/>
            <a:ext cx="22860" cy="22860"/>
          </a:xfrm>
          <a:prstGeom prst="ellipse">
            <a:avLst/>
          </a:prstGeom>
          <a:solidFill>
            <a:srgbClr val="2E4E7E">
              <a:alpha val="92000"/>
            </a:srgbClr>
          </a:solidFill>
          <a:ln w="12700">
            <a:solidFill>
              <a:srgbClr val="2E4E7E">
                <a:alpha val="0"/>
              </a:srgbClr>
            </a:solidFill>
            <a:prstDash val="solid"/>
          </a:ln>
        </p:spPr>
      </p:sp>
      <p:sp>
        <p:nvSpPr>
          <p:cNvPr id="87" name="Shape 85"/>
          <p:cNvSpPr/>
          <p:nvPr/>
        </p:nvSpPr>
        <p:spPr>
          <a:xfrm>
            <a:off x="10780776" y="1261872"/>
            <a:ext cx="22860" cy="22860"/>
          </a:xfrm>
          <a:prstGeom prst="ellipse">
            <a:avLst/>
          </a:prstGeom>
          <a:solidFill>
            <a:srgbClr val="2E4E7E">
              <a:alpha val="92000"/>
            </a:srgbClr>
          </a:solidFill>
          <a:ln w="12700">
            <a:solidFill>
              <a:srgbClr val="2E4E7E">
                <a:alpha val="0"/>
              </a:srgbClr>
            </a:solidFill>
            <a:prstDash val="solid"/>
          </a:ln>
        </p:spPr>
      </p:sp>
      <p:sp>
        <p:nvSpPr>
          <p:cNvPr id="88" name="Shape 86"/>
          <p:cNvSpPr/>
          <p:nvPr/>
        </p:nvSpPr>
        <p:spPr>
          <a:xfrm>
            <a:off x="10981944" y="1261872"/>
            <a:ext cx="22860" cy="22860"/>
          </a:xfrm>
          <a:prstGeom prst="ellipse">
            <a:avLst/>
          </a:prstGeom>
          <a:solidFill>
            <a:srgbClr val="2E4E7E">
              <a:alpha val="92000"/>
            </a:srgbClr>
          </a:solidFill>
          <a:ln w="12700">
            <a:solidFill>
              <a:srgbClr val="2E4E7E">
                <a:alpha val="0"/>
              </a:srgbClr>
            </a:solidFill>
            <a:prstDash val="solid"/>
          </a:ln>
        </p:spPr>
      </p:sp>
      <p:sp>
        <p:nvSpPr>
          <p:cNvPr id="89" name="Shape 87"/>
          <p:cNvSpPr/>
          <p:nvPr/>
        </p:nvSpPr>
        <p:spPr>
          <a:xfrm>
            <a:off x="11183112" y="1261872"/>
            <a:ext cx="22860" cy="22860"/>
          </a:xfrm>
          <a:prstGeom prst="ellipse">
            <a:avLst/>
          </a:prstGeom>
          <a:solidFill>
            <a:srgbClr val="2E4E7E">
              <a:alpha val="92000"/>
            </a:srgbClr>
          </a:solidFill>
          <a:ln w="12700">
            <a:solidFill>
              <a:srgbClr val="2E4E7E">
                <a:alpha val="0"/>
              </a:srgbClr>
            </a:solidFill>
            <a:prstDash val="solid"/>
          </a:ln>
        </p:spPr>
      </p:sp>
      <p:sp>
        <p:nvSpPr>
          <p:cNvPr id="90" name="Shape 88"/>
          <p:cNvSpPr/>
          <p:nvPr/>
        </p:nvSpPr>
        <p:spPr>
          <a:xfrm>
            <a:off x="11384280" y="1261872"/>
            <a:ext cx="22860" cy="22860"/>
          </a:xfrm>
          <a:prstGeom prst="ellipse">
            <a:avLst/>
          </a:prstGeom>
          <a:solidFill>
            <a:srgbClr val="2E4E7E">
              <a:alpha val="92000"/>
            </a:srgbClr>
          </a:solidFill>
          <a:ln w="12700">
            <a:solidFill>
              <a:srgbClr val="2E4E7E">
                <a:alpha val="0"/>
              </a:srgbClr>
            </a:solidFill>
            <a:prstDash val="solid"/>
          </a:ln>
        </p:spPr>
      </p:sp>
      <p:sp>
        <p:nvSpPr>
          <p:cNvPr id="91" name="Shape 89"/>
          <p:cNvSpPr/>
          <p:nvPr/>
        </p:nvSpPr>
        <p:spPr>
          <a:xfrm>
            <a:off x="11585448" y="1261872"/>
            <a:ext cx="22860" cy="22860"/>
          </a:xfrm>
          <a:prstGeom prst="ellipse">
            <a:avLst/>
          </a:prstGeom>
          <a:solidFill>
            <a:srgbClr val="2E4E7E">
              <a:alpha val="92000"/>
            </a:srgbClr>
          </a:solidFill>
          <a:ln w="12700">
            <a:solidFill>
              <a:srgbClr val="2E4E7E">
                <a:alpha val="0"/>
              </a:srgbClr>
            </a:solidFill>
            <a:prstDash val="solid"/>
          </a:ln>
        </p:spPr>
      </p:sp>
      <p:sp>
        <p:nvSpPr>
          <p:cNvPr id="92" name="Shape 90"/>
          <p:cNvSpPr/>
          <p:nvPr/>
        </p:nvSpPr>
        <p:spPr>
          <a:xfrm>
            <a:off x="11786616" y="1261872"/>
            <a:ext cx="22860" cy="22860"/>
          </a:xfrm>
          <a:prstGeom prst="ellipse">
            <a:avLst/>
          </a:prstGeom>
          <a:solidFill>
            <a:srgbClr val="2E4E7E">
              <a:alpha val="92000"/>
            </a:srgbClr>
          </a:solidFill>
          <a:ln w="12700">
            <a:solidFill>
              <a:srgbClr val="2E4E7E">
                <a:alpha val="0"/>
              </a:srgbClr>
            </a:solidFill>
            <a:prstDash val="solid"/>
          </a:ln>
        </p:spPr>
      </p:sp>
      <p:sp>
        <p:nvSpPr>
          <p:cNvPr id="93" name="Shape 91"/>
          <p:cNvSpPr/>
          <p:nvPr/>
        </p:nvSpPr>
        <p:spPr>
          <a:xfrm>
            <a:off x="9372600" y="1444752"/>
            <a:ext cx="22860" cy="22860"/>
          </a:xfrm>
          <a:prstGeom prst="ellipse">
            <a:avLst/>
          </a:prstGeom>
          <a:solidFill>
            <a:srgbClr val="2E4E7E">
              <a:alpha val="92000"/>
            </a:srgbClr>
          </a:solidFill>
          <a:ln w="12700">
            <a:solidFill>
              <a:srgbClr val="2E4E7E">
                <a:alpha val="0"/>
              </a:srgbClr>
            </a:solidFill>
            <a:prstDash val="solid"/>
          </a:ln>
        </p:spPr>
      </p:sp>
      <p:sp>
        <p:nvSpPr>
          <p:cNvPr id="94" name="Shape 92"/>
          <p:cNvSpPr/>
          <p:nvPr/>
        </p:nvSpPr>
        <p:spPr>
          <a:xfrm>
            <a:off x="9573768" y="1444752"/>
            <a:ext cx="22860" cy="22860"/>
          </a:xfrm>
          <a:prstGeom prst="ellipse">
            <a:avLst/>
          </a:prstGeom>
          <a:solidFill>
            <a:srgbClr val="2E4E7E">
              <a:alpha val="92000"/>
            </a:srgbClr>
          </a:solidFill>
          <a:ln w="12700">
            <a:solidFill>
              <a:srgbClr val="2E4E7E">
                <a:alpha val="0"/>
              </a:srgbClr>
            </a:solidFill>
            <a:prstDash val="solid"/>
          </a:ln>
        </p:spPr>
      </p:sp>
      <p:sp>
        <p:nvSpPr>
          <p:cNvPr id="95" name="Shape 93"/>
          <p:cNvSpPr/>
          <p:nvPr/>
        </p:nvSpPr>
        <p:spPr>
          <a:xfrm>
            <a:off x="9774936" y="1444752"/>
            <a:ext cx="22860" cy="22860"/>
          </a:xfrm>
          <a:prstGeom prst="ellipse">
            <a:avLst/>
          </a:prstGeom>
          <a:solidFill>
            <a:srgbClr val="2E4E7E">
              <a:alpha val="92000"/>
            </a:srgbClr>
          </a:solidFill>
          <a:ln w="12700">
            <a:solidFill>
              <a:srgbClr val="2E4E7E">
                <a:alpha val="0"/>
              </a:srgbClr>
            </a:solidFill>
            <a:prstDash val="solid"/>
          </a:ln>
        </p:spPr>
      </p:sp>
      <p:sp>
        <p:nvSpPr>
          <p:cNvPr id="96" name="Shape 94"/>
          <p:cNvSpPr/>
          <p:nvPr/>
        </p:nvSpPr>
        <p:spPr>
          <a:xfrm>
            <a:off x="9976104" y="1444752"/>
            <a:ext cx="22860" cy="22860"/>
          </a:xfrm>
          <a:prstGeom prst="ellipse">
            <a:avLst/>
          </a:prstGeom>
          <a:solidFill>
            <a:srgbClr val="2E4E7E">
              <a:alpha val="92000"/>
            </a:srgbClr>
          </a:solidFill>
          <a:ln w="12700">
            <a:solidFill>
              <a:srgbClr val="2E4E7E">
                <a:alpha val="0"/>
              </a:srgbClr>
            </a:solidFill>
            <a:prstDash val="solid"/>
          </a:ln>
        </p:spPr>
      </p:sp>
      <p:sp>
        <p:nvSpPr>
          <p:cNvPr id="97" name="Shape 95"/>
          <p:cNvSpPr/>
          <p:nvPr/>
        </p:nvSpPr>
        <p:spPr>
          <a:xfrm>
            <a:off x="10177272" y="1444752"/>
            <a:ext cx="22860" cy="22860"/>
          </a:xfrm>
          <a:prstGeom prst="ellipse">
            <a:avLst/>
          </a:prstGeom>
          <a:solidFill>
            <a:srgbClr val="2E4E7E">
              <a:alpha val="92000"/>
            </a:srgbClr>
          </a:solidFill>
          <a:ln w="12700">
            <a:solidFill>
              <a:srgbClr val="2E4E7E">
                <a:alpha val="0"/>
              </a:srgbClr>
            </a:solidFill>
            <a:prstDash val="solid"/>
          </a:ln>
        </p:spPr>
      </p:sp>
      <p:sp>
        <p:nvSpPr>
          <p:cNvPr id="98" name="Shape 96"/>
          <p:cNvSpPr/>
          <p:nvPr/>
        </p:nvSpPr>
        <p:spPr>
          <a:xfrm>
            <a:off x="10378440" y="1444752"/>
            <a:ext cx="22860" cy="22860"/>
          </a:xfrm>
          <a:prstGeom prst="ellipse">
            <a:avLst/>
          </a:prstGeom>
          <a:solidFill>
            <a:srgbClr val="2E4E7E">
              <a:alpha val="92000"/>
            </a:srgbClr>
          </a:solidFill>
          <a:ln w="12700">
            <a:solidFill>
              <a:srgbClr val="2E4E7E">
                <a:alpha val="0"/>
              </a:srgbClr>
            </a:solidFill>
            <a:prstDash val="solid"/>
          </a:ln>
        </p:spPr>
      </p:sp>
      <p:sp>
        <p:nvSpPr>
          <p:cNvPr id="99" name="Shape 97"/>
          <p:cNvSpPr/>
          <p:nvPr/>
        </p:nvSpPr>
        <p:spPr>
          <a:xfrm>
            <a:off x="10579608" y="1444752"/>
            <a:ext cx="22860" cy="22860"/>
          </a:xfrm>
          <a:prstGeom prst="ellipse">
            <a:avLst/>
          </a:prstGeom>
          <a:solidFill>
            <a:srgbClr val="2E4E7E">
              <a:alpha val="92000"/>
            </a:srgbClr>
          </a:solidFill>
          <a:ln w="12700">
            <a:solidFill>
              <a:srgbClr val="2E4E7E">
                <a:alpha val="0"/>
              </a:srgbClr>
            </a:solidFill>
            <a:prstDash val="solid"/>
          </a:ln>
        </p:spPr>
      </p:sp>
      <p:sp>
        <p:nvSpPr>
          <p:cNvPr id="100" name="Shape 98"/>
          <p:cNvSpPr/>
          <p:nvPr/>
        </p:nvSpPr>
        <p:spPr>
          <a:xfrm>
            <a:off x="10780776" y="1444752"/>
            <a:ext cx="22860" cy="22860"/>
          </a:xfrm>
          <a:prstGeom prst="ellipse">
            <a:avLst/>
          </a:prstGeom>
          <a:solidFill>
            <a:srgbClr val="2E4E7E">
              <a:alpha val="92000"/>
            </a:srgbClr>
          </a:solidFill>
          <a:ln w="12700">
            <a:solidFill>
              <a:srgbClr val="2E4E7E">
                <a:alpha val="0"/>
              </a:srgbClr>
            </a:solidFill>
            <a:prstDash val="solid"/>
          </a:ln>
        </p:spPr>
      </p:sp>
      <p:sp>
        <p:nvSpPr>
          <p:cNvPr id="101" name="Shape 99"/>
          <p:cNvSpPr/>
          <p:nvPr/>
        </p:nvSpPr>
        <p:spPr>
          <a:xfrm>
            <a:off x="10981944" y="1444752"/>
            <a:ext cx="22860" cy="22860"/>
          </a:xfrm>
          <a:prstGeom prst="ellipse">
            <a:avLst/>
          </a:prstGeom>
          <a:solidFill>
            <a:srgbClr val="2E4E7E">
              <a:alpha val="92000"/>
            </a:srgbClr>
          </a:solidFill>
          <a:ln w="12700">
            <a:solidFill>
              <a:srgbClr val="2E4E7E">
                <a:alpha val="0"/>
              </a:srgbClr>
            </a:solidFill>
            <a:prstDash val="solid"/>
          </a:ln>
        </p:spPr>
      </p:sp>
      <p:sp>
        <p:nvSpPr>
          <p:cNvPr id="102" name="Shape 100"/>
          <p:cNvSpPr/>
          <p:nvPr/>
        </p:nvSpPr>
        <p:spPr>
          <a:xfrm>
            <a:off x="11183112" y="1444752"/>
            <a:ext cx="22860" cy="22860"/>
          </a:xfrm>
          <a:prstGeom prst="ellipse">
            <a:avLst/>
          </a:prstGeom>
          <a:solidFill>
            <a:srgbClr val="2E4E7E">
              <a:alpha val="92000"/>
            </a:srgbClr>
          </a:solidFill>
          <a:ln w="12700">
            <a:solidFill>
              <a:srgbClr val="2E4E7E">
                <a:alpha val="0"/>
              </a:srgbClr>
            </a:solidFill>
            <a:prstDash val="solid"/>
          </a:ln>
        </p:spPr>
      </p:sp>
      <p:sp>
        <p:nvSpPr>
          <p:cNvPr id="103" name="Shape 101"/>
          <p:cNvSpPr/>
          <p:nvPr/>
        </p:nvSpPr>
        <p:spPr>
          <a:xfrm>
            <a:off x="11384280" y="1444752"/>
            <a:ext cx="22860" cy="22860"/>
          </a:xfrm>
          <a:prstGeom prst="ellipse">
            <a:avLst/>
          </a:prstGeom>
          <a:solidFill>
            <a:srgbClr val="2E4E7E">
              <a:alpha val="92000"/>
            </a:srgbClr>
          </a:solidFill>
          <a:ln w="12700">
            <a:solidFill>
              <a:srgbClr val="2E4E7E">
                <a:alpha val="0"/>
              </a:srgbClr>
            </a:solidFill>
            <a:prstDash val="solid"/>
          </a:ln>
        </p:spPr>
      </p:sp>
      <p:sp>
        <p:nvSpPr>
          <p:cNvPr id="104" name="Shape 102"/>
          <p:cNvSpPr/>
          <p:nvPr/>
        </p:nvSpPr>
        <p:spPr>
          <a:xfrm>
            <a:off x="11585448" y="1444752"/>
            <a:ext cx="22860" cy="22860"/>
          </a:xfrm>
          <a:prstGeom prst="ellipse">
            <a:avLst/>
          </a:prstGeom>
          <a:solidFill>
            <a:srgbClr val="2E4E7E">
              <a:alpha val="92000"/>
            </a:srgbClr>
          </a:solidFill>
          <a:ln w="12700">
            <a:solidFill>
              <a:srgbClr val="2E4E7E">
                <a:alpha val="0"/>
              </a:srgbClr>
            </a:solidFill>
            <a:prstDash val="solid"/>
          </a:ln>
        </p:spPr>
      </p:sp>
      <p:sp>
        <p:nvSpPr>
          <p:cNvPr id="105" name="Shape 103"/>
          <p:cNvSpPr/>
          <p:nvPr/>
        </p:nvSpPr>
        <p:spPr>
          <a:xfrm>
            <a:off x="11786616" y="1444752"/>
            <a:ext cx="22860" cy="22860"/>
          </a:xfrm>
          <a:prstGeom prst="ellipse">
            <a:avLst/>
          </a:prstGeom>
          <a:solidFill>
            <a:srgbClr val="2E4E7E">
              <a:alpha val="92000"/>
            </a:srgbClr>
          </a:solidFill>
          <a:ln w="12700">
            <a:solidFill>
              <a:srgbClr val="2E4E7E">
                <a:alpha val="0"/>
              </a:srgbClr>
            </a:solidFill>
            <a:prstDash val="solid"/>
          </a:ln>
        </p:spPr>
      </p:sp>
      <p:sp>
        <p:nvSpPr>
          <p:cNvPr id="106" name="Shape 104"/>
          <p:cNvSpPr/>
          <p:nvPr/>
        </p:nvSpPr>
        <p:spPr>
          <a:xfrm>
            <a:off x="182880" y="5623560"/>
            <a:ext cx="22860" cy="22860"/>
          </a:xfrm>
          <a:prstGeom prst="ellipse">
            <a:avLst/>
          </a:prstGeom>
          <a:solidFill>
            <a:srgbClr val="2E4E7E">
              <a:alpha val="92000"/>
            </a:srgbClr>
          </a:solidFill>
          <a:ln w="12700">
            <a:solidFill>
              <a:srgbClr val="2E4E7E">
                <a:alpha val="0"/>
              </a:srgbClr>
            </a:solidFill>
            <a:prstDash val="solid"/>
          </a:ln>
        </p:spPr>
      </p:sp>
      <p:sp>
        <p:nvSpPr>
          <p:cNvPr id="107" name="Shape 105"/>
          <p:cNvSpPr/>
          <p:nvPr/>
        </p:nvSpPr>
        <p:spPr>
          <a:xfrm>
            <a:off x="384048" y="5623560"/>
            <a:ext cx="22860" cy="22860"/>
          </a:xfrm>
          <a:prstGeom prst="ellipse">
            <a:avLst/>
          </a:prstGeom>
          <a:solidFill>
            <a:srgbClr val="2E4E7E">
              <a:alpha val="92000"/>
            </a:srgbClr>
          </a:solidFill>
          <a:ln w="12700">
            <a:solidFill>
              <a:srgbClr val="2E4E7E">
                <a:alpha val="0"/>
              </a:srgbClr>
            </a:solidFill>
            <a:prstDash val="solid"/>
          </a:ln>
        </p:spPr>
      </p:sp>
      <p:sp>
        <p:nvSpPr>
          <p:cNvPr id="108" name="Shape 106"/>
          <p:cNvSpPr/>
          <p:nvPr/>
        </p:nvSpPr>
        <p:spPr>
          <a:xfrm>
            <a:off x="585216" y="5623560"/>
            <a:ext cx="22860" cy="22860"/>
          </a:xfrm>
          <a:prstGeom prst="ellipse">
            <a:avLst/>
          </a:prstGeom>
          <a:solidFill>
            <a:srgbClr val="2E4E7E">
              <a:alpha val="92000"/>
            </a:srgbClr>
          </a:solidFill>
          <a:ln w="12700">
            <a:solidFill>
              <a:srgbClr val="2E4E7E">
                <a:alpha val="0"/>
              </a:srgbClr>
            </a:solidFill>
            <a:prstDash val="solid"/>
          </a:ln>
        </p:spPr>
      </p:sp>
      <p:sp>
        <p:nvSpPr>
          <p:cNvPr id="109" name="Shape 107"/>
          <p:cNvSpPr/>
          <p:nvPr/>
        </p:nvSpPr>
        <p:spPr>
          <a:xfrm>
            <a:off x="786384" y="5623560"/>
            <a:ext cx="22860" cy="22860"/>
          </a:xfrm>
          <a:prstGeom prst="ellipse">
            <a:avLst/>
          </a:prstGeom>
          <a:solidFill>
            <a:srgbClr val="2E4E7E">
              <a:alpha val="92000"/>
            </a:srgbClr>
          </a:solidFill>
          <a:ln w="12700">
            <a:solidFill>
              <a:srgbClr val="2E4E7E">
                <a:alpha val="0"/>
              </a:srgbClr>
            </a:solidFill>
            <a:prstDash val="solid"/>
          </a:ln>
        </p:spPr>
      </p:sp>
      <p:sp>
        <p:nvSpPr>
          <p:cNvPr id="110" name="Shape 108"/>
          <p:cNvSpPr/>
          <p:nvPr/>
        </p:nvSpPr>
        <p:spPr>
          <a:xfrm>
            <a:off x="987552" y="5623560"/>
            <a:ext cx="22860" cy="22860"/>
          </a:xfrm>
          <a:prstGeom prst="ellipse">
            <a:avLst/>
          </a:prstGeom>
          <a:solidFill>
            <a:srgbClr val="2E4E7E">
              <a:alpha val="92000"/>
            </a:srgbClr>
          </a:solidFill>
          <a:ln w="12700">
            <a:solidFill>
              <a:srgbClr val="2E4E7E">
                <a:alpha val="0"/>
              </a:srgbClr>
            </a:solidFill>
            <a:prstDash val="solid"/>
          </a:ln>
        </p:spPr>
      </p:sp>
      <p:sp>
        <p:nvSpPr>
          <p:cNvPr id="111" name="Shape 109"/>
          <p:cNvSpPr/>
          <p:nvPr/>
        </p:nvSpPr>
        <p:spPr>
          <a:xfrm>
            <a:off x="1188720" y="5623560"/>
            <a:ext cx="22860" cy="22860"/>
          </a:xfrm>
          <a:prstGeom prst="ellipse">
            <a:avLst/>
          </a:prstGeom>
          <a:solidFill>
            <a:srgbClr val="2E4E7E">
              <a:alpha val="92000"/>
            </a:srgbClr>
          </a:solidFill>
          <a:ln w="12700">
            <a:solidFill>
              <a:srgbClr val="2E4E7E">
                <a:alpha val="0"/>
              </a:srgbClr>
            </a:solidFill>
            <a:prstDash val="solid"/>
          </a:ln>
        </p:spPr>
      </p:sp>
      <p:sp>
        <p:nvSpPr>
          <p:cNvPr id="112" name="Shape 110"/>
          <p:cNvSpPr/>
          <p:nvPr/>
        </p:nvSpPr>
        <p:spPr>
          <a:xfrm>
            <a:off x="1389888" y="5623560"/>
            <a:ext cx="22860" cy="22860"/>
          </a:xfrm>
          <a:prstGeom prst="ellipse">
            <a:avLst/>
          </a:prstGeom>
          <a:solidFill>
            <a:srgbClr val="2E4E7E">
              <a:alpha val="92000"/>
            </a:srgbClr>
          </a:solidFill>
          <a:ln w="12700">
            <a:solidFill>
              <a:srgbClr val="2E4E7E">
                <a:alpha val="0"/>
              </a:srgbClr>
            </a:solidFill>
            <a:prstDash val="solid"/>
          </a:ln>
        </p:spPr>
      </p:sp>
      <p:sp>
        <p:nvSpPr>
          <p:cNvPr id="113" name="Shape 111"/>
          <p:cNvSpPr/>
          <p:nvPr/>
        </p:nvSpPr>
        <p:spPr>
          <a:xfrm>
            <a:off x="1591056" y="5623560"/>
            <a:ext cx="22860" cy="22860"/>
          </a:xfrm>
          <a:prstGeom prst="ellipse">
            <a:avLst/>
          </a:prstGeom>
          <a:solidFill>
            <a:srgbClr val="2E4E7E">
              <a:alpha val="92000"/>
            </a:srgbClr>
          </a:solidFill>
          <a:ln w="12700">
            <a:solidFill>
              <a:srgbClr val="2E4E7E">
                <a:alpha val="0"/>
              </a:srgbClr>
            </a:solidFill>
            <a:prstDash val="solid"/>
          </a:ln>
        </p:spPr>
      </p:sp>
      <p:sp>
        <p:nvSpPr>
          <p:cNvPr id="114" name="Shape 112"/>
          <p:cNvSpPr/>
          <p:nvPr/>
        </p:nvSpPr>
        <p:spPr>
          <a:xfrm>
            <a:off x="1792224" y="5623560"/>
            <a:ext cx="22860" cy="22860"/>
          </a:xfrm>
          <a:prstGeom prst="ellipse">
            <a:avLst/>
          </a:prstGeom>
          <a:solidFill>
            <a:srgbClr val="2E4E7E">
              <a:alpha val="92000"/>
            </a:srgbClr>
          </a:solidFill>
          <a:ln w="12700">
            <a:solidFill>
              <a:srgbClr val="2E4E7E">
                <a:alpha val="0"/>
              </a:srgbClr>
            </a:solidFill>
            <a:prstDash val="solid"/>
          </a:ln>
        </p:spPr>
      </p:sp>
      <p:sp>
        <p:nvSpPr>
          <p:cNvPr id="115" name="Shape 113"/>
          <p:cNvSpPr/>
          <p:nvPr/>
        </p:nvSpPr>
        <p:spPr>
          <a:xfrm>
            <a:off x="1993392" y="5623560"/>
            <a:ext cx="22860" cy="22860"/>
          </a:xfrm>
          <a:prstGeom prst="ellipse">
            <a:avLst/>
          </a:prstGeom>
          <a:solidFill>
            <a:srgbClr val="2E4E7E">
              <a:alpha val="92000"/>
            </a:srgbClr>
          </a:solidFill>
          <a:ln w="12700">
            <a:solidFill>
              <a:srgbClr val="2E4E7E">
                <a:alpha val="0"/>
              </a:srgbClr>
            </a:solidFill>
            <a:prstDash val="solid"/>
          </a:ln>
        </p:spPr>
      </p:sp>
      <p:sp>
        <p:nvSpPr>
          <p:cNvPr id="116" name="Shape 114"/>
          <p:cNvSpPr/>
          <p:nvPr/>
        </p:nvSpPr>
        <p:spPr>
          <a:xfrm>
            <a:off x="2194560" y="5623560"/>
            <a:ext cx="22860" cy="22860"/>
          </a:xfrm>
          <a:prstGeom prst="ellipse">
            <a:avLst/>
          </a:prstGeom>
          <a:solidFill>
            <a:srgbClr val="2E4E7E">
              <a:alpha val="92000"/>
            </a:srgbClr>
          </a:solidFill>
          <a:ln w="12700">
            <a:solidFill>
              <a:srgbClr val="2E4E7E">
                <a:alpha val="0"/>
              </a:srgbClr>
            </a:solidFill>
            <a:prstDash val="solid"/>
          </a:ln>
        </p:spPr>
      </p:sp>
      <p:sp>
        <p:nvSpPr>
          <p:cNvPr id="117" name="Shape 115"/>
          <p:cNvSpPr/>
          <p:nvPr/>
        </p:nvSpPr>
        <p:spPr>
          <a:xfrm>
            <a:off x="2395728" y="5623560"/>
            <a:ext cx="22860" cy="22860"/>
          </a:xfrm>
          <a:prstGeom prst="ellipse">
            <a:avLst/>
          </a:prstGeom>
          <a:solidFill>
            <a:srgbClr val="2E4E7E">
              <a:alpha val="92000"/>
            </a:srgbClr>
          </a:solidFill>
          <a:ln w="12700">
            <a:solidFill>
              <a:srgbClr val="2E4E7E">
                <a:alpha val="0"/>
              </a:srgbClr>
            </a:solidFill>
            <a:prstDash val="solid"/>
          </a:ln>
        </p:spPr>
      </p:sp>
      <p:sp>
        <p:nvSpPr>
          <p:cNvPr id="118" name="Shape 116"/>
          <p:cNvSpPr/>
          <p:nvPr/>
        </p:nvSpPr>
        <p:spPr>
          <a:xfrm>
            <a:off x="2596896" y="5623560"/>
            <a:ext cx="22860" cy="22860"/>
          </a:xfrm>
          <a:prstGeom prst="ellipse">
            <a:avLst/>
          </a:prstGeom>
          <a:solidFill>
            <a:srgbClr val="2E4E7E">
              <a:alpha val="92000"/>
            </a:srgbClr>
          </a:solidFill>
          <a:ln w="12700">
            <a:solidFill>
              <a:srgbClr val="2E4E7E">
                <a:alpha val="0"/>
              </a:srgbClr>
            </a:solidFill>
            <a:prstDash val="solid"/>
          </a:ln>
        </p:spPr>
      </p:sp>
      <p:sp>
        <p:nvSpPr>
          <p:cNvPr id="119" name="Shape 117"/>
          <p:cNvSpPr/>
          <p:nvPr/>
        </p:nvSpPr>
        <p:spPr>
          <a:xfrm>
            <a:off x="182880" y="5806440"/>
            <a:ext cx="22860" cy="22860"/>
          </a:xfrm>
          <a:prstGeom prst="ellipse">
            <a:avLst/>
          </a:prstGeom>
          <a:solidFill>
            <a:srgbClr val="2E4E7E">
              <a:alpha val="92000"/>
            </a:srgbClr>
          </a:solidFill>
          <a:ln w="12700">
            <a:solidFill>
              <a:srgbClr val="2E4E7E">
                <a:alpha val="0"/>
              </a:srgbClr>
            </a:solidFill>
            <a:prstDash val="solid"/>
          </a:ln>
        </p:spPr>
      </p:sp>
      <p:sp>
        <p:nvSpPr>
          <p:cNvPr id="120" name="Shape 118"/>
          <p:cNvSpPr/>
          <p:nvPr/>
        </p:nvSpPr>
        <p:spPr>
          <a:xfrm>
            <a:off x="384048" y="5806440"/>
            <a:ext cx="22860" cy="22860"/>
          </a:xfrm>
          <a:prstGeom prst="ellipse">
            <a:avLst/>
          </a:prstGeom>
          <a:solidFill>
            <a:srgbClr val="2E4E7E">
              <a:alpha val="92000"/>
            </a:srgbClr>
          </a:solidFill>
          <a:ln w="12700">
            <a:solidFill>
              <a:srgbClr val="2E4E7E">
                <a:alpha val="0"/>
              </a:srgbClr>
            </a:solidFill>
            <a:prstDash val="solid"/>
          </a:ln>
        </p:spPr>
      </p:sp>
      <p:sp>
        <p:nvSpPr>
          <p:cNvPr id="121" name="Shape 119"/>
          <p:cNvSpPr/>
          <p:nvPr/>
        </p:nvSpPr>
        <p:spPr>
          <a:xfrm>
            <a:off x="585216" y="5806440"/>
            <a:ext cx="22860" cy="22860"/>
          </a:xfrm>
          <a:prstGeom prst="ellipse">
            <a:avLst/>
          </a:prstGeom>
          <a:solidFill>
            <a:srgbClr val="2E4E7E">
              <a:alpha val="92000"/>
            </a:srgbClr>
          </a:solidFill>
          <a:ln w="12700">
            <a:solidFill>
              <a:srgbClr val="2E4E7E">
                <a:alpha val="0"/>
              </a:srgbClr>
            </a:solidFill>
            <a:prstDash val="solid"/>
          </a:ln>
        </p:spPr>
      </p:sp>
      <p:sp>
        <p:nvSpPr>
          <p:cNvPr id="122" name="Shape 120"/>
          <p:cNvSpPr/>
          <p:nvPr/>
        </p:nvSpPr>
        <p:spPr>
          <a:xfrm>
            <a:off x="786384" y="5806440"/>
            <a:ext cx="22860" cy="22860"/>
          </a:xfrm>
          <a:prstGeom prst="ellipse">
            <a:avLst/>
          </a:prstGeom>
          <a:solidFill>
            <a:srgbClr val="2E4E7E">
              <a:alpha val="92000"/>
            </a:srgbClr>
          </a:solidFill>
          <a:ln w="12700">
            <a:solidFill>
              <a:srgbClr val="2E4E7E">
                <a:alpha val="0"/>
              </a:srgbClr>
            </a:solidFill>
            <a:prstDash val="solid"/>
          </a:ln>
        </p:spPr>
      </p:sp>
      <p:sp>
        <p:nvSpPr>
          <p:cNvPr id="123" name="Shape 121"/>
          <p:cNvSpPr/>
          <p:nvPr/>
        </p:nvSpPr>
        <p:spPr>
          <a:xfrm>
            <a:off x="987552" y="5806440"/>
            <a:ext cx="22860" cy="22860"/>
          </a:xfrm>
          <a:prstGeom prst="ellipse">
            <a:avLst/>
          </a:prstGeom>
          <a:solidFill>
            <a:srgbClr val="2E4E7E">
              <a:alpha val="92000"/>
            </a:srgbClr>
          </a:solidFill>
          <a:ln w="12700">
            <a:solidFill>
              <a:srgbClr val="2E4E7E">
                <a:alpha val="0"/>
              </a:srgbClr>
            </a:solidFill>
            <a:prstDash val="solid"/>
          </a:ln>
        </p:spPr>
      </p:sp>
      <p:sp>
        <p:nvSpPr>
          <p:cNvPr id="124" name="Shape 122"/>
          <p:cNvSpPr/>
          <p:nvPr/>
        </p:nvSpPr>
        <p:spPr>
          <a:xfrm>
            <a:off x="1188720" y="5806440"/>
            <a:ext cx="22860" cy="22860"/>
          </a:xfrm>
          <a:prstGeom prst="ellipse">
            <a:avLst/>
          </a:prstGeom>
          <a:solidFill>
            <a:srgbClr val="2E4E7E">
              <a:alpha val="92000"/>
            </a:srgbClr>
          </a:solidFill>
          <a:ln w="12700">
            <a:solidFill>
              <a:srgbClr val="2E4E7E">
                <a:alpha val="0"/>
              </a:srgbClr>
            </a:solidFill>
            <a:prstDash val="solid"/>
          </a:ln>
        </p:spPr>
      </p:sp>
      <p:sp>
        <p:nvSpPr>
          <p:cNvPr id="125" name="Shape 123"/>
          <p:cNvSpPr/>
          <p:nvPr/>
        </p:nvSpPr>
        <p:spPr>
          <a:xfrm>
            <a:off x="1389888" y="5806440"/>
            <a:ext cx="22860" cy="22860"/>
          </a:xfrm>
          <a:prstGeom prst="ellipse">
            <a:avLst/>
          </a:prstGeom>
          <a:solidFill>
            <a:srgbClr val="2E4E7E">
              <a:alpha val="92000"/>
            </a:srgbClr>
          </a:solidFill>
          <a:ln w="12700">
            <a:solidFill>
              <a:srgbClr val="2E4E7E">
                <a:alpha val="0"/>
              </a:srgbClr>
            </a:solidFill>
            <a:prstDash val="solid"/>
          </a:ln>
        </p:spPr>
      </p:sp>
      <p:sp>
        <p:nvSpPr>
          <p:cNvPr id="126" name="Shape 124"/>
          <p:cNvSpPr/>
          <p:nvPr/>
        </p:nvSpPr>
        <p:spPr>
          <a:xfrm>
            <a:off x="1591056" y="5806440"/>
            <a:ext cx="22860" cy="22860"/>
          </a:xfrm>
          <a:prstGeom prst="ellipse">
            <a:avLst/>
          </a:prstGeom>
          <a:solidFill>
            <a:srgbClr val="2E4E7E">
              <a:alpha val="92000"/>
            </a:srgbClr>
          </a:solidFill>
          <a:ln w="12700">
            <a:solidFill>
              <a:srgbClr val="2E4E7E">
                <a:alpha val="0"/>
              </a:srgbClr>
            </a:solidFill>
            <a:prstDash val="solid"/>
          </a:ln>
        </p:spPr>
      </p:sp>
      <p:sp>
        <p:nvSpPr>
          <p:cNvPr id="127" name="Shape 125"/>
          <p:cNvSpPr/>
          <p:nvPr/>
        </p:nvSpPr>
        <p:spPr>
          <a:xfrm>
            <a:off x="1792224" y="5806440"/>
            <a:ext cx="22860" cy="22860"/>
          </a:xfrm>
          <a:prstGeom prst="ellipse">
            <a:avLst/>
          </a:prstGeom>
          <a:solidFill>
            <a:srgbClr val="2E4E7E">
              <a:alpha val="92000"/>
            </a:srgbClr>
          </a:solidFill>
          <a:ln w="12700">
            <a:solidFill>
              <a:srgbClr val="2E4E7E">
                <a:alpha val="0"/>
              </a:srgbClr>
            </a:solidFill>
            <a:prstDash val="solid"/>
          </a:ln>
        </p:spPr>
      </p:sp>
      <p:sp>
        <p:nvSpPr>
          <p:cNvPr id="128" name="Shape 126"/>
          <p:cNvSpPr/>
          <p:nvPr/>
        </p:nvSpPr>
        <p:spPr>
          <a:xfrm>
            <a:off x="1993392" y="5806440"/>
            <a:ext cx="22860" cy="22860"/>
          </a:xfrm>
          <a:prstGeom prst="ellipse">
            <a:avLst/>
          </a:prstGeom>
          <a:solidFill>
            <a:srgbClr val="2E4E7E">
              <a:alpha val="92000"/>
            </a:srgbClr>
          </a:solidFill>
          <a:ln w="12700">
            <a:solidFill>
              <a:srgbClr val="2E4E7E">
                <a:alpha val="0"/>
              </a:srgbClr>
            </a:solidFill>
            <a:prstDash val="solid"/>
          </a:ln>
        </p:spPr>
      </p:sp>
      <p:sp>
        <p:nvSpPr>
          <p:cNvPr id="129" name="Shape 127"/>
          <p:cNvSpPr/>
          <p:nvPr/>
        </p:nvSpPr>
        <p:spPr>
          <a:xfrm>
            <a:off x="2194560" y="5806440"/>
            <a:ext cx="22860" cy="22860"/>
          </a:xfrm>
          <a:prstGeom prst="ellipse">
            <a:avLst/>
          </a:prstGeom>
          <a:solidFill>
            <a:srgbClr val="2E4E7E">
              <a:alpha val="92000"/>
            </a:srgbClr>
          </a:solidFill>
          <a:ln w="12700">
            <a:solidFill>
              <a:srgbClr val="2E4E7E">
                <a:alpha val="0"/>
              </a:srgbClr>
            </a:solidFill>
            <a:prstDash val="solid"/>
          </a:ln>
        </p:spPr>
      </p:sp>
      <p:sp>
        <p:nvSpPr>
          <p:cNvPr id="130" name="Shape 128"/>
          <p:cNvSpPr/>
          <p:nvPr/>
        </p:nvSpPr>
        <p:spPr>
          <a:xfrm>
            <a:off x="2395728" y="5806440"/>
            <a:ext cx="22860" cy="22860"/>
          </a:xfrm>
          <a:prstGeom prst="ellipse">
            <a:avLst/>
          </a:prstGeom>
          <a:solidFill>
            <a:srgbClr val="2E4E7E">
              <a:alpha val="92000"/>
            </a:srgbClr>
          </a:solidFill>
          <a:ln w="12700">
            <a:solidFill>
              <a:srgbClr val="2E4E7E">
                <a:alpha val="0"/>
              </a:srgbClr>
            </a:solidFill>
            <a:prstDash val="solid"/>
          </a:ln>
        </p:spPr>
      </p:sp>
      <p:sp>
        <p:nvSpPr>
          <p:cNvPr id="131" name="Shape 129"/>
          <p:cNvSpPr/>
          <p:nvPr/>
        </p:nvSpPr>
        <p:spPr>
          <a:xfrm>
            <a:off x="2596896" y="5806440"/>
            <a:ext cx="22860" cy="22860"/>
          </a:xfrm>
          <a:prstGeom prst="ellipse">
            <a:avLst/>
          </a:prstGeom>
          <a:solidFill>
            <a:srgbClr val="2E4E7E">
              <a:alpha val="92000"/>
            </a:srgbClr>
          </a:solidFill>
          <a:ln w="12700">
            <a:solidFill>
              <a:srgbClr val="2E4E7E">
                <a:alpha val="0"/>
              </a:srgbClr>
            </a:solidFill>
            <a:prstDash val="solid"/>
          </a:ln>
        </p:spPr>
      </p:sp>
      <p:sp>
        <p:nvSpPr>
          <p:cNvPr id="132" name="Shape 130"/>
          <p:cNvSpPr/>
          <p:nvPr/>
        </p:nvSpPr>
        <p:spPr>
          <a:xfrm>
            <a:off x="182880" y="5989320"/>
            <a:ext cx="22860" cy="22860"/>
          </a:xfrm>
          <a:prstGeom prst="ellipse">
            <a:avLst/>
          </a:prstGeom>
          <a:solidFill>
            <a:srgbClr val="2E4E7E">
              <a:alpha val="92000"/>
            </a:srgbClr>
          </a:solidFill>
          <a:ln w="12700">
            <a:solidFill>
              <a:srgbClr val="2E4E7E">
                <a:alpha val="0"/>
              </a:srgbClr>
            </a:solidFill>
            <a:prstDash val="solid"/>
          </a:ln>
        </p:spPr>
      </p:sp>
      <p:sp>
        <p:nvSpPr>
          <p:cNvPr id="133" name="Shape 131"/>
          <p:cNvSpPr/>
          <p:nvPr/>
        </p:nvSpPr>
        <p:spPr>
          <a:xfrm>
            <a:off x="384048" y="5989320"/>
            <a:ext cx="22860" cy="22860"/>
          </a:xfrm>
          <a:prstGeom prst="ellipse">
            <a:avLst/>
          </a:prstGeom>
          <a:solidFill>
            <a:srgbClr val="2E4E7E">
              <a:alpha val="92000"/>
            </a:srgbClr>
          </a:solidFill>
          <a:ln w="12700">
            <a:solidFill>
              <a:srgbClr val="2E4E7E">
                <a:alpha val="0"/>
              </a:srgbClr>
            </a:solidFill>
            <a:prstDash val="solid"/>
          </a:ln>
        </p:spPr>
      </p:sp>
      <p:sp>
        <p:nvSpPr>
          <p:cNvPr id="134" name="Shape 132"/>
          <p:cNvSpPr/>
          <p:nvPr/>
        </p:nvSpPr>
        <p:spPr>
          <a:xfrm>
            <a:off x="585216" y="5989320"/>
            <a:ext cx="22860" cy="22860"/>
          </a:xfrm>
          <a:prstGeom prst="ellipse">
            <a:avLst/>
          </a:prstGeom>
          <a:solidFill>
            <a:srgbClr val="2E4E7E">
              <a:alpha val="92000"/>
            </a:srgbClr>
          </a:solidFill>
          <a:ln w="12700">
            <a:solidFill>
              <a:srgbClr val="2E4E7E">
                <a:alpha val="0"/>
              </a:srgbClr>
            </a:solidFill>
            <a:prstDash val="solid"/>
          </a:ln>
        </p:spPr>
      </p:sp>
      <p:sp>
        <p:nvSpPr>
          <p:cNvPr id="135" name="Shape 133"/>
          <p:cNvSpPr/>
          <p:nvPr/>
        </p:nvSpPr>
        <p:spPr>
          <a:xfrm>
            <a:off x="786384" y="5989320"/>
            <a:ext cx="22860" cy="22860"/>
          </a:xfrm>
          <a:prstGeom prst="ellipse">
            <a:avLst/>
          </a:prstGeom>
          <a:solidFill>
            <a:srgbClr val="2E4E7E">
              <a:alpha val="92000"/>
            </a:srgbClr>
          </a:solidFill>
          <a:ln w="12700">
            <a:solidFill>
              <a:srgbClr val="2E4E7E">
                <a:alpha val="0"/>
              </a:srgbClr>
            </a:solidFill>
            <a:prstDash val="solid"/>
          </a:ln>
        </p:spPr>
      </p:sp>
      <p:sp>
        <p:nvSpPr>
          <p:cNvPr id="136" name="Shape 134"/>
          <p:cNvSpPr/>
          <p:nvPr/>
        </p:nvSpPr>
        <p:spPr>
          <a:xfrm>
            <a:off x="987552" y="5989320"/>
            <a:ext cx="22860" cy="22860"/>
          </a:xfrm>
          <a:prstGeom prst="ellipse">
            <a:avLst/>
          </a:prstGeom>
          <a:solidFill>
            <a:srgbClr val="2E4E7E">
              <a:alpha val="92000"/>
            </a:srgbClr>
          </a:solidFill>
          <a:ln w="12700">
            <a:solidFill>
              <a:srgbClr val="2E4E7E">
                <a:alpha val="0"/>
              </a:srgbClr>
            </a:solidFill>
            <a:prstDash val="solid"/>
          </a:ln>
        </p:spPr>
      </p:sp>
      <p:sp>
        <p:nvSpPr>
          <p:cNvPr id="137" name="Shape 135"/>
          <p:cNvSpPr/>
          <p:nvPr/>
        </p:nvSpPr>
        <p:spPr>
          <a:xfrm>
            <a:off x="1188720" y="5989320"/>
            <a:ext cx="22860" cy="22860"/>
          </a:xfrm>
          <a:prstGeom prst="ellipse">
            <a:avLst/>
          </a:prstGeom>
          <a:solidFill>
            <a:srgbClr val="2E4E7E">
              <a:alpha val="92000"/>
            </a:srgbClr>
          </a:solidFill>
          <a:ln w="12700">
            <a:solidFill>
              <a:srgbClr val="2E4E7E">
                <a:alpha val="0"/>
              </a:srgbClr>
            </a:solidFill>
            <a:prstDash val="solid"/>
          </a:ln>
        </p:spPr>
      </p:sp>
      <p:sp>
        <p:nvSpPr>
          <p:cNvPr id="138" name="Shape 136"/>
          <p:cNvSpPr/>
          <p:nvPr/>
        </p:nvSpPr>
        <p:spPr>
          <a:xfrm>
            <a:off x="1389888" y="5989320"/>
            <a:ext cx="22860" cy="22860"/>
          </a:xfrm>
          <a:prstGeom prst="ellipse">
            <a:avLst/>
          </a:prstGeom>
          <a:solidFill>
            <a:srgbClr val="2E4E7E">
              <a:alpha val="92000"/>
            </a:srgbClr>
          </a:solidFill>
          <a:ln w="12700">
            <a:solidFill>
              <a:srgbClr val="2E4E7E">
                <a:alpha val="0"/>
              </a:srgbClr>
            </a:solidFill>
            <a:prstDash val="solid"/>
          </a:ln>
        </p:spPr>
      </p:sp>
      <p:sp>
        <p:nvSpPr>
          <p:cNvPr id="139" name="Shape 137"/>
          <p:cNvSpPr/>
          <p:nvPr/>
        </p:nvSpPr>
        <p:spPr>
          <a:xfrm>
            <a:off x="1591056" y="5989320"/>
            <a:ext cx="22860" cy="22860"/>
          </a:xfrm>
          <a:prstGeom prst="ellipse">
            <a:avLst/>
          </a:prstGeom>
          <a:solidFill>
            <a:srgbClr val="2E4E7E">
              <a:alpha val="92000"/>
            </a:srgbClr>
          </a:solidFill>
          <a:ln w="12700">
            <a:solidFill>
              <a:srgbClr val="2E4E7E">
                <a:alpha val="0"/>
              </a:srgbClr>
            </a:solidFill>
            <a:prstDash val="solid"/>
          </a:ln>
        </p:spPr>
      </p:sp>
      <p:sp>
        <p:nvSpPr>
          <p:cNvPr id="140" name="Shape 138"/>
          <p:cNvSpPr/>
          <p:nvPr/>
        </p:nvSpPr>
        <p:spPr>
          <a:xfrm>
            <a:off x="1792224" y="5989320"/>
            <a:ext cx="22860" cy="22860"/>
          </a:xfrm>
          <a:prstGeom prst="ellipse">
            <a:avLst/>
          </a:prstGeom>
          <a:solidFill>
            <a:srgbClr val="2E4E7E">
              <a:alpha val="92000"/>
            </a:srgbClr>
          </a:solidFill>
          <a:ln w="12700">
            <a:solidFill>
              <a:srgbClr val="2E4E7E">
                <a:alpha val="0"/>
              </a:srgbClr>
            </a:solidFill>
            <a:prstDash val="solid"/>
          </a:ln>
        </p:spPr>
      </p:sp>
      <p:sp>
        <p:nvSpPr>
          <p:cNvPr id="141" name="Shape 139"/>
          <p:cNvSpPr/>
          <p:nvPr/>
        </p:nvSpPr>
        <p:spPr>
          <a:xfrm>
            <a:off x="1993392" y="5989320"/>
            <a:ext cx="22860" cy="22860"/>
          </a:xfrm>
          <a:prstGeom prst="ellipse">
            <a:avLst/>
          </a:prstGeom>
          <a:solidFill>
            <a:srgbClr val="2E4E7E">
              <a:alpha val="92000"/>
            </a:srgbClr>
          </a:solidFill>
          <a:ln w="12700">
            <a:solidFill>
              <a:srgbClr val="2E4E7E">
                <a:alpha val="0"/>
              </a:srgbClr>
            </a:solidFill>
            <a:prstDash val="solid"/>
          </a:ln>
        </p:spPr>
      </p:sp>
      <p:sp>
        <p:nvSpPr>
          <p:cNvPr id="142" name="Shape 140"/>
          <p:cNvSpPr/>
          <p:nvPr/>
        </p:nvSpPr>
        <p:spPr>
          <a:xfrm>
            <a:off x="2194560" y="5989320"/>
            <a:ext cx="22860" cy="22860"/>
          </a:xfrm>
          <a:prstGeom prst="ellipse">
            <a:avLst/>
          </a:prstGeom>
          <a:solidFill>
            <a:srgbClr val="2E4E7E">
              <a:alpha val="92000"/>
            </a:srgbClr>
          </a:solidFill>
          <a:ln w="12700">
            <a:solidFill>
              <a:srgbClr val="2E4E7E">
                <a:alpha val="0"/>
              </a:srgbClr>
            </a:solidFill>
            <a:prstDash val="solid"/>
          </a:ln>
        </p:spPr>
      </p:sp>
      <p:sp>
        <p:nvSpPr>
          <p:cNvPr id="143" name="Shape 141"/>
          <p:cNvSpPr/>
          <p:nvPr/>
        </p:nvSpPr>
        <p:spPr>
          <a:xfrm>
            <a:off x="2395728" y="5989320"/>
            <a:ext cx="22860" cy="22860"/>
          </a:xfrm>
          <a:prstGeom prst="ellipse">
            <a:avLst/>
          </a:prstGeom>
          <a:solidFill>
            <a:srgbClr val="2E4E7E">
              <a:alpha val="92000"/>
            </a:srgbClr>
          </a:solidFill>
          <a:ln w="12700">
            <a:solidFill>
              <a:srgbClr val="2E4E7E">
                <a:alpha val="0"/>
              </a:srgbClr>
            </a:solidFill>
            <a:prstDash val="solid"/>
          </a:ln>
        </p:spPr>
      </p:sp>
      <p:sp>
        <p:nvSpPr>
          <p:cNvPr id="144" name="Shape 142"/>
          <p:cNvSpPr/>
          <p:nvPr/>
        </p:nvSpPr>
        <p:spPr>
          <a:xfrm>
            <a:off x="2596896" y="5989320"/>
            <a:ext cx="22860" cy="22860"/>
          </a:xfrm>
          <a:prstGeom prst="ellipse">
            <a:avLst/>
          </a:prstGeom>
          <a:solidFill>
            <a:srgbClr val="2E4E7E">
              <a:alpha val="92000"/>
            </a:srgbClr>
          </a:solidFill>
          <a:ln w="12700">
            <a:solidFill>
              <a:srgbClr val="2E4E7E">
                <a:alpha val="0"/>
              </a:srgbClr>
            </a:solidFill>
            <a:prstDash val="solid"/>
          </a:ln>
        </p:spPr>
      </p:sp>
      <p:sp>
        <p:nvSpPr>
          <p:cNvPr id="145" name="Shape 143"/>
          <p:cNvSpPr/>
          <p:nvPr/>
        </p:nvSpPr>
        <p:spPr>
          <a:xfrm>
            <a:off x="182880" y="6172200"/>
            <a:ext cx="22860" cy="22860"/>
          </a:xfrm>
          <a:prstGeom prst="ellipse">
            <a:avLst/>
          </a:prstGeom>
          <a:solidFill>
            <a:srgbClr val="2E4E7E">
              <a:alpha val="92000"/>
            </a:srgbClr>
          </a:solidFill>
          <a:ln w="12700">
            <a:solidFill>
              <a:srgbClr val="2E4E7E">
                <a:alpha val="0"/>
              </a:srgbClr>
            </a:solidFill>
            <a:prstDash val="solid"/>
          </a:ln>
        </p:spPr>
      </p:sp>
      <p:sp>
        <p:nvSpPr>
          <p:cNvPr id="146" name="Shape 144"/>
          <p:cNvSpPr/>
          <p:nvPr/>
        </p:nvSpPr>
        <p:spPr>
          <a:xfrm>
            <a:off x="384048" y="6172200"/>
            <a:ext cx="22860" cy="22860"/>
          </a:xfrm>
          <a:prstGeom prst="ellipse">
            <a:avLst/>
          </a:prstGeom>
          <a:solidFill>
            <a:srgbClr val="2E4E7E">
              <a:alpha val="92000"/>
            </a:srgbClr>
          </a:solidFill>
          <a:ln w="12700">
            <a:solidFill>
              <a:srgbClr val="2E4E7E">
                <a:alpha val="0"/>
              </a:srgbClr>
            </a:solidFill>
            <a:prstDash val="solid"/>
          </a:ln>
        </p:spPr>
      </p:sp>
      <p:sp>
        <p:nvSpPr>
          <p:cNvPr id="147" name="Shape 145"/>
          <p:cNvSpPr/>
          <p:nvPr/>
        </p:nvSpPr>
        <p:spPr>
          <a:xfrm>
            <a:off x="585216" y="6172200"/>
            <a:ext cx="22860" cy="22860"/>
          </a:xfrm>
          <a:prstGeom prst="ellipse">
            <a:avLst/>
          </a:prstGeom>
          <a:solidFill>
            <a:srgbClr val="2E4E7E">
              <a:alpha val="92000"/>
            </a:srgbClr>
          </a:solidFill>
          <a:ln w="12700">
            <a:solidFill>
              <a:srgbClr val="2E4E7E">
                <a:alpha val="0"/>
              </a:srgbClr>
            </a:solidFill>
            <a:prstDash val="solid"/>
          </a:ln>
        </p:spPr>
      </p:sp>
      <p:sp>
        <p:nvSpPr>
          <p:cNvPr id="148" name="Shape 146"/>
          <p:cNvSpPr/>
          <p:nvPr/>
        </p:nvSpPr>
        <p:spPr>
          <a:xfrm>
            <a:off x="786384" y="6172200"/>
            <a:ext cx="22860" cy="22860"/>
          </a:xfrm>
          <a:prstGeom prst="ellipse">
            <a:avLst/>
          </a:prstGeom>
          <a:solidFill>
            <a:srgbClr val="2E4E7E">
              <a:alpha val="92000"/>
            </a:srgbClr>
          </a:solidFill>
          <a:ln w="12700">
            <a:solidFill>
              <a:srgbClr val="2E4E7E">
                <a:alpha val="0"/>
              </a:srgbClr>
            </a:solidFill>
            <a:prstDash val="solid"/>
          </a:ln>
        </p:spPr>
      </p:sp>
      <p:sp>
        <p:nvSpPr>
          <p:cNvPr id="149" name="Shape 147"/>
          <p:cNvSpPr/>
          <p:nvPr/>
        </p:nvSpPr>
        <p:spPr>
          <a:xfrm>
            <a:off x="987552" y="6172200"/>
            <a:ext cx="22860" cy="22860"/>
          </a:xfrm>
          <a:prstGeom prst="ellipse">
            <a:avLst/>
          </a:prstGeom>
          <a:solidFill>
            <a:srgbClr val="2E4E7E">
              <a:alpha val="92000"/>
            </a:srgbClr>
          </a:solidFill>
          <a:ln w="12700">
            <a:solidFill>
              <a:srgbClr val="2E4E7E">
                <a:alpha val="0"/>
              </a:srgbClr>
            </a:solidFill>
            <a:prstDash val="solid"/>
          </a:ln>
        </p:spPr>
      </p:sp>
      <p:sp>
        <p:nvSpPr>
          <p:cNvPr id="150" name="Shape 148"/>
          <p:cNvSpPr/>
          <p:nvPr/>
        </p:nvSpPr>
        <p:spPr>
          <a:xfrm>
            <a:off x="1188720" y="6172200"/>
            <a:ext cx="22860" cy="22860"/>
          </a:xfrm>
          <a:prstGeom prst="ellipse">
            <a:avLst/>
          </a:prstGeom>
          <a:solidFill>
            <a:srgbClr val="2E4E7E">
              <a:alpha val="92000"/>
            </a:srgbClr>
          </a:solidFill>
          <a:ln w="12700">
            <a:solidFill>
              <a:srgbClr val="2E4E7E">
                <a:alpha val="0"/>
              </a:srgbClr>
            </a:solidFill>
            <a:prstDash val="solid"/>
          </a:ln>
        </p:spPr>
      </p:sp>
      <p:sp>
        <p:nvSpPr>
          <p:cNvPr id="151" name="Shape 149"/>
          <p:cNvSpPr/>
          <p:nvPr/>
        </p:nvSpPr>
        <p:spPr>
          <a:xfrm>
            <a:off x="1389888" y="6172200"/>
            <a:ext cx="22860" cy="22860"/>
          </a:xfrm>
          <a:prstGeom prst="ellipse">
            <a:avLst/>
          </a:prstGeom>
          <a:solidFill>
            <a:srgbClr val="2E4E7E">
              <a:alpha val="92000"/>
            </a:srgbClr>
          </a:solidFill>
          <a:ln w="12700">
            <a:solidFill>
              <a:srgbClr val="2E4E7E">
                <a:alpha val="0"/>
              </a:srgbClr>
            </a:solidFill>
            <a:prstDash val="solid"/>
          </a:ln>
        </p:spPr>
      </p:sp>
      <p:sp>
        <p:nvSpPr>
          <p:cNvPr id="152" name="Shape 150"/>
          <p:cNvSpPr/>
          <p:nvPr/>
        </p:nvSpPr>
        <p:spPr>
          <a:xfrm>
            <a:off x="1591056" y="6172200"/>
            <a:ext cx="22860" cy="22860"/>
          </a:xfrm>
          <a:prstGeom prst="ellipse">
            <a:avLst/>
          </a:prstGeom>
          <a:solidFill>
            <a:srgbClr val="2E4E7E">
              <a:alpha val="92000"/>
            </a:srgbClr>
          </a:solidFill>
          <a:ln w="12700">
            <a:solidFill>
              <a:srgbClr val="2E4E7E">
                <a:alpha val="0"/>
              </a:srgbClr>
            </a:solidFill>
            <a:prstDash val="solid"/>
          </a:ln>
        </p:spPr>
      </p:sp>
      <p:sp>
        <p:nvSpPr>
          <p:cNvPr id="153" name="Shape 151"/>
          <p:cNvSpPr/>
          <p:nvPr/>
        </p:nvSpPr>
        <p:spPr>
          <a:xfrm>
            <a:off x="1792224" y="6172200"/>
            <a:ext cx="22860" cy="22860"/>
          </a:xfrm>
          <a:prstGeom prst="ellipse">
            <a:avLst/>
          </a:prstGeom>
          <a:solidFill>
            <a:srgbClr val="2E4E7E">
              <a:alpha val="92000"/>
            </a:srgbClr>
          </a:solidFill>
          <a:ln w="12700">
            <a:solidFill>
              <a:srgbClr val="2E4E7E">
                <a:alpha val="0"/>
              </a:srgbClr>
            </a:solidFill>
            <a:prstDash val="solid"/>
          </a:ln>
        </p:spPr>
      </p:sp>
      <p:sp>
        <p:nvSpPr>
          <p:cNvPr id="154" name="Shape 152"/>
          <p:cNvSpPr/>
          <p:nvPr/>
        </p:nvSpPr>
        <p:spPr>
          <a:xfrm>
            <a:off x="1993392" y="6172200"/>
            <a:ext cx="22860" cy="22860"/>
          </a:xfrm>
          <a:prstGeom prst="ellipse">
            <a:avLst/>
          </a:prstGeom>
          <a:solidFill>
            <a:srgbClr val="2E4E7E">
              <a:alpha val="92000"/>
            </a:srgbClr>
          </a:solidFill>
          <a:ln w="12700">
            <a:solidFill>
              <a:srgbClr val="2E4E7E">
                <a:alpha val="0"/>
              </a:srgbClr>
            </a:solidFill>
            <a:prstDash val="solid"/>
          </a:ln>
        </p:spPr>
      </p:sp>
      <p:sp>
        <p:nvSpPr>
          <p:cNvPr id="155" name="Shape 153"/>
          <p:cNvSpPr/>
          <p:nvPr/>
        </p:nvSpPr>
        <p:spPr>
          <a:xfrm>
            <a:off x="2194560" y="6172200"/>
            <a:ext cx="22860" cy="22860"/>
          </a:xfrm>
          <a:prstGeom prst="ellipse">
            <a:avLst/>
          </a:prstGeom>
          <a:solidFill>
            <a:srgbClr val="2E4E7E">
              <a:alpha val="92000"/>
            </a:srgbClr>
          </a:solidFill>
          <a:ln w="12700">
            <a:solidFill>
              <a:srgbClr val="2E4E7E">
                <a:alpha val="0"/>
              </a:srgbClr>
            </a:solidFill>
            <a:prstDash val="solid"/>
          </a:ln>
        </p:spPr>
      </p:sp>
      <p:sp>
        <p:nvSpPr>
          <p:cNvPr id="156" name="Shape 154"/>
          <p:cNvSpPr/>
          <p:nvPr/>
        </p:nvSpPr>
        <p:spPr>
          <a:xfrm>
            <a:off x="2395728" y="6172200"/>
            <a:ext cx="22860" cy="22860"/>
          </a:xfrm>
          <a:prstGeom prst="ellipse">
            <a:avLst/>
          </a:prstGeom>
          <a:solidFill>
            <a:srgbClr val="2E4E7E">
              <a:alpha val="92000"/>
            </a:srgbClr>
          </a:solidFill>
          <a:ln w="12700">
            <a:solidFill>
              <a:srgbClr val="2E4E7E">
                <a:alpha val="0"/>
              </a:srgbClr>
            </a:solidFill>
            <a:prstDash val="solid"/>
          </a:ln>
        </p:spPr>
      </p:sp>
      <p:sp>
        <p:nvSpPr>
          <p:cNvPr id="157" name="Shape 155"/>
          <p:cNvSpPr/>
          <p:nvPr/>
        </p:nvSpPr>
        <p:spPr>
          <a:xfrm>
            <a:off x="2596896" y="6172200"/>
            <a:ext cx="22860" cy="22860"/>
          </a:xfrm>
          <a:prstGeom prst="ellipse">
            <a:avLst/>
          </a:prstGeom>
          <a:solidFill>
            <a:srgbClr val="2E4E7E">
              <a:alpha val="92000"/>
            </a:srgbClr>
          </a:solidFill>
          <a:ln w="12700">
            <a:solidFill>
              <a:srgbClr val="2E4E7E">
                <a:alpha val="0"/>
              </a:srgbClr>
            </a:solidFill>
            <a:prstDash val="solid"/>
          </a:ln>
        </p:spPr>
      </p:sp>
      <p:sp>
        <p:nvSpPr>
          <p:cNvPr id="158" name="Shape 156"/>
          <p:cNvSpPr/>
          <p:nvPr/>
        </p:nvSpPr>
        <p:spPr>
          <a:xfrm>
            <a:off x="182880" y="6355080"/>
            <a:ext cx="22860" cy="22860"/>
          </a:xfrm>
          <a:prstGeom prst="ellipse">
            <a:avLst/>
          </a:prstGeom>
          <a:solidFill>
            <a:srgbClr val="2E4E7E">
              <a:alpha val="92000"/>
            </a:srgbClr>
          </a:solidFill>
          <a:ln w="12700">
            <a:solidFill>
              <a:srgbClr val="2E4E7E">
                <a:alpha val="0"/>
              </a:srgbClr>
            </a:solidFill>
            <a:prstDash val="solid"/>
          </a:ln>
        </p:spPr>
      </p:sp>
      <p:sp>
        <p:nvSpPr>
          <p:cNvPr id="159" name="Shape 157"/>
          <p:cNvSpPr/>
          <p:nvPr/>
        </p:nvSpPr>
        <p:spPr>
          <a:xfrm>
            <a:off x="384048" y="6355080"/>
            <a:ext cx="22860" cy="22860"/>
          </a:xfrm>
          <a:prstGeom prst="ellipse">
            <a:avLst/>
          </a:prstGeom>
          <a:solidFill>
            <a:srgbClr val="2E4E7E">
              <a:alpha val="92000"/>
            </a:srgbClr>
          </a:solidFill>
          <a:ln w="12700">
            <a:solidFill>
              <a:srgbClr val="2E4E7E">
                <a:alpha val="0"/>
              </a:srgbClr>
            </a:solidFill>
            <a:prstDash val="solid"/>
          </a:ln>
        </p:spPr>
      </p:sp>
      <p:sp>
        <p:nvSpPr>
          <p:cNvPr id="160" name="Shape 158"/>
          <p:cNvSpPr/>
          <p:nvPr/>
        </p:nvSpPr>
        <p:spPr>
          <a:xfrm>
            <a:off x="585216" y="6355080"/>
            <a:ext cx="22860" cy="22860"/>
          </a:xfrm>
          <a:prstGeom prst="ellipse">
            <a:avLst/>
          </a:prstGeom>
          <a:solidFill>
            <a:srgbClr val="2E4E7E">
              <a:alpha val="92000"/>
            </a:srgbClr>
          </a:solidFill>
          <a:ln w="12700">
            <a:solidFill>
              <a:srgbClr val="2E4E7E">
                <a:alpha val="0"/>
              </a:srgbClr>
            </a:solidFill>
            <a:prstDash val="solid"/>
          </a:ln>
        </p:spPr>
      </p:sp>
      <p:sp>
        <p:nvSpPr>
          <p:cNvPr id="161" name="Shape 159"/>
          <p:cNvSpPr/>
          <p:nvPr/>
        </p:nvSpPr>
        <p:spPr>
          <a:xfrm>
            <a:off x="786384" y="6355080"/>
            <a:ext cx="22860" cy="22860"/>
          </a:xfrm>
          <a:prstGeom prst="ellipse">
            <a:avLst/>
          </a:prstGeom>
          <a:solidFill>
            <a:srgbClr val="2E4E7E">
              <a:alpha val="92000"/>
            </a:srgbClr>
          </a:solidFill>
          <a:ln w="12700">
            <a:solidFill>
              <a:srgbClr val="2E4E7E">
                <a:alpha val="0"/>
              </a:srgbClr>
            </a:solidFill>
            <a:prstDash val="solid"/>
          </a:ln>
        </p:spPr>
      </p:sp>
      <p:sp>
        <p:nvSpPr>
          <p:cNvPr id="162" name="Shape 160"/>
          <p:cNvSpPr/>
          <p:nvPr/>
        </p:nvSpPr>
        <p:spPr>
          <a:xfrm>
            <a:off x="987552" y="6355080"/>
            <a:ext cx="22860" cy="22860"/>
          </a:xfrm>
          <a:prstGeom prst="ellipse">
            <a:avLst/>
          </a:prstGeom>
          <a:solidFill>
            <a:srgbClr val="2E4E7E">
              <a:alpha val="92000"/>
            </a:srgbClr>
          </a:solidFill>
          <a:ln w="12700">
            <a:solidFill>
              <a:srgbClr val="2E4E7E">
                <a:alpha val="0"/>
              </a:srgbClr>
            </a:solidFill>
            <a:prstDash val="solid"/>
          </a:ln>
        </p:spPr>
      </p:sp>
      <p:sp>
        <p:nvSpPr>
          <p:cNvPr id="163" name="Shape 161"/>
          <p:cNvSpPr/>
          <p:nvPr/>
        </p:nvSpPr>
        <p:spPr>
          <a:xfrm>
            <a:off x="1188720" y="6355080"/>
            <a:ext cx="22860" cy="22860"/>
          </a:xfrm>
          <a:prstGeom prst="ellipse">
            <a:avLst/>
          </a:prstGeom>
          <a:solidFill>
            <a:srgbClr val="2E4E7E">
              <a:alpha val="92000"/>
            </a:srgbClr>
          </a:solidFill>
          <a:ln w="12700">
            <a:solidFill>
              <a:srgbClr val="2E4E7E">
                <a:alpha val="0"/>
              </a:srgbClr>
            </a:solidFill>
            <a:prstDash val="solid"/>
          </a:ln>
        </p:spPr>
      </p:sp>
      <p:sp>
        <p:nvSpPr>
          <p:cNvPr id="164" name="Shape 162"/>
          <p:cNvSpPr/>
          <p:nvPr/>
        </p:nvSpPr>
        <p:spPr>
          <a:xfrm>
            <a:off x="1389888" y="6355080"/>
            <a:ext cx="22860" cy="22860"/>
          </a:xfrm>
          <a:prstGeom prst="ellipse">
            <a:avLst/>
          </a:prstGeom>
          <a:solidFill>
            <a:srgbClr val="2E4E7E">
              <a:alpha val="92000"/>
            </a:srgbClr>
          </a:solidFill>
          <a:ln w="12700">
            <a:solidFill>
              <a:srgbClr val="2E4E7E">
                <a:alpha val="0"/>
              </a:srgbClr>
            </a:solidFill>
            <a:prstDash val="solid"/>
          </a:ln>
        </p:spPr>
      </p:sp>
      <p:sp>
        <p:nvSpPr>
          <p:cNvPr id="165" name="Shape 163"/>
          <p:cNvSpPr/>
          <p:nvPr/>
        </p:nvSpPr>
        <p:spPr>
          <a:xfrm>
            <a:off x="1591056" y="6355080"/>
            <a:ext cx="22860" cy="22860"/>
          </a:xfrm>
          <a:prstGeom prst="ellipse">
            <a:avLst/>
          </a:prstGeom>
          <a:solidFill>
            <a:srgbClr val="2E4E7E">
              <a:alpha val="92000"/>
            </a:srgbClr>
          </a:solidFill>
          <a:ln w="12700">
            <a:solidFill>
              <a:srgbClr val="2E4E7E">
                <a:alpha val="0"/>
              </a:srgbClr>
            </a:solidFill>
            <a:prstDash val="solid"/>
          </a:ln>
        </p:spPr>
      </p:sp>
      <p:sp>
        <p:nvSpPr>
          <p:cNvPr id="166" name="Shape 164"/>
          <p:cNvSpPr/>
          <p:nvPr/>
        </p:nvSpPr>
        <p:spPr>
          <a:xfrm>
            <a:off x="1792224" y="6355080"/>
            <a:ext cx="22860" cy="22860"/>
          </a:xfrm>
          <a:prstGeom prst="ellipse">
            <a:avLst/>
          </a:prstGeom>
          <a:solidFill>
            <a:srgbClr val="2E4E7E">
              <a:alpha val="92000"/>
            </a:srgbClr>
          </a:solidFill>
          <a:ln w="12700">
            <a:solidFill>
              <a:srgbClr val="2E4E7E">
                <a:alpha val="0"/>
              </a:srgbClr>
            </a:solidFill>
            <a:prstDash val="solid"/>
          </a:ln>
        </p:spPr>
      </p:sp>
      <p:sp>
        <p:nvSpPr>
          <p:cNvPr id="167" name="Shape 165"/>
          <p:cNvSpPr/>
          <p:nvPr/>
        </p:nvSpPr>
        <p:spPr>
          <a:xfrm>
            <a:off x="1993392" y="6355080"/>
            <a:ext cx="22860" cy="22860"/>
          </a:xfrm>
          <a:prstGeom prst="ellipse">
            <a:avLst/>
          </a:prstGeom>
          <a:solidFill>
            <a:srgbClr val="2E4E7E">
              <a:alpha val="92000"/>
            </a:srgbClr>
          </a:solidFill>
          <a:ln w="12700">
            <a:solidFill>
              <a:srgbClr val="2E4E7E">
                <a:alpha val="0"/>
              </a:srgbClr>
            </a:solidFill>
            <a:prstDash val="solid"/>
          </a:ln>
        </p:spPr>
      </p:sp>
      <p:sp>
        <p:nvSpPr>
          <p:cNvPr id="168" name="Shape 166"/>
          <p:cNvSpPr/>
          <p:nvPr/>
        </p:nvSpPr>
        <p:spPr>
          <a:xfrm>
            <a:off x="2194560" y="6355080"/>
            <a:ext cx="22860" cy="22860"/>
          </a:xfrm>
          <a:prstGeom prst="ellipse">
            <a:avLst/>
          </a:prstGeom>
          <a:solidFill>
            <a:srgbClr val="2E4E7E">
              <a:alpha val="92000"/>
            </a:srgbClr>
          </a:solidFill>
          <a:ln w="12700">
            <a:solidFill>
              <a:srgbClr val="2E4E7E">
                <a:alpha val="0"/>
              </a:srgbClr>
            </a:solidFill>
            <a:prstDash val="solid"/>
          </a:ln>
        </p:spPr>
      </p:sp>
      <p:sp>
        <p:nvSpPr>
          <p:cNvPr id="169" name="Shape 167"/>
          <p:cNvSpPr/>
          <p:nvPr/>
        </p:nvSpPr>
        <p:spPr>
          <a:xfrm>
            <a:off x="2395728" y="6355080"/>
            <a:ext cx="22860" cy="22860"/>
          </a:xfrm>
          <a:prstGeom prst="ellipse">
            <a:avLst/>
          </a:prstGeom>
          <a:solidFill>
            <a:srgbClr val="2E4E7E">
              <a:alpha val="92000"/>
            </a:srgbClr>
          </a:solidFill>
          <a:ln w="12700">
            <a:solidFill>
              <a:srgbClr val="2E4E7E">
                <a:alpha val="0"/>
              </a:srgbClr>
            </a:solidFill>
            <a:prstDash val="solid"/>
          </a:ln>
        </p:spPr>
      </p:sp>
      <p:sp>
        <p:nvSpPr>
          <p:cNvPr id="170" name="Shape 168"/>
          <p:cNvSpPr/>
          <p:nvPr/>
        </p:nvSpPr>
        <p:spPr>
          <a:xfrm>
            <a:off x="2596896" y="6355080"/>
            <a:ext cx="22860" cy="22860"/>
          </a:xfrm>
          <a:prstGeom prst="ellipse">
            <a:avLst/>
          </a:prstGeom>
          <a:solidFill>
            <a:srgbClr val="2E4E7E">
              <a:alpha val="92000"/>
            </a:srgbClr>
          </a:solidFill>
          <a:ln w="12700">
            <a:solidFill>
              <a:srgbClr val="2E4E7E">
                <a:alpha val="0"/>
              </a:srgbClr>
            </a:solidFill>
            <a:prstDash val="solid"/>
          </a:ln>
        </p:spPr>
      </p:sp>
      <p:sp>
        <p:nvSpPr>
          <p:cNvPr id="171" name="Shape 169"/>
          <p:cNvSpPr/>
          <p:nvPr/>
        </p:nvSpPr>
        <p:spPr>
          <a:xfrm>
            <a:off x="182880" y="6537960"/>
            <a:ext cx="22860" cy="22860"/>
          </a:xfrm>
          <a:prstGeom prst="ellipse">
            <a:avLst/>
          </a:prstGeom>
          <a:solidFill>
            <a:srgbClr val="2E4E7E">
              <a:alpha val="92000"/>
            </a:srgbClr>
          </a:solidFill>
          <a:ln w="12700">
            <a:solidFill>
              <a:srgbClr val="2E4E7E">
                <a:alpha val="0"/>
              </a:srgbClr>
            </a:solidFill>
            <a:prstDash val="solid"/>
          </a:ln>
        </p:spPr>
      </p:sp>
      <p:sp>
        <p:nvSpPr>
          <p:cNvPr id="172" name="Shape 170"/>
          <p:cNvSpPr/>
          <p:nvPr/>
        </p:nvSpPr>
        <p:spPr>
          <a:xfrm>
            <a:off x="384048" y="6537960"/>
            <a:ext cx="22860" cy="22860"/>
          </a:xfrm>
          <a:prstGeom prst="ellipse">
            <a:avLst/>
          </a:prstGeom>
          <a:solidFill>
            <a:srgbClr val="2E4E7E">
              <a:alpha val="92000"/>
            </a:srgbClr>
          </a:solidFill>
          <a:ln w="12700">
            <a:solidFill>
              <a:srgbClr val="2E4E7E">
                <a:alpha val="0"/>
              </a:srgbClr>
            </a:solidFill>
            <a:prstDash val="solid"/>
          </a:ln>
        </p:spPr>
      </p:sp>
      <p:sp>
        <p:nvSpPr>
          <p:cNvPr id="173" name="Shape 171"/>
          <p:cNvSpPr/>
          <p:nvPr/>
        </p:nvSpPr>
        <p:spPr>
          <a:xfrm>
            <a:off x="585216" y="6537960"/>
            <a:ext cx="22860" cy="22860"/>
          </a:xfrm>
          <a:prstGeom prst="ellipse">
            <a:avLst/>
          </a:prstGeom>
          <a:solidFill>
            <a:srgbClr val="2E4E7E">
              <a:alpha val="92000"/>
            </a:srgbClr>
          </a:solidFill>
          <a:ln w="12700">
            <a:solidFill>
              <a:srgbClr val="2E4E7E">
                <a:alpha val="0"/>
              </a:srgbClr>
            </a:solidFill>
            <a:prstDash val="solid"/>
          </a:ln>
        </p:spPr>
      </p:sp>
      <p:sp>
        <p:nvSpPr>
          <p:cNvPr id="174" name="Shape 172"/>
          <p:cNvSpPr/>
          <p:nvPr/>
        </p:nvSpPr>
        <p:spPr>
          <a:xfrm>
            <a:off x="786384" y="6537960"/>
            <a:ext cx="22860" cy="22860"/>
          </a:xfrm>
          <a:prstGeom prst="ellipse">
            <a:avLst/>
          </a:prstGeom>
          <a:solidFill>
            <a:srgbClr val="2E4E7E">
              <a:alpha val="92000"/>
            </a:srgbClr>
          </a:solidFill>
          <a:ln w="12700">
            <a:solidFill>
              <a:srgbClr val="2E4E7E">
                <a:alpha val="0"/>
              </a:srgbClr>
            </a:solidFill>
            <a:prstDash val="solid"/>
          </a:ln>
        </p:spPr>
      </p:sp>
      <p:sp>
        <p:nvSpPr>
          <p:cNvPr id="175" name="Shape 173"/>
          <p:cNvSpPr/>
          <p:nvPr/>
        </p:nvSpPr>
        <p:spPr>
          <a:xfrm>
            <a:off x="987552" y="6537960"/>
            <a:ext cx="22860" cy="22860"/>
          </a:xfrm>
          <a:prstGeom prst="ellipse">
            <a:avLst/>
          </a:prstGeom>
          <a:solidFill>
            <a:srgbClr val="2E4E7E">
              <a:alpha val="92000"/>
            </a:srgbClr>
          </a:solidFill>
          <a:ln w="12700">
            <a:solidFill>
              <a:srgbClr val="2E4E7E">
                <a:alpha val="0"/>
              </a:srgbClr>
            </a:solidFill>
            <a:prstDash val="solid"/>
          </a:ln>
        </p:spPr>
      </p:sp>
      <p:sp>
        <p:nvSpPr>
          <p:cNvPr id="176" name="Shape 174"/>
          <p:cNvSpPr/>
          <p:nvPr/>
        </p:nvSpPr>
        <p:spPr>
          <a:xfrm>
            <a:off x="1188720" y="6537960"/>
            <a:ext cx="22860" cy="22860"/>
          </a:xfrm>
          <a:prstGeom prst="ellipse">
            <a:avLst/>
          </a:prstGeom>
          <a:solidFill>
            <a:srgbClr val="2E4E7E">
              <a:alpha val="92000"/>
            </a:srgbClr>
          </a:solidFill>
          <a:ln w="12700">
            <a:solidFill>
              <a:srgbClr val="2E4E7E">
                <a:alpha val="0"/>
              </a:srgbClr>
            </a:solidFill>
            <a:prstDash val="solid"/>
          </a:ln>
        </p:spPr>
      </p:sp>
      <p:sp>
        <p:nvSpPr>
          <p:cNvPr id="177" name="Shape 175"/>
          <p:cNvSpPr/>
          <p:nvPr/>
        </p:nvSpPr>
        <p:spPr>
          <a:xfrm>
            <a:off x="1389888" y="6537960"/>
            <a:ext cx="22860" cy="22860"/>
          </a:xfrm>
          <a:prstGeom prst="ellipse">
            <a:avLst/>
          </a:prstGeom>
          <a:solidFill>
            <a:srgbClr val="2E4E7E">
              <a:alpha val="92000"/>
            </a:srgbClr>
          </a:solidFill>
          <a:ln w="12700">
            <a:solidFill>
              <a:srgbClr val="2E4E7E">
                <a:alpha val="0"/>
              </a:srgbClr>
            </a:solidFill>
            <a:prstDash val="solid"/>
          </a:ln>
        </p:spPr>
      </p:sp>
      <p:sp>
        <p:nvSpPr>
          <p:cNvPr id="178" name="Shape 176"/>
          <p:cNvSpPr/>
          <p:nvPr/>
        </p:nvSpPr>
        <p:spPr>
          <a:xfrm>
            <a:off x="1591056" y="6537960"/>
            <a:ext cx="22860" cy="22860"/>
          </a:xfrm>
          <a:prstGeom prst="ellipse">
            <a:avLst/>
          </a:prstGeom>
          <a:solidFill>
            <a:srgbClr val="2E4E7E">
              <a:alpha val="92000"/>
            </a:srgbClr>
          </a:solidFill>
          <a:ln w="12700">
            <a:solidFill>
              <a:srgbClr val="2E4E7E">
                <a:alpha val="0"/>
              </a:srgbClr>
            </a:solidFill>
            <a:prstDash val="solid"/>
          </a:ln>
        </p:spPr>
      </p:sp>
      <p:sp>
        <p:nvSpPr>
          <p:cNvPr id="179" name="Shape 177"/>
          <p:cNvSpPr/>
          <p:nvPr/>
        </p:nvSpPr>
        <p:spPr>
          <a:xfrm>
            <a:off x="1792224" y="6537960"/>
            <a:ext cx="22860" cy="22860"/>
          </a:xfrm>
          <a:prstGeom prst="ellipse">
            <a:avLst/>
          </a:prstGeom>
          <a:solidFill>
            <a:srgbClr val="2E4E7E">
              <a:alpha val="92000"/>
            </a:srgbClr>
          </a:solidFill>
          <a:ln w="12700">
            <a:solidFill>
              <a:srgbClr val="2E4E7E">
                <a:alpha val="0"/>
              </a:srgbClr>
            </a:solidFill>
            <a:prstDash val="solid"/>
          </a:ln>
        </p:spPr>
      </p:sp>
      <p:sp>
        <p:nvSpPr>
          <p:cNvPr id="180" name="Shape 178"/>
          <p:cNvSpPr/>
          <p:nvPr/>
        </p:nvSpPr>
        <p:spPr>
          <a:xfrm>
            <a:off x="1993392" y="6537960"/>
            <a:ext cx="22860" cy="22860"/>
          </a:xfrm>
          <a:prstGeom prst="ellipse">
            <a:avLst/>
          </a:prstGeom>
          <a:solidFill>
            <a:srgbClr val="2E4E7E">
              <a:alpha val="92000"/>
            </a:srgbClr>
          </a:solidFill>
          <a:ln w="12700">
            <a:solidFill>
              <a:srgbClr val="2E4E7E">
                <a:alpha val="0"/>
              </a:srgbClr>
            </a:solidFill>
            <a:prstDash val="solid"/>
          </a:ln>
        </p:spPr>
      </p:sp>
      <p:sp>
        <p:nvSpPr>
          <p:cNvPr id="181" name="Shape 179"/>
          <p:cNvSpPr/>
          <p:nvPr/>
        </p:nvSpPr>
        <p:spPr>
          <a:xfrm>
            <a:off x="2194560" y="6537960"/>
            <a:ext cx="22860" cy="22860"/>
          </a:xfrm>
          <a:prstGeom prst="ellipse">
            <a:avLst/>
          </a:prstGeom>
          <a:solidFill>
            <a:srgbClr val="2E4E7E">
              <a:alpha val="92000"/>
            </a:srgbClr>
          </a:solidFill>
          <a:ln w="12700">
            <a:solidFill>
              <a:srgbClr val="2E4E7E">
                <a:alpha val="0"/>
              </a:srgbClr>
            </a:solidFill>
            <a:prstDash val="solid"/>
          </a:ln>
        </p:spPr>
      </p:sp>
      <p:sp>
        <p:nvSpPr>
          <p:cNvPr id="182" name="Shape 180"/>
          <p:cNvSpPr/>
          <p:nvPr/>
        </p:nvSpPr>
        <p:spPr>
          <a:xfrm>
            <a:off x="2395728" y="6537960"/>
            <a:ext cx="22860" cy="22860"/>
          </a:xfrm>
          <a:prstGeom prst="ellipse">
            <a:avLst/>
          </a:prstGeom>
          <a:solidFill>
            <a:srgbClr val="2E4E7E">
              <a:alpha val="92000"/>
            </a:srgbClr>
          </a:solidFill>
          <a:ln w="12700">
            <a:solidFill>
              <a:srgbClr val="2E4E7E">
                <a:alpha val="0"/>
              </a:srgbClr>
            </a:solidFill>
            <a:prstDash val="solid"/>
          </a:ln>
        </p:spPr>
      </p:sp>
      <p:sp>
        <p:nvSpPr>
          <p:cNvPr id="183" name="Shape 181"/>
          <p:cNvSpPr/>
          <p:nvPr/>
        </p:nvSpPr>
        <p:spPr>
          <a:xfrm>
            <a:off x="2596896" y="6537960"/>
            <a:ext cx="22860" cy="22860"/>
          </a:xfrm>
          <a:prstGeom prst="ellipse">
            <a:avLst/>
          </a:prstGeom>
          <a:solidFill>
            <a:srgbClr val="2E4E7E">
              <a:alpha val="92000"/>
            </a:srgbClr>
          </a:solidFill>
          <a:ln w="12700">
            <a:solidFill>
              <a:srgbClr val="2E4E7E">
                <a:alpha val="0"/>
              </a:srgbClr>
            </a:solidFill>
            <a:prstDash val="solid"/>
          </a:ln>
        </p:spPr>
      </p:sp>
      <p:sp>
        <p:nvSpPr>
          <p:cNvPr id="184" name="Shape 182"/>
          <p:cNvSpPr/>
          <p:nvPr/>
        </p:nvSpPr>
        <p:spPr>
          <a:xfrm>
            <a:off x="182880" y="6720840"/>
            <a:ext cx="22860" cy="22860"/>
          </a:xfrm>
          <a:prstGeom prst="ellipse">
            <a:avLst/>
          </a:prstGeom>
          <a:solidFill>
            <a:srgbClr val="2E4E7E">
              <a:alpha val="92000"/>
            </a:srgbClr>
          </a:solidFill>
          <a:ln w="12700">
            <a:solidFill>
              <a:srgbClr val="2E4E7E">
                <a:alpha val="0"/>
              </a:srgbClr>
            </a:solidFill>
            <a:prstDash val="solid"/>
          </a:ln>
        </p:spPr>
      </p:sp>
      <p:sp>
        <p:nvSpPr>
          <p:cNvPr id="185" name="Shape 183"/>
          <p:cNvSpPr/>
          <p:nvPr/>
        </p:nvSpPr>
        <p:spPr>
          <a:xfrm>
            <a:off x="384048" y="6720840"/>
            <a:ext cx="22860" cy="22860"/>
          </a:xfrm>
          <a:prstGeom prst="ellipse">
            <a:avLst/>
          </a:prstGeom>
          <a:solidFill>
            <a:srgbClr val="2E4E7E">
              <a:alpha val="92000"/>
            </a:srgbClr>
          </a:solidFill>
          <a:ln w="12700">
            <a:solidFill>
              <a:srgbClr val="2E4E7E">
                <a:alpha val="0"/>
              </a:srgbClr>
            </a:solidFill>
            <a:prstDash val="solid"/>
          </a:ln>
        </p:spPr>
      </p:sp>
      <p:sp>
        <p:nvSpPr>
          <p:cNvPr id="186" name="Shape 184"/>
          <p:cNvSpPr/>
          <p:nvPr/>
        </p:nvSpPr>
        <p:spPr>
          <a:xfrm>
            <a:off x="585216" y="6720840"/>
            <a:ext cx="22860" cy="22860"/>
          </a:xfrm>
          <a:prstGeom prst="ellipse">
            <a:avLst/>
          </a:prstGeom>
          <a:solidFill>
            <a:srgbClr val="2E4E7E">
              <a:alpha val="92000"/>
            </a:srgbClr>
          </a:solidFill>
          <a:ln w="12700">
            <a:solidFill>
              <a:srgbClr val="2E4E7E">
                <a:alpha val="0"/>
              </a:srgbClr>
            </a:solidFill>
            <a:prstDash val="solid"/>
          </a:ln>
        </p:spPr>
      </p:sp>
      <p:sp>
        <p:nvSpPr>
          <p:cNvPr id="187" name="Shape 185"/>
          <p:cNvSpPr/>
          <p:nvPr/>
        </p:nvSpPr>
        <p:spPr>
          <a:xfrm>
            <a:off x="786384" y="6720840"/>
            <a:ext cx="22860" cy="22860"/>
          </a:xfrm>
          <a:prstGeom prst="ellipse">
            <a:avLst/>
          </a:prstGeom>
          <a:solidFill>
            <a:srgbClr val="2E4E7E">
              <a:alpha val="92000"/>
            </a:srgbClr>
          </a:solidFill>
          <a:ln w="12700">
            <a:solidFill>
              <a:srgbClr val="2E4E7E">
                <a:alpha val="0"/>
              </a:srgbClr>
            </a:solidFill>
            <a:prstDash val="solid"/>
          </a:ln>
        </p:spPr>
      </p:sp>
      <p:sp>
        <p:nvSpPr>
          <p:cNvPr id="188" name="Shape 186"/>
          <p:cNvSpPr/>
          <p:nvPr/>
        </p:nvSpPr>
        <p:spPr>
          <a:xfrm>
            <a:off x="987552" y="6720840"/>
            <a:ext cx="22860" cy="22860"/>
          </a:xfrm>
          <a:prstGeom prst="ellipse">
            <a:avLst/>
          </a:prstGeom>
          <a:solidFill>
            <a:srgbClr val="2E4E7E">
              <a:alpha val="92000"/>
            </a:srgbClr>
          </a:solidFill>
          <a:ln w="12700">
            <a:solidFill>
              <a:srgbClr val="2E4E7E">
                <a:alpha val="0"/>
              </a:srgbClr>
            </a:solidFill>
            <a:prstDash val="solid"/>
          </a:ln>
        </p:spPr>
      </p:sp>
      <p:sp>
        <p:nvSpPr>
          <p:cNvPr id="189" name="Shape 187"/>
          <p:cNvSpPr/>
          <p:nvPr/>
        </p:nvSpPr>
        <p:spPr>
          <a:xfrm>
            <a:off x="1188720" y="6720840"/>
            <a:ext cx="22860" cy="22860"/>
          </a:xfrm>
          <a:prstGeom prst="ellipse">
            <a:avLst/>
          </a:prstGeom>
          <a:solidFill>
            <a:srgbClr val="2E4E7E">
              <a:alpha val="92000"/>
            </a:srgbClr>
          </a:solidFill>
          <a:ln w="12700">
            <a:solidFill>
              <a:srgbClr val="2E4E7E">
                <a:alpha val="0"/>
              </a:srgbClr>
            </a:solidFill>
            <a:prstDash val="solid"/>
          </a:ln>
        </p:spPr>
      </p:sp>
      <p:sp>
        <p:nvSpPr>
          <p:cNvPr id="190" name="Shape 188"/>
          <p:cNvSpPr/>
          <p:nvPr/>
        </p:nvSpPr>
        <p:spPr>
          <a:xfrm>
            <a:off x="1389888" y="6720840"/>
            <a:ext cx="22860" cy="22860"/>
          </a:xfrm>
          <a:prstGeom prst="ellipse">
            <a:avLst/>
          </a:prstGeom>
          <a:solidFill>
            <a:srgbClr val="2E4E7E">
              <a:alpha val="92000"/>
            </a:srgbClr>
          </a:solidFill>
          <a:ln w="12700">
            <a:solidFill>
              <a:srgbClr val="2E4E7E">
                <a:alpha val="0"/>
              </a:srgbClr>
            </a:solidFill>
            <a:prstDash val="solid"/>
          </a:ln>
        </p:spPr>
      </p:sp>
      <p:sp>
        <p:nvSpPr>
          <p:cNvPr id="191" name="Shape 189"/>
          <p:cNvSpPr/>
          <p:nvPr/>
        </p:nvSpPr>
        <p:spPr>
          <a:xfrm>
            <a:off x="1591056" y="6720840"/>
            <a:ext cx="22860" cy="22860"/>
          </a:xfrm>
          <a:prstGeom prst="ellipse">
            <a:avLst/>
          </a:prstGeom>
          <a:solidFill>
            <a:srgbClr val="2E4E7E">
              <a:alpha val="92000"/>
            </a:srgbClr>
          </a:solidFill>
          <a:ln w="12700">
            <a:solidFill>
              <a:srgbClr val="2E4E7E">
                <a:alpha val="0"/>
              </a:srgbClr>
            </a:solidFill>
            <a:prstDash val="solid"/>
          </a:ln>
        </p:spPr>
      </p:sp>
      <p:sp>
        <p:nvSpPr>
          <p:cNvPr id="192" name="Shape 190"/>
          <p:cNvSpPr/>
          <p:nvPr/>
        </p:nvSpPr>
        <p:spPr>
          <a:xfrm>
            <a:off x="1792224" y="6720840"/>
            <a:ext cx="22860" cy="22860"/>
          </a:xfrm>
          <a:prstGeom prst="ellipse">
            <a:avLst/>
          </a:prstGeom>
          <a:solidFill>
            <a:srgbClr val="2E4E7E">
              <a:alpha val="92000"/>
            </a:srgbClr>
          </a:solidFill>
          <a:ln w="12700">
            <a:solidFill>
              <a:srgbClr val="2E4E7E">
                <a:alpha val="0"/>
              </a:srgbClr>
            </a:solidFill>
            <a:prstDash val="solid"/>
          </a:ln>
        </p:spPr>
      </p:sp>
      <p:sp>
        <p:nvSpPr>
          <p:cNvPr id="193" name="Shape 191"/>
          <p:cNvSpPr/>
          <p:nvPr/>
        </p:nvSpPr>
        <p:spPr>
          <a:xfrm>
            <a:off x="1993392" y="6720840"/>
            <a:ext cx="22860" cy="22860"/>
          </a:xfrm>
          <a:prstGeom prst="ellipse">
            <a:avLst/>
          </a:prstGeom>
          <a:solidFill>
            <a:srgbClr val="2E4E7E">
              <a:alpha val="92000"/>
            </a:srgbClr>
          </a:solidFill>
          <a:ln w="12700">
            <a:solidFill>
              <a:srgbClr val="2E4E7E">
                <a:alpha val="0"/>
              </a:srgbClr>
            </a:solidFill>
            <a:prstDash val="solid"/>
          </a:ln>
        </p:spPr>
      </p:sp>
      <p:sp>
        <p:nvSpPr>
          <p:cNvPr id="194" name="Shape 192"/>
          <p:cNvSpPr/>
          <p:nvPr/>
        </p:nvSpPr>
        <p:spPr>
          <a:xfrm>
            <a:off x="2194560" y="6720840"/>
            <a:ext cx="22860" cy="22860"/>
          </a:xfrm>
          <a:prstGeom prst="ellipse">
            <a:avLst/>
          </a:prstGeom>
          <a:solidFill>
            <a:srgbClr val="2E4E7E">
              <a:alpha val="92000"/>
            </a:srgbClr>
          </a:solidFill>
          <a:ln w="12700">
            <a:solidFill>
              <a:srgbClr val="2E4E7E">
                <a:alpha val="0"/>
              </a:srgbClr>
            </a:solidFill>
            <a:prstDash val="solid"/>
          </a:ln>
        </p:spPr>
      </p:sp>
      <p:sp>
        <p:nvSpPr>
          <p:cNvPr id="195" name="Shape 193"/>
          <p:cNvSpPr/>
          <p:nvPr/>
        </p:nvSpPr>
        <p:spPr>
          <a:xfrm>
            <a:off x="2395728" y="6720840"/>
            <a:ext cx="22860" cy="22860"/>
          </a:xfrm>
          <a:prstGeom prst="ellipse">
            <a:avLst/>
          </a:prstGeom>
          <a:solidFill>
            <a:srgbClr val="2E4E7E">
              <a:alpha val="92000"/>
            </a:srgbClr>
          </a:solidFill>
          <a:ln w="12700">
            <a:solidFill>
              <a:srgbClr val="2E4E7E">
                <a:alpha val="0"/>
              </a:srgbClr>
            </a:solidFill>
            <a:prstDash val="solid"/>
          </a:ln>
        </p:spPr>
      </p:sp>
      <p:sp>
        <p:nvSpPr>
          <p:cNvPr id="196" name="Shape 194"/>
          <p:cNvSpPr/>
          <p:nvPr/>
        </p:nvSpPr>
        <p:spPr>
          <a:xfrm>
            <a:off x="2596896" y="6720840"/>
            <a:ext cx="22860" cy="22860"/>
          </a:xfrm>
          <a:prstGeom prst="ellipse">
            <a:avLst/>
          </a:prstGeom>
          <a:solidFill>
            <a:srgbClr val="2E4E7E">
              <a:alpha val="92000"/>
            </a:srgbClr>
          </a:solidFill>
          <a:ln w="12700">
            <a:solidFill>
              <a:srgbClr val="2E4E7E">
                <a:alpha val="0"/>
              </a:srgbClr>
            </a:solidFill>
            <a:prstDash val="solid"/>
          </a:ln>
        </p:spPr>
      </p:sp>
      <p:sp>
        <p:nvSpPr>
          <p:cNvPr id="197" name="Shape 195"/>
          <p:cNvSpPr/>
          <p:nvPr/>
        </p:nvSpPr>
        <p:spPr>
          <a:xfrm>
            <a:off x="182880" y="6903720"/>
            <a:ext cx="22860" cy="22860"/>
          </a:xfrm>
          <a:prstGeom prst="ellipse">
            <a:avLst/>
          </a:prstGeom>
          <a:solidFill>
            <a:srgbClr val="2E4E7E">
              <a:alpha val="92000"/>
            </a:srgbClr>
          </a:solidFill>
          <a:ln w="12700">
            <a:solidFill>
              <a:srgbClr val="2E4E7E">
                <a:alpha val="0"/>
              </a:srgbClr>
            </a:solidFill>
            <a:prstDash val="solid"/>
          </a:ln>
        </p:spPr>
      </p:sp>
      <p:sp>
        <p:nvSpPr>
          <p:cNvPr id="198" name="Shape 196"/>
          <p:cNvSpPr/>
          <p:nvPr/>
        </p:nvSpPr>
        <p:spPr>
          <a:xfrm>
            <a:off x="384048" y="6903720"/>
            <a:ext cx="22860" cy="22860"/>
          </a:xfrm>
          <a:prstGeom prst="ellipse">
            <a:avLst/>
          </a:prstGeom>
          <a:solidFill>
            <a:srgbClr val="2E4E7E">
              <a:alpha val="92000"/>
            </a:srgbClr>
          </a:solidFill>
          <a:ln w="12700">
            <a:solidFill>
              <a:srgbClr val="2E4E7E">
                <a:alpha val="0"/>
              </a:srgbClr>
            </a:solidFill>
            <a:prstDash val="solid"/>
          </a:ln>
        </p:spPr>
      </p:sp>
      <p:sp>
        <p:nvSpPr>
          <p:cNvPr id="199" name="Shape 197"/>
          <p:cNvSpPr/>
          <p:nvPr/>
        </p:nvSpPr>
        <p:spPr>
          <a:xfrm>
            <a:off x="585216" y="6903720"/>
            <a:ext cx="22860" cy="22860"/>
          </a:xfrm>
          <a:prstGeom prst="ellipse">
            <a:avLst/>
          </a:prstGeom>
          <a:solidFill>
            <a:srgbClr val="2E4E7E">
              <a:alpha val="92000"/>
            </a:srgbClr>
          </a:solidFill>
          <a:ln w="12700">
            <a:solidFill>
              <a:srgbClr val="2E4E7E">
                <a:alpha val="0"/>
              </a:srgbClr>
            </a:solidFill>
            <a:prstDash val="solid"/>
          </a:ln>
        </p:spPr>
      </p:sp>
      <p:sp>
        <p:nvSpPr>
          <p:cNvPr id="200" name="Shape 198"/>
          <p:cNvSpPr/>
          <p:nvPr/>
        </p:nvSpPr>
        <p:spPr>
          <a:xfrm>
            <a:off x="786384" y="6903720"/>
            <a:ext cx="22860" cy="22860"/>
          </a:xfrm>
          <a:prstGeom prst="ellipse">
            <a:avLst/>
          </a:prstGeom>
          <a:solidFill>
            <a:srgbClr val="2E4E7E">
              <a:alpha val="92000"/>
            </a:srgbClr>
          </a:solidFill>
          <a:ln w="12700">
            <a:solidFill>
              <a:srgbClr val="2E4E7E">
                <a:alpha val="0"/>
              </a:srgbClr>
            </a:solidFill>
            <a:prstDash val="solid"/>
          </a:ln>
        </p:spPr>
      </p:sp>
      <p:sp>
        <p:nvSpPr>
          <p:cNvPr id="201" name="Shape 199"/>
          <p:cNvSpPr/>
          <p:nvPr/>
        </p:nvSpPr>
        <p:spPr>
          <a:xfrm>
            <a:off x="987552" y="6903720"/>
            <a:ext cx="22860" cy="22860"/>
          </a:xfrm>
          <a:prstGeom prst="ellipse">
            <a:avLst/>
          </a:prstGeom>
          <a:solidFill>
            <a:srgbClr val="2E4E7E">
              <a:alpha val="92000"/>
            </a:srgbClr>
          </a:solidFill>
          <a:ln w="12700">
            <a:solidFill>
              <a:srgbClr val="2E4E7E">
                <a:alpha val="0"/>
              </a:srgbClr>
            </a:solidFill>
            <a:prstDash val="solid"/>
          </a:ln>
        </p:spPr>
      </p:sp>
      <p:sp>
        <p:nvSpPr>
          <p:cNvPr id="202" name="Shape 200"/>
          <p:cNvSpPr/>
          <p:nvPr/>
        </p:nvSpPr>
        <p:spPr>
          <a:xfrm>
            <a:off x="1188720" y="6903720"/>
            <a:ext cx="22860" cy="22860"/>
          </a:xfrm>
          <a:prstGeom prst="ellipse">
            <a:avLst/>
          </a:prstGeom>
          <a:solidFill>
            <a:srgbClr val="2E4E7E">
              <a:alpha val="92000"/>
            </a:srgbClr>
          </a:solidFill>
          <a:ln w="12700">
            <a:solidFill>
              <a:srgbClr val="2E4E7E">
                <a:alpha val="0"/>
              </a:srgbClr>
            </a:solidFill>
            <a:prstDash val="solid"/>
          </a:ln>
        </p:spPr>
      </p:sp>
      <p:sp>
        <p:nvSpPr>
          <p:cNvPr id="203" name="Shape 201"/>
          <p:cNvSpPr/>
          <p:nvPr/>
        </p:nvSpPr>
        <p:spPr>
          <a:xfrm>
            <a:off x="1389888" y="6903720"/>
            <a:ext cx="22860" cy="22860"/>
          </a:xfrm>
          <a:prstGeom prst="ellipse">
            <a:avLst/>
          </a:prstGeom>
          <a:solidFill>
            <a:srgbClr val="2E4E7E">
              <a:alpha val="92000"/>
            </a:srgbClr>
          </a:solidFill>
          <a:ln w="12700">
            <a:solidFill>
              <a:srgbClr val="2E4E7E">
                <a:alpha val="0"/>
              </a:srgbClr>
            </a:solidFill>
            <a:prstDash val="solid"/>
          </a:ln>
        </p:spPr>
      </p:sp>
      <p:sp>
        <p:nvSpPr>
          <p:cNvPr id="204" name="Shape 202"/>
          <p:cNvSpPr/>
          <p:nvPr/>
        </p:nvSpPr>
        <p:spPr>
          <a:xfrm>
            <a:off x="1591056" y="6903720"/>
            <a:ext cx="22860" cy="22860"/>
          </a:xfrm>
          <a:prstGeom prst="ellipse">
            <a:avLst/>
          </a:prstGeom>
          <a:solidFill>
            <a:srgbClr val="2E4E7E">
              <a:alpha val="92000"/>
            </a:srgbClr>
          </a:solidFill>
          <a:ln w="12700">
            <a:solidFill>
              <a:srgbClr val="2E4E7E">
                <a:alpha val="0"/>
              </a:srgbClr>
            </a:solidFill>
            <a:prstDash val="solid"/>
          </a:ln>
        </p:spPr>
      </p:sp>
      <p:sp>
        <p:nvSpPr>
          <p:cNvPr id="205" name="Shape 203"/>
          <p:cNvSpPr/>
          <p:nvPr/>
        </p:nvSpPr>
        <p:spPr>
          <a:xfrm>
            <a:off x="1792224" y="6903720"/>
            <a:ext cx="22860" cy="22860"/>
          </a:xfrm>
          <a:prstGeom prst="ellipse">
            <a:avLst/>
          </a:prstGeom>
          <a:solidFill>
            <a:srgbClr val="2E4E7E">
              <a:alpha val="92000"/>
            </a:srgbClr>
          </a:solidFill>
          <a:ln w="12700">
            <a:solidFill>
              <a:srgbClr val="2E4E7E">
                <a:alpha val="0"/>
              </a:srgbClr>
            </a:solidFill>
            <a:prstDash val="solid"/>
          </a:ln>
        </p:spPr>
      </p:sp>
      <p:sp>
        <p:nvSpPr>
          <p:cNvPr id="206" name="Shape 204"/>
          <p:cNvSpPr/>
          <p:nvPr/>
        </p:nvSpPr>
        <p:spPr>
          <a:xfrm>
            <a:off x="1993392" y="6903720"/>
            <a:ext cx="22860" cy="22860"/>
          </a:xfrm>
          <a:prstGeom prst="ellipse">
            <a:avLst/>
          </a:prstGeom>
          <a:solidFill>
            <a:srgbClr val="2E4E7E">
              <a:alpha val="92000"/>
            </a:srgbClr>
          </a:solidFill>
          <a:ln w="12700">
            <a:solidFill>
              <a:srgbClr val="2E4E7E">
                <a:alpha val="0"/>
              </a:srgbClr>
            </a:solidFill>
            <a:prstDash val="solid"/>
          </a:ln>
        </p:spPr>
      </p:sp>
      <p:sp>
        <p:nvSpPr>
          <p:cNvPr id="207" name="Shape 205"/>
          <p:cNvSpPr/>
          <p:nvPr/>
        </p:nvSpPr>
        <p:spPr>
          <a:xfrm>
            <a:off x="2194560" y="6903720"/>
            <a:ext cx="22860" cy="22860"/>
          </a:xfrm>
          <a:prstGeom prst="ellipse">
            <a:avLst/>
          </a:prstGeom>
          <a:solidFill>
            <a:srgbClr val="2E4E7E">
              <a:alpha val="92000"/>
            </a:srgbClr>
          </a:solidFill>
          <a:ln w="12700">
            <a:solidFill>
              <a:srgbClr val="2E4E7E">
                <a:alpha val="0"/>
              </a:srgbClr>
            </a:solidFill>
            <a:prstDash val="solid"/>
          </a:ln>
        </p:spPr>
      </p:sp>
      <p:sp>
        <p:nvSpPr>
          <p:cNvPr id="208" name="Shape 206"/>
          <p:cNvSpPr/>
          <p:nvPr/>
        </p:nvSpPr>
        <p:spPr>
          <a:xfrm>
            <a:off x="2395728" y="6903720"/>
            <a:ext cx="22860" cy="22860"/>
          </a:xfrm>
          <a:prstGeom prst="ellipse">
            <a:avLst/>
          </a:prstGeom>
          <a:solidFill>
            <a:srgbClr val="2E4E7E">
              <a:alpha val="92000"/>
            </a:srgbClr>
          </a:solidFill>
          <a:ln w="12700">
            <a:solidFill>
              <a:srgbClr val="2E4E7E">
                <a:alpha val="0"/>
              </a:srgbClr>
            </a:solidFill>
            <a:prstDash val="solid"/>
          </a:ln>
        </p:spPr>
      </p:sp>
      <p:sp>
        <p:nvSpPr>
          <p:cNvPr id="209" name="Shape 207"/>
          <p:cNvSpPr/>
          <p:nvPr/>
        </p:nvSpPr>
        <p:spPr>
          <a:xfrm>
            <a:off x="2596896" y="6903720"/>
            <a:ext cx="22860" cy="22860"/>
          </a:xfrm>
          <a:prstGeom prst="ellipse">
            <a:avLst/>
          </a:prstGeom>
          <a:solidFill>
            <a:srgbClr val="2E4E7E">
              <a:alpha val="92000"/>
            </a:srgbClr>
          </a:solidFill>
          <a:ln w="12700">
            <a:solidFill>
              <a:srgbClr val="2E4E7E">
                <a:alpha val="0"/>
              </a:srgbClr>
            </a:solidFill>
            <a:prstDash val="solid"/>
          </a:ln>
        </p:spPr>
      </p:sp>
      <p:pic>
        <p:nvPicPr>
          <p:cNvPr id="210" name="Image 0" descr="preencoded.png">    </p:cNvPr>
          <p:cNvPicPr>
            <a:picLocks noChangeAspect="1"/>
          </p:cNvPicPr>
          <p:nvPr/>
        </p:nvPicPr>
        <p:blipFill>
          <a:blip r:embed="rId2"/>
          <a:stretch>
            <a:fillRect/>
          </a:stretch>
        </p:blipFill>
        <p:spPr>
          <a:xfrm>
            <a:off x="457200" y="502920"/>
            <a:ext cx="420624" cy="420624"/>
          </a:xfrm>
          <a:prstGeom prst="rect">
            <a:avLst/>
          </a:prstGeom>
        </p:spPr>
      </p:pic>
      <p:sp>
        <p:nvSpPr>
          <p:cNvPr id="211" name="Text 208"/>
          <p:cNvSpPr/>
          <p:nvPr/>
        </p:nvSpPr>
        <p:spPr>
          <a:xfrm>
            <a:off x="969264" y="603504"/>
            <a:ext cx="3931920" cy="237744"/>
          </a:xfrm>
          <a:prstGeom prst="rect">
            <a:avLst/>
          </a:prstGeom>
          <a:noFill/>
          <a:ln/>
        </p:spPr>
        <p:txBody>
          <a:bodyPr wrap="square" lIns="0" tIns="0" rIns="0" bIns="0" rtlCol="0" anchor="ctr"/>
          <a:lstStyle/>
          <a:p>
            <a:pPr indent="0" marL="0">
              <a:buNone/>
            </a:pPr>
            <a:r>
              <a:rPr lang="en-US" sz="1450" b="1" dirty="0">
                <a:solidFill>
                  <a:srgbClr val="FFFFFF"/>
                </a:solidFill>
                <a:latin typeface="Arial" pitchFamily="34" charset="0"/>
                <a:ea typeface="Arial" pitchFamily="34" charset="-122"/>
                <a:cs typeface="Arial" pitchFamily="34" charset="-120"/>
              </a:rPr>
              <a:t>Process Advisor</a:t>
            </a:r>
            <a:pPr indent="0" marL="0">
              <a:buNone/>
            </a:pPr>
            <a:r>
              <a:rPr lang="en-US" sz="1450" b="1" dirty="0">
                <a:solidFill>
                  <a:srgbClr val="579DFF"/>
                </a:solidFill>
                <a:latin typeface="Arial" pitchFamily="34" charset="0"/>
                <a:ea typeface="Arial" pitchFamily="34" charset="-122"/>
                <a:cs typeface="Arial" pitchFamily="34" charset="-120"/>
              </a:rPr>
              <a:t> for Jira</a:t>
            </a:r>
            <a:endParaRPr lang="en-US" sz="1450" dirty="0"/>
          </a:p>
        </p:txBody>
      </p:sp>
      <p:sp>
        <p:nvSpPr>
          <p:cNvPr id="212" name="Shape 209"/>
          <p:cNvSpPr/>
          <p:nvPr/>
        </p:nvSpPr>
        <p:spPr>
          <a:xfrm>
            <a:off x="8549640" y="1572768"/>
            <a:ext cx="3182112" cy="3749040"/>
          </a:xfrm>
          <a:prstGeom prst="roundRect">
            <a:avLst>
              <a:gd name="adj" fmla="val 1437"/>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213" name="Text 210"/>
          <p:cNvSpPr/>
          <p:nvPr/>
        </p:nvSpPr>
        <p:spPr>
          <a:xfrm>
            <a:off x="8549640" y="2487168"/>
            <a:ext cx="3182112" cy="749808"/>
          </a:xfrm>
          <a:prstGeom prst="rect">
            <a:avLst/>
          </a:prstGeom>
          <a:noFill/>
          <a:ln/>
        </p:spPr>
        <p:txBody>
          <a:bodyPr wrap="square" lIns="0" tIns="0" rIns="0" bIns="0" rtlCol="0" anchor="ctr"/>
          <a:lstStyle/>
          <a:p>
            <a:pPr algn="ctr" indent="0" marL="0">
              <a:buNone/>
            </a:pPr>
            <a:r>
              <a:rPr lang="en-US" sz="6000" b="1" dirty="0">
                <a:solidFill>
                  <a:srgbClr val="172B4D"/>
                </a:solidFill>
                <a:latin typeface="Arial" pitchFamily="34" charset="0"/>
                <a:ea typeface="Arial" pitchFamily="34" charset="-122"/>
                <a:cs typeface="Arial" pitchFamily="34" charset="-120"/>
              </a:rPr>
              <a:t>3.5</a:t>
            </a:r>
            <a:endParaRPr lang="en-US" sz="6000" dirty="0"/>
          </a:p>
        </p:txBody>
      </p:sp>
      <p:sp>
        <p:nvSpPr>
          <p:cNvPr id="214" name="Text 211"/>
          <p:cNvSpPr/>
          <p:nvPr/>
        </p:nvSpPr>
        <p:spPr>
          <a:xfrm>
            <a:off x="8549640" y="3456432"/>
            <a:ext cx="3182112" cy="201168"/>
          </a:xfrm>
          <a:prstGeom prst="rect">
            <a:avLst/>
          </a:prstGeom>
          <a:noFill/>
          <a:ln/>
        </p:spPr>
        <p:txBody>
          <a:bodyPr wrap="square" lIns="0" tIns="0" rIns="0" bIns="0" rtlCol="0" anchor="ctr"/>
          <a:lstStyle/>
          <a:p>
            <a:pPr algn="ctr" indent="0" marL="0">
              <a:buNone/>
            </a:pPr>
            <a:r>
              <a:rPr lang="en-US" sz="950" b="1" spc="170" kern="0" dirty="0">
                <a:solidFill>
                  <a:srgbClr val="626F86"/>
                </a:solidFill>
                <a:latin typeface="Arial" pitchFamily="34" charset="0"/>
                <a:ea typeface="Arial" pitchFamily="34" charset="-122"/>
                <a:cs typeface="Arial" pitchFamily="34" charset="-120"/>
              </a:rPr>
              <a:t>PROCESS HEALTH SCORE</a:t>
            </a:r>
            <a:endParaRPr lang="en-US" sz="950" dirty="0"/>
          </a:p>
        </p:txBody>
      </p:sp>
      <p:sp>
        <p:nvSpPr>
          <p:cNvPr id="215" name="Text 212"/>
          <p:cNvSpPr/>
          <p:nvPr/>
        </p:nvSpPr>
        <p:spPr>
          <a:xfrm>
            <a:off x="8732520" y="3886200"/>
            <a:ext cx="2816352" cy="1097280"/>
          </a:xfrm>
          <a:prstGeom prst="rect">
            <a:avLst/>
          </a:prstGeom>
          <a:noFill/>
          <a:ln/>
        </p:spPr>
        <p:txBody>
          <a:bodyPr wrap="square" lIns="0" tIns="0" rIns="0" bIns="0" rtlCol="0" anchor="t"/>
          <a:lstStyle/>
          <a:p>
            <a:pPr algn="ctr" indent="0" marL="0">
              <a:lnSpc>
                <a:spcPts val="1250"/>
              </a:lnSpc>
              <a:buNone/>
            </a:pPr>
            <a:r>
              <a:rPr lang="en-US" sz="950" dirty="0">
                <a:solidFill>
                  <a:srgbClr val="44546F"/>
                </a:solidFill>
                <a:latin typeface="Arial" pitchFamily="34" charset="0"/>
                <a:ea typeface="Arial" pitchFamily="34" charset="-122"/>
                <a:cs typeface="Arial" pitchFamily="34" charset="-120"/>
              </a:rPr>
              <a:t>The score is driven by multiple severe negative signals: an extremely high rework rate (40%), massive process fragmentation (164 variants), and very low flow efficiency (12.8%). A major administrative delay of nearly 169 hours between 'Completed' and 'Closed' further inflates cycle times. While data fields are well-populated, the underlying operational process is chaotic and inefficient.</a:t>
            </a:r>
            <a:endParaRPr lang="en-US" sz="950" dirty="0"/>
          </a:p>
        </p:txBody>
      </p:sp>
      <p:sp>
        <p:nvSpPr>
          <p:cNvPr id="216" name="Text 213"/>
          <p:cNvSpPr/>
          <p:nvPr/>
        </p:nvSpPr>
        <p:spPr>
          <a:xfrm>
            <a:off x="457200" y="1783080"/>
            <a:ext cx="7680960" cy="868680"/>
          </a:xfrm>
          <a:prstGeom prst="rect">
            <a:avLst/>
          </a:prstGeom>
          <a:noFill/>
          <a:ln/>
        </p:spPr>
        <p:txBody>
          <a:bodyPr wrap="square" lIns="0" tIns="0" rIns="0" bIns="0" rtlCol="0" anchor="t"/>
          <a:lstStyle/>
          <a:p>
            <a:pPr indent="0" marL="0">
              <a:lnSpc>
                <a:spcPts val="3400"/>
              </a:lnSpc>
              <a:buNone/>
            </a:pPr>
            <a:r>
              <a:rPr lang="en-US" sz="3000" b="1" dirty="0">
                <a:solidFill>
                  <a:srgbClr val="FFFFFF"/>
                </a:solidFill>
                <a:latin typeface="Arial" pitchFamily="34" charset="0"/>
                <a:ea typeface="Arial" pitchFamily="34" charset="-122"/>
                <a:cs typeface="Arial" pitchFamily="34" charset="-120"/>
              </a:rPr>
              <a:t>Process Health Assessment</a:t>
            </a:r>
            <a:endParaRPr lang="en-US" sz="3000" dirty="0"/>
          </a:p>
        </p:txBody>
      </p:sp>
      <p:sp>
        <p:nvSpPr>
          <p:cNvPr id="217" name="Shape 214"/>
          <p:cNvSpPr/>
          <p:nvPr/>
        </p:nvSpPr>
        <p:spPr>
          <a:xfrm>
            <a:off x="457200" y="2788920"/>
            <a:ext cx="1051560" cy="50292"/>
          </a:xfrm>
          <a:prstGeom prst="rect">
            <a:avLst/>
          </a:prstGeom>
          <a:solidFill>
            <a:srgbClr val="579DFF"/>
          </a:solidFill>
          <a:ln w="12700">
            <a:solidFill>
              <a:srgbClr val="579DFF"/>
            </a:solidFill>
            <a:prstDash val="solid"/>
          </a:ln>
        </p:spPr>
      </p:sp>
      <p:sp>
        <p:nvSpPr>
          <p:cNvPr id="218" name="Text 215"/>
          <p:cNvSpPr/>
          <p:nvPr/>
        </p:nvSpPr>
        <p:spPr>
          <a:xfrm>
            <a:off x="457200" y="3127248"/>
            <a:ext cx="7680960" cy="320040"/>
          </a:xfrm>
          <a:prstGeom prst="rect">
            <a:avLst/>
          </a:prstGeom>
          <a:noFill/>
          <a:ln/>
        </p:spPr>
        <p:txBody>
          <a:bodyPr wrap="square" lIns="0" tIns="0" rIns="0" bIns="0" rtlCol="0" anchor="ctr"/>
          <a:lstStyle/>
          <a:p>
            <a:pPr indent="0" marL="0">
              <a:buNone/>
            </a:pPr>
            <a:r>
              <a:rPr lang="en-US" sz="1750" dirty="0">
                <a:solidFill>
                  <a:srgbClr val="C8D9F4"/>
                </a:solidFill>
                <a:latin typeface="Arial" pitchFamily="34" charset="0"/>
                <a:ea typeface="Arial" pitchFamily="34" charset="-122"/>
                <a:cs typeface="Arial" pitchFamily="34" charset="-120"/>
              </a:rPr>
              <a:t>Incidents - Status</a:t>
            </a:r>
            <a:endParaRPr lang="en-US" sz="1750" dirty="0"/>
          </a:p>
        </p:txBody>
      </p:sp>
      <p:sp>
        <p:nvSpPr>
          <p:cNvPr id="219" name="Text 216"/>
          <p:cNvSpPr/>
          <p:nvPr/>
        </p:nvSpPr>
        <p:spPr>
          <a:xfrm>
            <a:off x="457200" y="3703320"/>
            <a:ext cx="3017520" cy="411480"/>
          </a:xfrm>
          <a:prstGeom prst="roundRect">
            <a:avLst>
              <a:gd name="adj" fmla="val 17778"/>
            </a:avLst>
          </a:prstGeom>
          <a:solidFill>
            <a:srgbClr val="FFECEB"/>
          </a:solidFill>
          <a:ln w="10160">
            <a:solidFill>
              <a:srgbClr val="FD9891"/>
            </a:solidFill>
          </a:ln>
        </p:spPr>
        <p:txBody>
          <a:bodyPr wrap="square" rtlCol="0" anchor="ctr"/>
          <a:lstStyle/>
          <a:p>
            <a:pPr algn="ctr" indent="0" marL="0">
              <a:buNone/>
            </a:pPr>
            <a:r>
              <a:rPr lang="en-US" sz="1050" b="1" dirty="0">
                <a:solidFill>
                  <a:srgbClr val="C9372C"/>
                </a:solidFill>
                <a:latin typeface="Arial" pitchFamily="34" charset="0"/>
                <a:ea typeface="Arial" pitchFamily="34" charset="-122"/>
                <a:cs typeface="Arial" pitchFamily="34" charset="-120"/>
              </a:rPr>
              <a:t>Weak</a:t>
            </a:r>
            <a:endParaRPr lang="en-US" sz="1050" dirty="0"/>
          </a:p>
        </p:txBody>
      </p:sp>
      <p:sp>
        <p:nvSpPr>
          <p:cNvPr id="220" name="Text 217"/>
          <p:cNvSpPr/>
          <p:nvPr/>
        </p:nvSpPr>
        <p:spPr>
          <a:xfrm>
            <a:off x="457200" y="4261104"/>
            <a:ext cx="7680960" cy="384048"/>
          </a:xfrm>
          <a:prstGeom prst="rect">
            <a:avLst/>
          </a:prstGeom>
          <a:noFill/>
          <a:ln/>
        </p:spPr>
        <p:txBody>
          <a:bodyPr wrap="square" lIns="0" tIns="0" rIns="0" bIns="0" rtlCol="0" anchor="t"/>
          <a:lstStyle/>
          <a:p>
            <a:pPr indent="0" marL="0">
              <a:lnSpc>
                <a:spcPts val="1500"/>
              </a:lnSpc>
              <a:buNone/>
            </a:pPr>
            <a:r>
              <a:rPr lang="en-US" sz="1320" b="1" dirty="0">
                <a:solidFill>
                  <a:srgbClr val="FFFFFF"/>
                </a:solidFill>
                <a:latin typeface="Arial" pitchFamily="34" charset="0"/>
                <a:ea typeface="Arial" pitchFamily="34" charset="-122"/>
                <a:cs typeface="Arial" pitchFamily="34" charset="-120"/>
              </a:rPr>
              <a:t>Incident Management Workflow is Highly Inefficient and Unpredictable, Dominated by Rework and Delays</a:t>
            </a:r>
            <a:endParaRPr lang="en-US" sz="1320" dirty="0"/>
          </a:p>
        </p:txBody>
      </p:sp>
      <p:sp>
        <p:nvSpPr>
          <p:cNvPr id="221" name="Text 218"/>
          <p:cNvSpPr/>
          <p:nvPr/>
        </p:nvSpPr>
        <p:spPr>
          <a:xfrm>
            <a:off x="457200" y="4736592"/>
            <a:ext cx="7680960" cy="841248"/>
          </a:xfrm>
          <a:prstGeom prst="rect">
            <a:avLst/>
          </a:prstGeom>
          <a:noFill/>
          <a:ln/>
        </p:spPr>
        <p:txBody>
          <a:bodyPr wrap="square" lIns="0" tIns="0" rIns="0" bIns="0" rtlCol="0" anchor="t"/>
          <a:lstStyle/>
          <a:p>
            <a:pPr indent="0" marL="0">
              <a:lnSpc>
                <a:spcPts val="1260"/>
              </a:lnSpc>
              <a:buNone/>
            </a:pPr>
            <a:r>
              <a:rPr lang="en-US" sz="950" dirty="0">
                <a:solidFill>
                  <a:srgbClr val="C8D9F4"/>
                </a:solidFill>
                <a:latin typeface="Arial" pitchFamily="34" charset="0"/>
                <a:ea typeface="Arial" pitchFamily="34" charset="-122"/>
                <a:cs typeface="Arial" pitchFamily="34" charset="-120"/>
              </a:rPr>
              <a:t>The Incident Management process is in a critical state, characterized by a lack of standardization, excessive rework, and significant delays. With 40% of incidents requiring rework and the process fragmented into 164 different paths, there is no consistent 'happy path'. A severe bottleneck exists in closing completed incidents, adding an average of 7 days of non-productive time.</a:t>
            </a:r>
            <a:endParaRPr lang="en-US" sz="950" dirty="0"/>
          </a:p>
        </p:txBody>
      </p:sp>
      <p:sp>
        <p:nvSpPr>
          <p:cNvPr id="222" name="Text 219"/>
          <p:cNvSpPr/>
          <p:nvPr/>
        </p:nvSpPr>
        <p:spPr>
          <a:xfrm>
            <a:off x="457200" y="6144768"/>
            <a:ext cx="7680960" cy="274320"/>
          </a:xfrm>
          <a:prstGeom prst="rect">
            <a:avLst/>
          </a:prstGeom>
          <a:noFill/>
          <a:ln/>
        </p:spPr>
        <p:txBody>
          <a:bodyPr wrap="square" lIns="0" tIns="0" rIns="0" bIns="0" rtlCol="0" anchor="ctr"/>
          <a:lstStyle/>
          <a:p>
            <a:pPr indent="0" marL="0">
              <a:buNone/>
            </a:pPr>
            <a:r>
              <a:rPr lang="en-US" sz="1020" dirty="0">
                <a:solidFill>
                  <a:srgbClr val="8FA7CC"/>
                </a:solidFill>
                <a:latin typeface="Arial" pitchFamily="34" charset="0"/>
                <a:ea typeface="Arial" pitchFamily="34" charset="-122"/>
                <a:cs typeface="Arial" pitchFamily="34" charset="-120"/>
              </a:rPr>
              <a:t>Prepared for Metricus    ·    9 July 2026</a:t>
            </a:r>
            <a:endParaRPr lang="en-US" sz="10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PROCESS HEALTH ASSESSMENT</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1. Headline Signals &amp; Time Profile</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80744"/>
            <a:ext cx="2137867" cy="1298448"/>
          </a:xfrm>
          <a:prstGeom prst="roundRect">
            <a:avLst>
              <a:gd name="adj" fmla="val 3521"/>
            </a:avLst>
          </a:prstGeom>
          <a:solidFill>
            <a:srgbClr val="FFECEB"/>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10" name="Text 108"/>
          <p:cNvSpPr/>
          <p:nvPr/>
        </p:nvSpPr>
        <p:spPr>
          <a:xfrm>
            <a:off x="566928" y="1490472"/>
            <a:ext cx="1918411" cy="201168"/>
          </a:xfrm>
          <a:prstGeom prst="rect">
            <a:avLst/>
          </a:prstGeom>
          <a:noFill/>
          <a:ln/>
        </p:spPr>
        <p:txBody>
          <a:bodyPr wrap="square" lIns="0" tIns="0" rIns="0" bIns="0" rtlCol="0" anchor="ctr"/>
          <a:lstStyle/>
          <a:p>
            <a:pPr indent="0" marL="0">
              <a:buNone/>
            </a:pPr>
            <a:r>
              <a:rPr lang="en-US" sz="850" b="1" spc="120" kern="0" dirty="0">
                <a:solidFill>
                  <a:srgbClr val="C9372C"/>
                </a:solidFill>
                <a:latin typeface="Arial" pitchFamily="34" charset="0"/>
                <a:ea typeface="Arial" pitchFamily="34" charset="-122"/>
                <a:cs typeface="Arial" pitchFamily="34" charset="-120"/>
              </a:rPr>
              <a:t>REWORK RATE</a:t>
            </a:r>
            <a:endParaRPr lang="en-US" sz="850" dirty="0"/>
          </a:p>
        </p:txBody>
      </p:sp>
      <p:sp>
        <p:nvSpPr>
          <p:cNvPr id="111" name="Text 109"/>
          <p:cNvSpPr/>
          <p:nvPr/>
        </p:nvSpPr>
        <p:spPr>
          <a:xfrm>
            <a:off x="566928" y="1773936"/>
            <a:ext cx="1918411" cy="292608"/>
          </a:xfrm>
          <a:prstGeom prst="rect">
            <a:avLst/>
          </a:prstGeom>
          <a:noFill/>
          <a:ln/>
        </p:spPr>
        <p:txBody>
          <a:bodyPr wrap="square" lIns="0" tIns="0" rIns="0" bIns="0" rtlCol="0" anchor="t"/>
          <a:lstStyle/>
          <a:p>
            <a:pPr indent="0" marL="0">
              <a:buNone/>
            </a:pPr>
            <a:r>
              <a:rPr lang="en-US" sz="1500" b="1" dirty="0">
                <a:solidFill>
                  <a:srgbClr val="C9372C"/>
                </a:solidFill>
                <a:latin typeface="Arial" pitchFamily="34" charset="0"/>
                <a:ea typeface="Arial" pitchFamily="34" charset="-122"/>
                <a:cs typeface="Arial" pitchFamily="34" charset="-120"/>
              </a:rPr>
              <a:t>40.04%</a:t>
            </a:r>
            <a:endParaRPr lang="en-US" sz="1500" dirty="0"/>
          </a:p>
        </p:txBody>
      </p:sp>
      <p:sp>
        <p:nvSpPr>
          <p:cNvPr id="112" name="Text 110"/>
          <p:cNvSpPr/>
          <p:nvPr/>
        </p:nvSpPr>
        <p:spPr>
          <a:xfrm>
            <a:off x="566928" y="2130552"/>
            <a:ext cx="1918411" cy="41148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An extremely high percentage of incidents require additional work after being considered in progress or…</a:t>
            </a:r>
            <a:endParaRPr lang="en-US" sz="760" dirty="0"/>
          </a:p>
        </p:txBody>
      </p:sp>
      <p:sp>
        <p:nvSpPr>
          <p:cNvPr id="113" name="Shape 111"/>
          <p:cNvSpPr/>
          <p:nvPr/>
        </p:nvSpPr>
        <p:spPr>
          <a:xfrm>
            <a:off x="2741371" y="1380744"/>
            <a:ext cx="2137867" cy="1298448"/>
          </a:xfrm>
          <a:prstGeom prst="roundRect">
            <a:avLst>
              <a:gd name="adj" fmla="val 3521"/>
            </a:avLst>
          </a:prstGeom>
          <a:solidFill>
            <a:srgbClr val="FFECEB"/>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14" name="Text 112"/>
          <p:cNvSpPr/>
          <p:nvPr/>
        </p:nvSpPr>
        <p:spPr>
          <a:xfrm>
            <a:off x="2851099" y="1490472"/>
            <a:ext cx="1918411" cy="201168"/>
          </a:xfrm>
          <a:prstGeom prst="rect">
            <a:avLst/>
          </a:prstGeom>
          <a:noFill/>
          <a:ln/>
        </p:spPr>
        <p:txBody>
          <a:bodyPr wrap="square" lIns="0" tIns="0" rIns="0" bIns="0" rtlCol="0" anchor="ctr"/>
          <a:lstStyle/>
          <a:p>
            <a:pPr indent="0" marL="0">
              <a:buNone/>
            </a:pPr>
            <a:r>
              <a:rPr lang="en-US" sz="850" b="1" spc="120" kern="0" dirty="0">
                <a:solidFill>
                  <a:srgbClr val="C9372C"/>
                </a:solidFill>
                <a:latin typeface="Arial" pitchFamily="34" charset="0"/>
                <a:ea typeface="Arial" pitchFamily="34" charset="-122"/>
                <a:cs typeface="Arial" pitchFamily="34" charset="-120"/>
              </a:rPr>
              <a:t>PROCESS VARIANTS</a:t>
            </a:r>
            <a:endParaRPr lang="en-US" sz="850" dirty="0"/>
          </a:p>
        </p:txBody>
      </p:sp>
      <p:sp>
        <p:nvSpPr>
          <p:cNvPr id="115" name="Text 113"/>
          <p:cNvSpPr/>
          <p:nvPr/>
        </p:nvSpPr>
        <p:spPr>
          <a:xfrm>
            <a:off x="2851099" y="1773936"/>
            <a:ext cx="1918411" cy="292608"/>
          </a:xfrm>
          <a:prstGeom prst="rect">
            <a:avLst/>
          </a:prstGeom>
          <a:noFill/>
          <a:ln/>
        </p:spPr>
        <p:txBody>
          <a:bodyPr wrap="square" lIns="0" tIns="0" rIns="0" bIns="0" rtlCol="0" anchor="t"/>
          <a:lstStyle/>
          <a:p>
            <a:pPr indent="0" marL="0">
              <a:buNone/>
            </a:pPr>
            <a:r>
              <a:rPr lang="en-US" sz="1500" b="1" dirty="0">
                <a:solidFill>
                  <a:srgbClr val="C9372C"/>
                </a:solidFill>
                <a:latin typeface="Arial" pitchFamily="34" charset="0"/>
                <a:ea typeface="Arial" pitchFamily="34" charset="-122"/>
                <a:cs typeface="Arial" pitchFamily="34" charset="-120"/>
              </a:rPr>
              <a:t>164</a:t>
            </a:r>
            <a:endParaRPr lang="en-US" sz="1500" dirty="0"/>
          </a:p>
        </p:txBody>
      </p:sp>
      <p:sp>
        <p:nvSpPr>
          <p:cNvPr id="116" name="Text 114"/>
          <p:cNvSpPr/>
          <p:nvPr/>
        </p:nvSpPr>
        <p:spPr>
          <a:xfrm>
            <a:off x="2851099" y="2130552"/>
            <a:ext cx="1918411" cy="41148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An excessive number of unique paths to resolution shows a lack of a standard, repeatable process.</a:t>
            </a:r>
            <a:endParaRPr lang="en-US" sz="760" dirty="0"/>
          </a:p>
        </p:txBody>
      </p:sp>
      <p:sp>
        <p:nvSpPr>
          <p:cNvPr id="117" name="Shape 115"/>
          <p:cNvSpPr/>
          <p:nvPr/>
        </p:nvSpPr>
        <p:spPr>
          <a:xfrm>
            <a:off x="5025542" y="1380744"/>
            <a:ext cx="2137867" cy="1298448"/>
          </a:xfrm>
          <a:prstGeom prst="roundRect">
            <a:avLst>
              <a:gd name="adj" fmla="val 3521"/>
            </a:avLst>
          </a:prstGeom>
          <a:solidFill>
            <a:srgbClr val="FFECEB"/>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18" name="Text 116"/>
          <p:cNvSpPr/>
          <p:nvPr/>
        </p:nvSpPr>
        <p:spPr>
          <a:xfrm>
            <a:off x="5135270" y="1490472"/>
            <a:ext cx="1918411" cy="201168"/>
          </a:xfrm>
          <a:prstGeom prst="rect">
            <a:avLst/>
          </a:prstGeom>
          <a:noFill/>
          <a:ln/>
        </p:spPr>
        <p:txBody>
          <a:bodyPr wrap="square" lIns="0" tIns="0" rIns="0" bIns="0" rtlCol="0" anchor="ctr"/>
          <a:lstStyle/>
          <a:p>
            <a:pPr indent="0" marL="0">
              <a:buNone/>
            </a:pPr>
            <a:r>
              <a:rPr lang="en-US" sz="850" b="1" spc="120" kern="0" dirty="0">
                <a:solidFill>
                  <a:srgbClr val="C9372C"/>
                </a:solidFill>
                <a:latin typeface="Arial" pitchFamily="34" charset="0"/>
                <a:ea typeface="Arial" pitchFamily="34" charset="-122"/>
                <a:cs typeface="Arial" pitchFamily="34" charset="-120"/>
              </a:rPr>
              <a:t>FLOW EFFICIENCY</a:t>
            </a:r>
            <a:endParaRPr lang="en-US" sz="850" dirty="0"/>
          </a:p>
        </p:txBody>
      </p:sp>
      <p:sp>
        <p:nvSpPr>
          <p:cNvPr id="119" name="Text 117"/>
          <p:cNvSpPr/>
          <p:nvPr/>
        </p:nvSpPr>
        <p:spPr>
          <a:xfrm>
            <a:off x="5135270" y="1773936"/>
            <a:ext cx="1918411" cy="292608"/>
          </a:xfrm>
          <a:prstGeom prst="rect">
            <a:avLst/>
          </a:prstGeom>
          <a:noFill/>
          <a:ln/>
        </p:spPr>
        <p:txBody>
          <a:bodyPr wrap="square" lIns="0" tIns="0" rIns="0" bIns="0" rtlCol="0" anchor="t"/>
          <a:lstStyle/>
          <a:p>
            <a:pPr indent="0" marL="0">
              <a:buNone/>
            </a:pPr>
            <a:r>
              <a:rPr lang="en-US" sz="1500" b="1" dirty="0">
                <a:solidFill>
                  <a:srgbClr val="C9372C"/>
                </a:solidFill>
                <a:latin typeface="Arial" pitchFamily="34" charset="0"/>
                <a:ea typeface="Arial" pitchFamily="34" charset="-122"/>
                <a:cs typeface="Arial" pitchFamily="34" charset="-120"/>
              </a:rPr>
              <a:t>12.84%</a:t>
            </a:r>
            <a:endParaRPr lang="en-US" sz="1500" dirty="0"/>
          </a:p>
        </p:txBody>
      </p:sp>
      <p:sp>
        <p:nvSpPr>
          <p:cNvPr id="120" name="Text 118"/>
          <p:cNvSpPr/>
          <p:nvPr/>
        </p:nvSpPr>
        <p:spPr>
          <a:xfrm>
            <a:off x="5135270" y="2130552"/>
            <a:ext cx="1918411" cy="41148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Only 12.8% of the total incident lifecycle is spent in active 'touch' time.</a:t>
            </a:r>
            <a:endParaRPr lang="en-US" sz="760" dirty="0"/>
          </a:p>
        </p:txBody>
      </p:sp>
      <p:sp>
        <p:nvSpPr>
          <p:cNvPr id="121" name="Shape 119"/>
          <p:cNvSpPr/>
          <p:nvPr/>
        </p:nvSpPr>
        <p:spPr>
          <a:xfrm>
            <a:off x="7309714" y="1380744"/>
            <a:ext cx="2137867" cy="1298448"/>
          </a:xfrm>
          <a:prstGeom prst="roundRect">
            <a:avLst>
              <a:gd name="adj" fmla="val 3521"/>
            </a:avLst>
          </a:prstGeom>
          <a:solidFill>
            <a:srgbClr val="FFECEB"/>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22" name="Text 120"/>
          <p:cNvSpPr/>
          <p:nvPr/>
        </p:nvSpPr>
        <p:spPr>
          <a:xfrm>
            <a:off x="7419442" y="1490472"/>
            <a:ext cx="1918411" cy="201168"/>
          </a:xfrm>
          <a:prstGeom prst="rect">
            <a:avLst/>
          </a:prstGeom>
          <a:noFill/>
          <a:ln/>
        </p:spPr>
        <p:txBody>
          <a:bodyPr wrap="square" lIns="0" tIns="0" rIns="0" bIns="0" rtlCol="0" anchor="ctr"/>
          <a:lstStyle/>
          <a:p>
            <a:pPr indent="0" marL="0">
              <a:buNone/>
            </a:pPr>
            <a:r>
              <a:rPr lang="en-US" sz="850" b="1" spc="120" kern="0" dirty="0">
                <a:solidFill>
                  <a:srgbClr val="C9372C"/>
                </a:solidFill>
                <a:latin typeface="Arial" pitchFamily="34" charset="0"/>
                <a:ea typeface="Arial" pitchFamily="34" charset="-122"/>
                <a:cs typeface="Arial" pitchFamily="34" charset="-120"/>
              </a:rPr>
              <a:t>ADMINISTRATIVE CLOSURE DELAY</a:t>
            </a:r>
            <a:endParaRPr lang="en-US" sz="850" dirty="0"/>
          </a:p>
        </p:txBody>
      </p:sp>
      <p:sp>
        <p:nvSpPr>
          <p:cNvPr id="123" name="Text 121"/>
          <p:cNvSpPr/>
          <p:nvPr/>
        </p:nvSpPr>
        <p:spPr>
          <a:xfrm>
            <a:off x="7419442" y="1773936"/>
            <a:ext cx="1918411" cy="292608"/>
          </a:xfrm>
          <a:prstGeom prst="rect">
            <a:avLst/>
          </a:prstGeom>
          <a:noFill/>
          <a:ln/>
        </p:spPr>
        <p:txBody>
          <a:bodyPr wrap="square" lIns="0" tIns="0" rIns="0" bIns="0" rtlCol="0" anchor="t"/>
          <a:lstStyle/>
          <a:p>
            <a:pPr indent="0" marL="0">
              <a:buNone/>
            </a:pPr>
            <a:r>
              <a:rPr lang="en-US" sz="1500" b="1" dirty="0">
                <a:solidFill>
                  <a:srgbClr val="C9372C"/>
                </a:solidFill>
                <a:latin typeface="Arial" pitchFamily="34" charset="0"/>
                <a:ea typeface="Arial" pitchFamily="34" charset="-122"/>
                <a:cs typeface="Arial" pitchFamily="34" charset="-120"/>
              </a:rPr>
              <a:t>168.9 hours</a:t>
            </a:r>
            <a:endParaRPr lang="en-US" sz="1500" dirty="0"/>
          </a:p>
        </p:txBody>
      </p:sp>
      <p:sp>
        <p:nvSpPr>
          <p:cNvPr id="124" name="Text 122"/>
          <p:cNvSpPr/>
          <p:nvPr/>
        </p:nvSpPr>
        <p:spPr>
          <a:xfrm>
            <a:off x="7419442" y="2130552"/>
            <a:ext cx="1918411" cy="41148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Incidents wait an average of 7 days to be formally closed after work is completed.</a:t>
            </a:r>
            <a:endParaRPr lang="en-US" sz="760" dirty="0"/>
          </a:p>
        </p:txBody>
      </p:sp>
      <p:sp>
        <p:nvSpPr>
          <p:cNvPr id="125" name="Shape 123"/>
          <p:cNvSpPr/>
          <p:nvPr/>
        </p:nvSpPr>
        <p:spPr>
          <a:xfrm>
            <a:off x="9593885" y="1380744"/>
            <a:ext cx="2137867" cy="1298448"/>
          </a:xfrm>
          <a:prstGeom prst="roundRect">
            <a:avLst>
              <a:gd name="adj" fmla="val 3521"/>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26" name="Text 124"/>
          <p:cNvSpPr/>
          <p:nvPr/>
        </p:nvSpPr>
        <p:spPr>
          <a:xfrm>
            <a:off x="9703613" y="1490472"/>
            <a:ext cx="1918411"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TOP PATH DOMINANCE</a:t>
            </a:r>
            <a:endParaRPr lang="en-US" sz="850" dirty="0"/>
          </a:p>
        </p:txBody>
      </p:sp>
      <p:sp>
        <p:nvSpPr>
          <p:cNvPr id="127" name="Text 125"/>
          <p:cNvSpPr/>
          <p:nvPr/>
        </p:nvSpPr>
        <p:spPr>
          <a:xfrm>
            <a:off x="9703613" y="1773936"/>
            <a:ext cx="1918411" cy="292608"/>
          </a:xfrm>
          <a:prstGeom prst="rect">
            <a:avLst/>
          </a:prstGeom>
          <a:noFill/>
          <a:ln/>
        </p:spPr>
        <p:txBody>
          <a:bodyPr wrap="square" lIns="0" tIns="0" rIns="0" bIns="0" rtlCol="0" anchor="t"/>
          <a:lstStyle/>
          <a:p>
            <a:pPr indent="0" marL="0">
              <a:buNone/>
            </a:pPr>
            <a:r>
              <a:rPr lang="en-US" sz="1500" b="1" dirty="0">
                <a:solidFill>
                  <a:srgbClr val="0052CC"/>
                </a:solidFill>
                <a:latin typeface="Arial" pitchFamily="34" charset="0"/>
                <a:ea typeface="Arial" pitchFamily="34" charset="-122"/>
                <a:cs typeface="Arial" pitchFamily="34" charset="-120"/>
              </a:rPr>
              <a:t>27.9%</a:t>
            </a:r>
            <a:endParaRPr lang="en-US" sz="1500" dirty="0"/>
          </a:p>
        </p:txBody>
      </p:sp>
      <p:sp>
        <p:nvSpPr>
          <p:cNvPr id="128" name="Text 126"/>
          <p:cNvSpPr/>
          <p:nvPr/>
        </p:nvSpPr>
        <p:spPr>
          <a:xfrm>
            <a:off x="9703613" y="2130552"/>
            <a:ext cx="1918411" cy="41148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The single most common process path is followed by only 28% of incidents.</a:t>
            </a:r>
            <a:endParaRPr lang="en-US" sz="760" dirty="0"/>
          </a:p>
        </p:txBody>
      </p:sp>
      <p:sp>
        <p:nvSpPr>
          <p:cNvPr id="129" name="Shape 127"/>
          <p:cNvSpPr/>
          <p:nvPr/>
        </p:nvSpPr>
        <p:spPr>
          <a:xfrm>
            <a:off x="457200" y="2898648"/>
            <a:ext cx="11274552" cy="914400"/>
          </a:xfrm>
          <a:prstGeom prst="roundRect">
            <a:avLst>
              <a:gd name="adj" fmla="val 5000"/>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0" name="Text 128"/>
          <p:cNvSpPr/>
          <p:nvPr/>
        </p:nvSpPr>
        <p:spPr>
          <a:xfrm>
            <a:off x="621792" y="3035808"/>
            <a:ext cx="1645920"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TIME PROFILE</a:t>
            </a:r>
            <a:endParaRPr lang="en-US" sz="850" dirty="0"/>
          </a:p>
        </p:txBody>
      </p:sp>
      <p:sp>
        <p:nvSpPr>
          <p:cNvPr id="131" name="Text 129"/>
          <p:cNvSpPr/>
          <p:nvPr/>
        </p:nvSpPr>
        <p:spPr>
          <a:xfrm>
            <a:off x="621792" y="3282696"/>
            <a:ext cx="10945368" cy="420624"/>
          </a:xfrm>
          <a:prstGeom prst="rect">
            <a:avLst/>
          </a:prstGeom>
          <a:noFill/>
          <a:ln/>
        </p:spPr>
        <p:txBody>
          <a:bodyPr wrap="square" lIns="0" tIns="0" rIns="0" bIns="0" rtlCol="0" anchor="t"/>
          <a:lstStyle/>
          <a:p>
            <a:pPr indent="0" marL="0">
              <a:lnSpc>
                <a:spcPts val="1100"/>
              </a:lnSpc>
              <a:buNone/>
            </a:pPr>
            <a:r>
              <a:rPr lang="en-US" sz="900" dirty="0">
                <a:solidFill>
                  <a:srgbClr val="44546F"/>
                </a:solidFill>
                <a:latin typeface="Arial" pitchFamily="34" charset="0"/>
                <a:ea typeface="Arial" pitchFamily="34" charset="-122"/>
                <a:cs typeface="Arial" pitchFamily="34" charset="-120"/>
              </a:rPr>
              <a:t>The time profile reveals a highly inefficient process. The average incident lifecycle is dominated by 159.7 hours of administrative time, primarily the delay between completion and closure. A further 44.7 hours are spent in wait states. In contrast, only 32.9 hours are spent on active work ('touch time'). This imbalance is the direct cause of the extremely low 12.8% flow efficiency, where work is idle for the vast majority of its lifecycle.</a:t>
            </a:r>
            <a:endParaRPr lang="en-US" sz="900" dirty="0"/>
          </a:p>
        </p:txBody>
      </p:sp>
      <p:sp>
        <p:nvSpPr>
          <p:cNvPr id="132" name="Shape 130"/>
          <p:cNvSpPr/>
          <p:nvPr/>
        </p:nvSpPr>
        <p:spPr>
          <a:xfrm>
            <a:off x="457200" y="3941064"/>
            <a:ext cx="2137867" cy="896112"/>
          </a:xfrm>
          <a:prstGeom prst="roundRect">
            <a:avLst>
              <a:gd name="adj" fmla="val 5102"/>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3" name="Text 131"/>
          <p:cNvSpPr/>
          <p:nvPr/>
        </p:nvSpPr>
        <p:spPr>
          <a:xfrm>
            <a:off x="585216" y="4078224"/>
            <a:ext cx="1881835"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AVG. TOUCH TIME</a:t>
            </a:r>
            <a:endParaRPr lang="en-US" sz="850" dirty="0"/>
          </a:p>
        </p:txBody>
      </p:sp>
      <p:sp>
        <p:nvSpPr>
          <p:cNvPr id="134" name="Text 132"/>
          <p:cNvSpPr/>
          <p:nvPr/>
        </p:nvSpPr>
        <p:spPr>
          <a:xfrm>
            <a:off x="585216" y="4416552"/>
            <a:ext cx="1881835" cy="292608"/>
          </a:xfrm>
          <a:prstGeom prst="rect">
            <a:avLst/>
          </a:prstGeom>
          <a:noFill/>
          <a:ln/>
        </p:spPr>
        <p:txBody>
          <a:bodyPr wrap="square" lIns="0" tIns="0" rIns="0" bIns="0" rtlCol="0" anchor="ctr"/>
          <a:lstStyle/>
          <a:p>
            <a:pPr indent="0" marL="0">
              <a:buNone/>
            </a:pPr>
            <a:r>
              <a:rPr lang="en-US" sz="1480" b="1" dirty="0">
                <a:solidFill>
                  <a:srgbClr val="172B4D"/>
                </a:solidFill>
                <a:latin typeface="Arial" pitchFamily="34" charset="0"/>
                <a:ea typeface="Arial" pitchFamily="34" charset="-122"/>
                <a:cs typeface="Arial" pitchFamily="34" charset="-120"/>
              </a:rPr>
              <a:t>32.9 hours</a:t>
            </a:r>
            <a:endParaRPr lang="en-US" sz="1480" dirty="0"/>
          </a:p>
        </p:txBody>
      </p:sp>
      <p:sp>
        <p:nvSpPr>
          <p:cNvPr id="135" name="Shape 133"/>
          <p:cNvSpPr/>
          <p:nvPr/>
        </p:nvSpPr>
        <p:spPr>
          <a:xfrm>
            <a:off x="2741371" y="3941064"/>
            <a:ext cx="2137867" cy="896112"/>
          </a:xfrm>
          <a:prstGeom prst="roundRect">
            <a:avLst>
              <a:gd name="adj" fmla="val 5102"/>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6" name="Text 134"/>
          <p:cNvSpPr/>
          <p:nvPr/>
        </p:nvSpPr>
        <p:spPr>
          <a:xfrm>
            <a:off x="2869387" y="4078224"/>
            <a:ext cx="1881835"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AVG. WAIT TIME</a:t>
            </a:r>
            <a:endParaRPr lang="en-US" sz="850" dirty="0"/>
          </a:p>
        </p:txBody>
      </p:sp>
      <p:sp>
        <p:nvSpPr>
          <p:cNvPr id="137" name="Text 135"/>
          <p:cNvSpPr/>
          <p:nvPr/>
        </p:nvSpPr>
        <p:spPr>
          <a:xfrm>
            <a:off x="2869387" y="4416552"/>
            <a:ext cx="1881835" cy="292608"/>
          </a:xfrm>
          <a:prstGeom prst="rect">
            <a:avLst/>
          </a:prstGeom>
          <a:noFill/>
          <a:ln/>
        </p:spPr>
        <p:txBody>
          <a:bodyPr wrap="square" lIns="0" tIns="0" rIns="0" bIns="0" rtlCol="0" anchor="ctr"/>
          <a:lstStyle/>
          <a:p>
            <a:pPr indent="0" marL="0">
              <a:buNone/>
            </a:pPr>
            <a:r>
              <a:rPr lang="en-US" sz="1480" b="1" dirty="0">
                <a:solidFill>
                  <a:srgbClr val="172B4D"/>
                </a:solidFill>
                <a:latin typeface="Arial" pitchFamily="34" charset="0"/>
                <a:ea typeface="Arial" pitchFamily="34" charset="-122"/>
                <a:cs typeface="Arial" pitchFamily="34" charset="-120"/>
              </a:rPr>
              <a:t>44.7 hours</a:t>
            </a:r>
            <a:endParaRPr lang="en-US" sz="1480" dirty="0"/>
          </a:p>
        </p:txBody>
      </p:sp>
      <p:sp>
        <p:nvSpPr>
          <p:cNvPr id="138" name="Shape 136"/>
          <p:cNvSpPr/>
          <p:nvPr/>
        </p:nvSpPr>
        <p:spPr>
          <a:xfrm>
            <a:off x="5025542" y="3941064"/>
            <a:ext cx="2137867" cy="896112"/>
          </a:xfrm>
          <a:prstGeom prst="roundRect">
            <a:avLst>
              <a:gd name="adj" fmla="val 5102"/>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9" name="Text 137"/>
          <p:cNvSpPr/>
          <p:nvPr/>
        </p:nvSpPr>
        <p:spPr>
          <a:xfrm>
            <a:off x="5153558" y="4078224"/>
            <a:ext cx="1881835"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AVG. ADMIN TIME</a:t>
            </a:r>
            <a:endParaRPr lang="en-US" sz="850" dirty="0"/>
          </a:p>
        </p:txBody>
      </p:sp>
      <p:sp>
        <p:nvSpPr>
          <p:cNvPr id="140" name="Text 138"/>
          <p:cNvSpPr/>
          <p:nvPr/>
        </p:nvSpPr>
        <p:spPr>
          <a:xfrm>
            <a:off x="5153558" y="4416552"/>
            <a:ext cx="1881835" cy="292608"/>
          </a:xfrm>
          <a:prstGeom prst="rect">
            <a:avLst/>
          </a:prstGeom>
          <a:noFill/>
          <a:ln/>
        </p:spPr>
        <p:txBody>
          <a:bodyPr wrap="square" lIns="0" tIns="0" rIns="0" bIns="0" rtlCol="0" anchor="ctr"/>
          <a:lstStyle/>
          <a:p>
            <a:pPr indent="0" marL="0">
              <a:buNone/>
            </a:pPr>
            <a:r>
              <a:rPr lang="en-US" sz="1480" b="1" dirty="0">
                <a:solidFill>
                  <a:srgbClr val="172B4D"/>
                </a:solidFill>
                <a:latin typeface="Arial" pitchFamily="34" charset="0"/>
                <a:ea typeface="Arial" pitchFamily="34" charset="-122"/>
                <a:cs typeface="Arial" pitchFamily="34" charset="-120"/>
              </a:rPr>
              <a:t>159.7 hours</a:t>
            </a:r>
            <a:endParaRPr lang="en-US" sz="1480" dirty="0"/>
          </a:p>
        </p:txBody>
      </p:sp>
      <p:sp>
        <p:nvSpPr>
          <p:cNvPr id="141" name="Shape 139"/>
          <p:cNvSpPr/>
          <p:nvPr/>
        </p:nvSpPr>
        <p:spPr>
          <a:xfrm>
            <a:off x="7309714" y="3941064"/>
            <a:ext cx="2137867" cy="896112"/>
          </a:xfrm>
          <a:prstGeom prst="roundRect">
            <a:avLst>
              <a:gd name="adj" fmla="val 5102"/>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42" name="Text 140"/>
          <p:cNvSpPr/>
          <p:nvPr/>
        </p:nvSpPr>
        <p:spPr>
          <a:xfrm>
            <a:off x="7437730" y="4078224"/>
            <a:ext cx="1881835"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AVG. CYCLE TIME</a:t>
            </a:r>
            <a:endParaRPr lang="en-US" sz="850" dirty="0"/>
          </a:p>
        </p:txBody>
      </p:sp>
      <p:sp>
        <p:nvSpPr>
          <p:cNvPr id="143" name="Text 141"/>
          <p:cNvSpPr/>
          <p:nvPr/>
        </p:nvSpPr>
        <p:spPr>
          <a:xfrm>
            <a:off x="7437730" y="4416552"/>
            <a:ext cx="1881835" cy="292608"/>
          </a:xfrm>
          <a:prstGeom prst="rect">
            <a:avLst/>
          </a:prstGeom>
          <a:noFill/>
          <a:ln/>
        </p:spPr>
        <p:txBody>
          <a:bodyPr wrap="square" lIns="0" tIns="0" rIns="0" bIns="0" rtlCol="0" anchor="ctr"/>
          <a:lstStyle/>
          <a:p>
            <a:pPr indent="0" marL="0">
              <a:buNone/>
            </a:pPr>
            <a:r>
              <a:rPr lang="en-US" sz="1480" b="1" dirty="0">
                <a:solidFill>
                  <a:srgbClr val="172B4D"/>
                </a:solidFill>
                <a:latin typeface="Arial" pitchFamily="34" charset="0"/>
                <a:ea typeface="Arial" pitchFamily="34" charset="-122"/>
                <a:cs typeface="Arial" pitchFamily="34" charset="-120"/>
              </a:rPr>
              <a:t>81.5 hours</a:t>
            </a:r>
            <a:endParaRPr lang="en-US" sz="1480" dirty="0"/>
          </a:p>
        </p:txBody>
      </p:sp>
      <p:sp>
        <p:nvSpPr>
          <p:cNvPr id="144" name="Shape 142"/>
          <p:cNvSpPr/>
          <p:nvPr/>
        </p:nvSpPr>
        <p:spPr>
          <a:xfrm>
            <a:off x="9593885" y="3941064"/>
            <a:ext cx="2137867" cy="896112"/>
          </a:xfrm>
          <a:prstGeom prst="roundRect">
            <a:avLst>
              <a:gd name="adj" fmla="val 5102"/>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45" name="Text 143"/>
          <p:cNvSpPr/>
          <p:nvPr/>
        </p:nvSpPr>
        <p:spPr>
          <a:xfrm>
            <a:off x="9721901" y="4078224"/>
            <a:ext cx="1881835"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FLOW EFFICIENCY</a:t>
            </a:r>
            <a:endParaRPr lang="en-US" sz="850" dirty="0"/>
          </a:p>
        </p:txBody>
      </p:sp>
      <p:sp>
        <p:nvSpPr>
          <p:cNvPr id="146" name="Text 144"/>
          <p:cNvSpPr/>
          <p:nvPr/>
        </p:nvSpPr>
        <p:spPr>
          <a:xfrm>
            <a:off x="9721901" y="4416552"/>
            <a:ext cx="1881835" cy="292608"/>
          </a:xfrm>
          <a:prstGeom prst="rect">
            <a:avLst/>
          </a:prstGeom>
          <a:noFill/>
          <a:ln/>
        </p:spPr>
        <p:txBody>
          <a:bodyPr wrap="square" lIns="0" tIns="0" rIns="0" bIns="0" rtlCol="0" anchor="ctr"/>
          <a:lstStyle/>
          <a:p>
            <a:pPr indent="0" marL="0">
              <a:buNone/>
            </a:pPr>
            <a:r>
              <a:rPr lang="en-US" sz="1480" b="1" dirty="0">
                <a:solidFill>
                  <a:srgbClr val="172B4D"/>
                </a:solidFill>
                <a:latin typeface="Arial" pitchFamily="34" charset="0"/>
                <a:ea typeface="Arial" pitchFamily="34" charset="-122"/>
                <a:cs typeface="Arial" pitchFamily="34" charset="-120"/>
              </a:rPr>
              <a:t>12.8%</a:t>
            </a:r>
            <a:endParaRPr lang="en-US" sz="148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PROCESS HEALTH ASSESSMENT</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2. Major Discovery Rules</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71600"/>
            <a:ext cx="11274552" cy="1136142"/>
          </a:xfrm>
          <a:prstGeom prst="roundRect">
            <a:avLst>
              <a:gd name="adj" fmla="val 4024"/>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371600"/>
            <a:ext cx="54864" cy="1136142"/>
          </a:xfrm>
          <a:prstGeom prst="rect">
            <a:avLst/>
          </a:prstGeom>
          <a:solidFill>
            <a:srgbClr val="A54800"/>
          </a:solidFill>
          <a:ln w="12700">
            <a:solidFill>
              <a:srgbClr val="A54800"/>
            </a:solidFill>
            <a:prstDash val="solid"/>
          </a:ln>
        </p:spPr>
      </p:sp>
      <p:sp>
        <p:nvSpPr>
          <p:cNvPr id="111" name="Text 109"/>
          <p:cNvSpPr/>
          <p:nvPr/>
        </p:nvSpPr>
        <p:spPr>
          <a:xfrm>
            <a:off x="621792" y="1536192"/>
            <a:ext cx="310896" cy="256032"/>
          </a:xfrm>
          <a:prstGeom prst="rect">
            <a:avLst/>
          </a:prstGeom>
          <a:noFill/>
          <a:ln/>
        </p:spPr>
        <p:txBody>
          <a:bodyPr wrap="square" lIns="0" tIns="0" rIns="0" bIns="0" rtlCol="0" anchor="ctr"/>
          <a:lstStyle/>
          <a:p>
            <a:pPr algn="ctr" indent="0" marL="0">
              <a:buNone/>
            </a:pPr>
            <a:r>
              <a:rPr lang="en-US" sz="1300" b="1" dirty="0">
                <a:solidFill>
                  <a:srgbClr val="172B4D"/>
                </a:solidFill>
                <a:latin typeface="Arial" pitchFamily="34" charset="0"/>
                <a:ea typeface="Arial" pitchFamily="34" charset="-122"/>
                <a:cs typeface="Arial" pitchFamily="34" charset="-120"/>
              </a:rPr>
              <a:t>1</a:t>
            </a:r>
            <a:endParaRPr lang="en-US" sz="1300" dirty="0"/>
          </a:p>
        </p:txBody>
      </p:sp>
      <p:sp>
        <p:nvSpPr>
          <p:cNvPr id="112" name="Text 110"/>
          <p:cNvSpPr/>
          <p:nvPr/>
        </p:nvSpPr>
        <p:spPr>
          <a:xfrm>
            <a:off x="1024128" y="1499616"/>
            <a:ext cx="4892040" cy="256032"/>
          </a:xfrm>
          <a:prstGeom prst="rect">
            <a:avLst/>
          </a:prstGeom>
          <a:noFill/>
          <a:ln/>
        </p:spPr>
        <p:txBody>
          <a:bodyPr wrap="square" lIns="0" tIns="0" rIns="0" bIns="0" rtlCol="0" anchor="t"/>
          <a:lstStyle/>
          <a:p>
            <a:pPr indent="0" marL="0">
              <a:buNone/>
            </a:pPr>
            <a:r>
              <a:rPr lang="en-US" sz="1060" b="1" dirty="0">
                <a:solidFill>
                  <a:srgbClr val="172B4D"/>
                </a:solidFill>
                <a:latin typeface="Arial" pitchFamily="34" charset="0"/>
                <a:ea typeface="Arial" pitchFamily="34" charset="-122"/>
                <a:cs typeface="Arial" pitchFamily="34" charset="-120"/>
              </a:rPr>
              <a:t>Extreme Process Fragmentation Prevents Standardization</a:t>
            </a:r>
            <a:endParaRPr lang="en-US" sz="1060" dirty="0"/>
          </a:p>
        </p:txBody>
      </p:sp>
      <p:sp>
        <p:nvSpPr>
          <p:cNvPr id="113" name="Text 111"/>
          <p:cNvSpPr/>
          <p:nvPr/>
        </p:nvSpPr>
        <p:spPr>
          <a:xfrm>
            <a:off x="6035040" y="1463040"/>
            <a:ext cx="1485900" cy="292608"/>
          </a:xfrm>
          <a:prstGeom prst="roundRect">
            <a:avLst>
              <a:gd name="adj" fmla="val 18750"/>
            </a:avLst>
          </a:prstGeom>
          <a:solidFill>
            <a:srgbClr val="FAFBFC"/>
          </a:solidFill>
          <a:ln w="10160">
            <a:solidFill>
              <a:srgbClr val="E1E5EA"/>
            </a:solidFill>
          </a:ln>
        </p:spPr>
        <p:txBody>
          <a:bodyPr wrap="square" lIns="0" tIns="0" rIns="0" bIns="0" rtlCol="0" anchor="ctr"/>
          <a:lstStyle/>
          <a:p>
            <a:pPr algn="ctr" indent="0" marL="0">
              <a:buNone/>
            </a:pPr>
            <a:r>
              <a:rPr lang="en-US" sz="950" b="1" dirty="0">
                <a:solidFill>
                  <a:srgbClr val="626F86"/>
                </a:solidFill>
                <a:latin typeface="Arial" pitchFamily="34" charset="0"/>
                <a:ea typeface="Arial" pitchFamily="34" charset="-122"/>
                <a:cs typeface="Arial" pitchFamily="34" charset="-120"/>
              </a:rPr>
              <a:t>standardisation</a:t>
            </a:r>
            <a:endParaRPr lang="en-US" sz="950" dirty="0"/>
          </a:p>
        </p:txBody>
      </p:sp>
      <p:sp>
        <p:nvSpPr>
          <p:cNvPr id="114" name="Text 112"/>
          <p:cNvSpPr/>
          <p:nvPr/>
        </p:nvSpPr>
        <p:spPr>
          <a:xfrm>
            <a:off x="7571232" y="1463040"/>
            <a:ext cx="731520" cy="292608"/>
          </a:xfrm>
          <a:prstGeom prst="roundRect">
            <a:avLst>
              <a:gd name="adj" fmla="val 18750"/>
            </a:avLst>
          </a:prstGeom>
          <a:solidFill>
            <a:srgbClr val="FFF3EB"/>
          </a:solidFill>
          <a:ln w="10160">
            <a:solidFill>
              <a:srgbClr val="FEDEC8"/>
            </a:solidFill>
          </a:ln>
        </p:spPr>
        <p:txBody>
          <a:bodyPr wrap="square" lIns="0" tIns="0" rIns="0" bIns="0" rtlCol="0" anchor="ctr"/>
          <a:lstStyle/>
          <a:p>
            <a:pPr algn="ctr" indent="0" marL="0">
              <a:buNone/>
            </a:pPr>
            <a:r>
              <a:rPr lang="en-US" sz="950" b="1" dirty="0">
                <a:solidFill>
                  <a:srgbClr val="A54800"/>
                </a:solidFill>
                <a:latin typeface="Arial" pitchFamily="34" charset="0"/>
                <a:ea typeface="Arial" pitchFamily="34" charset="-122"/>
                <a:cs typeface="Arial" pitchFamily="34" charset="-120"/>
              </a:rPr>
              <a:t>high</a:t>
            </a:r>
            <a:endParaRPr lang="en-US" sz="950" dirty="0"/>
          </a:p>
        </p:txBody>
      </p:sp>
      <p:sp>
        <p:nvSpPr>
          <p:cNvPr id="115" name="Text 113"/>
          <p:cNvSpPr/>
          <p:nvPr/>
        </p:nvSpPr>
        <p:spPr>
          <a:xfrm>
            <a:off x="1024128" y="1865376"/>
            <a:ext cx="3410712"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EVIDENCE</a:t>
            </a:r>
            <a:endParaRPr lang="en-US" sz="850" dirty="0"/>
          </a:p>
        </p:txBody>
      </p:sp>
      <p:sp>
        <p:nvSpPr>
          <p:cNvPr id="116" name="Text 114"/>
          <p:cNvSpPr/>
          <p:nvPr/>
        </p:nvSpPr>
        <p:spPr>
          <a:xfrm>
            <a:off x="1024128" y="2093976"/>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The workflow has 164 unique variants for 1,044 incidents. The most common path, 'Work in Progress -&gt; Completed -&gt; Closed', only accounts for 28% of the total volume.</a:t>
            </a:r>
            <a:endParaRPr lang="en-US" sz="750" dirty="0"/>
          </a:p>
        </p:txBody>
      </p:sp>
      <p:sp>
        <p:nvSpPr>
          <p:cNvPr id="117" name="Text 115"/>
          <p:cNvSpPr/>
          <p:nvPr/>
        </p:nvSpPr>
        <p:spPr>
          <a:xfrm>
            <a:off x="4599432" y="1865376"/>
            <a:ext cx="3410712" cy="201168"/>
          </a:xfrm>
          <a:prstGeom prst="rect">
            <a:avLst/>
          </a:prstGeom>
          <a:noFill/>
          <a:ln/>
        </p:spPr>
        <p:txBody>
          <a:bodyPr wrap="square" lIns="0" tIns="0" rIns="0" bIns="0" rtlCol="0" anchor="ctr"/>
          <a:lstStyle/>
          <a:p>
            <a:pPr indent="0" marL="0">
              <a:buNone/>
            </a:pPr>
            <a:r>
              <a:rPr lang="en-US" sz="850" b="1" spc="120" kern="0" dirty="0">
                <a:solidFill>
                  <a:srgbClr val="A54800"/>
                </a:solidFill>
                <a:latin typeface="Arial" pitchFamily="34" charset="0"/>
                <a:ea typeface="Arial" pitchFamily="34" charset="-122"/>
                <a:cs typeface="Arial" pitchFamily="34" charset="-120"/>
              </a:rPr>
              <a:t>INSIGHT</a:t>
            </a:r>
            <a:endParaRPr lang="en-US" sz="850" dirty="0"/>
          </a:p>
        </p:txBody>
      </p:sp>
      <p:sp>
        <p:nvSpPr>
          <p:cNvPr id="118" name="Text 116"/>
          <p:cNvSpPr/>
          <p:nvPr/>
        </p:nvSpPr>
        <p:spPr>
          <a:xfrm>
            <a:off x="4599432" y="2093976"/>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There is no standard operating procedure for handling incidents. Teams follow dozens of different paths, leading to unpredictability, inconsistent data capture, and an inability to…</a:t>
            </a:r>
            <a:endParaRPr lang="en-US" sz="750" dirty="0"/>
          </a:p>
        </p:txBody>
      </p:sp>
      <p:sp>
        <p:nvSpPr>
          <p:cNvPr id="119" name="Text 117"/>
          <p:cNvSpPr/>
          <p:nvPr/>
        </p:nvSpPr>
        <p:spPr>
          <a:xfrm>
            <a:off x="8174736" y="1865376"/>
            <a:ext cx="3410712"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BUSINESS IMPACT</a:t>
            </a:r>
            <a:endParaRPr lang="en-US" sz="850" dirty="0"/>
          </a:p>
        </p:txBody>
      </p:sp>
      <p:sp>
        <p:nvSpPr>
          <p:cNvPr id="120" name="Text 118"/>
          <p:cNvSpPr/>
          <p:nvPr/>
        </p:nvSpPr>
        <p:spPr>
          <a:xfrm>
            <a:off x="8174736" y="2093976"/>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Inconsistent service delivery, difficulty in training staff, and a near-total inability to apply meaningful automation or AI.</a:t>
            </a:r>
            <a:endParaRPr lang="en-US" sz="750" dirty="0"/>
          </a:p>
        </p:txBody>
      </p:sp>
      <p:sp>
        <p:nvSpPr>
          <p:cNvPr id="121" name="Shape 119"/>
          <p:cNvSpPr/>
          <p:nvPr/>
        </p:nvSpPr>
        <p:spPr>
          <a:xfrm>
            <a:off x="457200" y="2654046"/>
            <a:ext cx="11274552" cy="1136142"/>
          </a:xfrm>
          <a:prstGeom prst="roundRect">
            <a:avLst>
              <a:gd name="adj" fmla="val 4024"/>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2" name="Shape 120"/>
          <p:cNvSpPr/>
          <p:nvPr/>
        </p:nvSpPr>
        <p:spPr>
          <a:xfrm>
            <a:off x="457200" y="2654046"/>
            <a:ext cx="54864" cy="1136142"/>
          </a:xfrm>
          <a:prstGeom prst="rect">
            <a:avLst/>
          </a:prstGeom>
          <a:solidFill>
            <a:srgbClr val="A54800"/>
          </a:solidFill>
          <a:ln w="12700">
            <a:solidFill>
              <a:srgbClr val="A54800"/>
            </a:solidFill>
            <a:prstDash val="solid"/>
          </a:ln>
        </p:spPr>
      </p:sp>
      <p:sp>
        <p:nvSpPr>
          <p:cNvPr id="123" name="Text 121"/>
          <p:cNvSpPr/>
          <p:nvPr/>
        </p:nvSpPr>
        <p:spPr>
          <a:xfrm>
            <a:off x="621792" y="2818638"/>
            <a:ext cx="310896" cy="256032"/>
          </a:xfrm>
          <a:prstGeom prst="rect">
            <a:avLst/>
          </a:prstGeom>
          <a:noFill/>
          <a:ln/>
        </p:spPr>
        <p:txBody>
          <a:bodyPr wrap="square" lIns="0" tIns="0" rIns="0" bIns="0" rtlCol="0" anchor="ctr"/>
          <a:lstStyle/>
          <a:p>
            <a:pPr algn="ctr" indent="0" marL="0">
              <a:buNone/>
            </a:pPr>
            <a:r>
              <a:rPr lang="en-US" sz="1300" b="1" dirty="0">
                <a:solidFill>
                  <a:srgbClr val="172B4D"/>
                </a:solidFill>
                <a:latin typeface="Arial" pitchFamily="34" charset="0"/>
                <a:ea typeface="Arial" pitchFamily="34" charset="-122"/>
                <a:cs typeface="Arial" pitchFamily="34" charset="-120"/>
              </a:rPr>
              <a:t>2</a:t>
            </a:r>
            <a:endParaRPr lang="en-US" sz="1300" dirty="0"/>
          </a:p>
        </p:txBody>
      </p:sp>
      <p:sp>
        <p:nvSpPr>
          <p:cNvPr id="124" name="Text 122"/>
          <p:cNvSpPr/>
          <p:nvPr/>
        </p:nvSpPr>
        <p:spPr>
          <a:xfrm>
            <a:off x="1024128" y="2782062"/>
            <a:ext cx="4892040" cy="256032"/>
          </a:xfrm>
          <a:prstGeom prst="rect">
            <a:avLst/>
          </a:prstGeom>
          <a:noFill/>
          <a:ln/>
        </p:spPr>
        <p:txBody>
          <a:bodyPr wrap="square" lIns="0" tIns="0" rIns="0" bIns="0" rtlCol="0" anchor="t"/>
          <a:lstStyle/>
          <a:p>
            <a:pPr indent="0" marL="0">
              <a:buNone/>
            </a:pPr>
            <a:r>
              <a:rPr lang="en-US" sz="1060" b="1" dirty="0">
                <a:solidFill>
                  <a:srgbClr val="172B4D"/>
                </a:solidFill>
                <a:latin typeface="Arial" pitchFamily="34" charset="0"/>
                <a:ea typeface="Arial" pitchFamily="34" charset="-122"/>
                <a:cs typeface="Arial" pitchFamily="34" charset="-120"/>
              </a:rPr>
              <a:t>Excessive Rework Creates a Cycle of Inefficiency</a:t>
            </a:r>
            <a:endParaRPr lang="en-US" sz="1060" dirty="0"/>
          </a:p>
        </p:txBody>
      </p:sp>
      <p:sp>
        <p:nvSpPr>
          <p:cNvPr id="125" name="Text 123"/>
          <p:cNvSpPr/>
          <p:nvPr/>
        </p:nvSpPr>
        <p:spPr>
          <a:xfrm>
            <a:off x="6035040" y="2745486"/>
            <a:ext cx="786384" cy="292608"/>
          </a:xfrm>
          <a:prstGeom prst="roundRect">
            <a:avLst>
              <a:gd name="adj" fmla="val 18750"/>
            </a:avLst>
          </a:prstGeom>
          <a:solidFill>
            <a:srgbClr val="FAFBFC"/>
          </a:solidFill>
          <a:ln w="10160">
            <a:solidFill>
              <a:srgbClr val="E1E5EA"/>
            </a:solidFill>
          </a:ln>
        </p:spPr>
        <p:txBody>
          <a:bodyPr wrap="square" lIns="0" tIns="0" rIns="0" bIns="0" rtlCol="0" anchor="ctr"/>
          <a:lstStyle/>
          <a:p>
            <a:pPr algn="ctr" indent="0" marL="0">
              <a:buNone/>
            </a:pPr>
            <a:r>
              <a:rPr lang="en-US" sz="950" b="1" dirty="0">
                <a:solidFill>
                  <a:srgbClr val="626F86"/>
                </a:solidFill>
                <a:latin typeface="Arial" pitchFamily="34" charset="0"/>
                <a:ea typeface="Arial" pitchFamily="34" charset="-122"/>
                <a:cs typeface="Arial" pitchFamily="34" charset="-120"/>
              </a:rPr>
              <a:t>rework</a:t>
            </a:r>
            <a:endParaRPr lang="en-US" sz="950" dirty="0"/>
          </a:p>
        </p:txBody>
      </p:sp>
      <p:sp>
        <p:nvSpPr>
          <p:cNvPr id="126" name="Text 124"/>
          <p:cNvSpPr/>
          <p:nvPr/>
        </p:nvSpPr>
        <p:spPr>
          <a:xfrm>
            <a:off x="7571232" y="2745486"/>
            <a:ext cx="731520" cy="292608"/>
          </a:xfrm>
          <a:prstGeom prst="roundRect">
            <a:avLst>
              <a:gd name="adj" fmla="val 18750"/>
            </a:avLst>
          </a:prstGeom>
          <a:solidFill>
            <a:srgbClr val="FFF3EB"/>
          </a:solidFill>
          <a:ln w="10160">
            <a:solidFill>
              <a:srgbClr val="FEDEC8"/>
            </a:solidFill>
          </a:ln>
        </p:spPr>
        <p:txBody>
          <a:bodyPr wrap="square" lIns="0" tIns="0" rIns="0" bIns="0" rtlCol="0" anchor="ctr"/>
          <a:lstStyle/>
          <a:p>
            <a:pPr algn="ctr" indent="0" marL="0">
              <a:buNone/>
            </a:pPr>
            <a:r>
              <a:rPr lang="en-US" sz="950" b="1" dirty="0">
                <a:solidFill>
                  <a:srgbClr val="A54800"/>
                </a:solidFill>
                <a:latin typeface="Arial" pitchFamily="34" charset="0"/>
                <a:ea typeface="Arial" pitchFamily="34" charset="-122"/>
                <a:cs typeface="Arial" pitchFamily="34" charset="-120"/>
              </a:rPr>
              <a:t>high</a:t>
            </a:r>
            <a:endParaRPr lang="en-US" sz="950" dirty="0"/>
          </a:p>
        </p:txBody>
      </p:sp>
      <p:sp>
        <p:nvSpPr>
          <p:cNvPr id="127" name="Text 125"/>
          <p:cNvSpPr/>
          <p:nvPr/>
        </p:nvSpPr>
        <p:spPr>
          <a:xfrm>
            <a:off x="1024128" y="3147822"/>
            <a:ext cx="3410712"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EVIDENCE</a:t>
            </a:r>
            <a:endParaRPr lang="en-US" sz="850" dirty="0"/>
          </a:p>
        </p:txBody>
      </p:sp>
      <p:sp>
        <p:nvSpPr>
          <p:cNvPr id="128" name="Text 126"/>
          <p:cNvSpPr/>
          <p:nvPr/>
        </p:nvSpPr>
        <p:spPr>
          <a:xfrm>
            <a:off x="1024128" y="3376422"/>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40% of all incidents experience rework. Frequent rework loops are visible, such as 'Work in Progress -&gt; Pending -&gt; Work in Progress' (affecting 38% of items) and 'Work in Progress -&gt; Open'…</a:t>
            </a:r>
            <a:endParaRPr lang="en-US" sz="750" dirty="0"/>
          </a:p>
        </p:txBody>
      </p:sp>
      <p:sp>
        <p:nvSpPr>
          <p:cNvPr id="129" name="Text 127"/>
          <p:cNvSpPr/>
          <p:nvPr/>
        </p:nvSpPr>
        <p:spPr>
          <a:xfrm>
            <a:off x="4599432" y="3147822"/>
            <a:ext cx="3410712" cy="201168"/>
          </a:xfrm>
          <a:prstGeom prst="rect">
            <a:avLst/>
          </a:prstGeom>
          <a:noFill/>
          <a:ln/>
        </p:spPr>
        <p:txBody>
          <a:bodyPr wrap="square" lIns="0" tIns="0" rIns="0" bIns="0" rtlCol="0" anchor="ctr"/>
          <a:lstStyle/>
          <a:p>
            <a:pPr indent="0" marL="0">
              <a:buNone/>
            </a:pPr>
            <a:r>
              <a:rPr lang="en-US" sz="850" b="1" spc="120" kern="0" dirty="0">
                <a:solidFill>
                  <a:srgbClr val="A54800"/>
                </a:solidFill>
                <a:latin typeface="Arial" pitchFamily="34" charset="0"/>
                <a:ea typeface="Arial" pitchFamily="34" charset="-122"/>
                <a:cs typeface="Arial" pitchFamily="34" charset="-120"/>
              </a:rPr>
              <a:t>INSIGHT</a:t>
            </a:r>
            <a:endParaRPr lang="en-US" sz="850" dirty="0"/>
          </a:p>
        </p:txBody>
      </p:sp>
      <p:sp>
        <p:nvSpPr>
          <p:cNvPr id="130" name="Text 128"/>
          <p:cNvSpPr/>
          <p:nvPr/>
        </p:nvSpPr>
        <p:spPr>
          <a:xfrm>
            <a:off x="4599432" y="3376422"/>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A significant portion of effort is spent re-addressing the same issues. This churn indicates problems with initial diagnosis, information gathering, or dependencies not being met before…</a:t>
            </a:r>
            <a:endParaRPr lang="en-US" sz="750" dirty="0"/>
          </a:p>
        </p:txBody>
      </p:sp>
      <p:sp>
        <p:nvSpPr>
          <p:cNvPr id="131" name="Text 129"/>
          <p:cNvSpPr/>
          <p:nvPr/>
        </p:nvSpPr>
        <p:spPr>
          <a:xfrm>
            <a:off x="8174736" y="3147822"/>
            <a:ext cx="3410712"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BUSINESS IMPACT</a:t>
            </a:r>
            <a:endParaRPr lang="en-US" sz="850" dirty="0"/>
          </a:p>
        </p:txBody>
      </p:sp>
      <p:sp>
        <p:nvSpPr>
          <p:cNvPr id="132" name="Text 130"/>
          <p:cNvSpPr/>
          <p:nvPr/>
        </p:nvSpPr>
        <p:spPr>
          <a:xfrm>
            <a:off x="8174736" y="3376422"/>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Dramatically increases the effort and time required to resolve incidents, frustrates support staff and end-users, and wastes significant operational capacity.</a:t>
            </a:r>
            <a:endParaRPr lang="en-US" sz="750" dirty="0"/>
          </a:p>
        </p:txBody>
      </p:sp>
      <p:sp>
        <p:nvSpPr>
          <p:cNvPr id="133" name="Shape 131"/>
          <p:cNvSpPr/>
          <p:nvPr/>
        </p:nvSpPr>
        <p:spPr>
          <a:xfrm>
            <a:off x="457200" y="3936492"/>
            <a:ext cx="11274552" cy="1136142"/>
          </a:xfrm>
          <a:prstGeom prst="roundRect">
            <a:avLst>
              <a:gd name="adj" fmla="val 4024"/>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4" name="Shape 132"/>
          <p:cNvSpPr/>
          <p:nvPr/>
        </p:nvSpPr>
        <p:spPr>
          <a:xfrm>
            <a:off x="457200" y="3936492"/>
            <a:ext cx="54864" cy="1136142"/>
          </a:xfrm>
          <a:prstGeom prst="rect">
            <a:avLst/>
          </a:prstGeom>
          <a:solidFill>
            <a:srgbClr val="A54800"/>
          </a:solidFill>
          <a:ln w="12700">
            <a:solidFill>
              <a:srgbClr val="A54800"/>
            </a:solidFill>
            <a:prstDash val="solid"/>
          </a:ln>
        </p:spPr>
      </p:sp>
      <p:sp>
        <p:nvSpPr>
          <p:cNvPr id="135" name="Text 133"/>
          <p:cNvSpPr/>
          <p:nvPr/>
        </p:nvSpPr>
        <p:spPr>
          <a:xfrm>
            <a:off x="621792" y="4101084"/>
            <a:ext cx="310896" cy="256032"/>
          </a:xfrm>
          <a:prstGeom prst="rect">
            <a:avLst/>
          </a:prstGeom>
          <a:noFill/>
          <a:ln/>
        </p:spPr>
        <p:txBody>
          <a:bodyPr wrap="square" lIns="0" tIns="0" rIns="0" bIns="0" rtlCol="0" anchor="ctr"/>
          <a:lstStyle/>
          <a:p>
            <a:pPr algn="ctr" indent="0" marL="0">
              <a:buNone/>
            </a:pPr>
            <a:r>
              <a:rPr lang="en-US" sz="1300" b="1" dirty="0">
                <a:solidFill>
                  <a:srgbClr val="172B4D"/>
                </a:solidFill>
                <a:latin typeface="Arial" pitchFamily="34" charset="0"/>
                <a:ea typeface="Arial" pitchFamily="34" charset="-122"/>
                <a:cs typeface="Arial" pitchFamily="34" charset="-120"/>
              </a:rPr>
              <a:t>3</a:t>
            </a:r>
            <a:endParaRPr lang="en-US" sz="1300" dirty="0"/>
          </a:p>
        </p:txBody>
      </p:sp>
      <p:sp>
        <p:nvSpPr>
          <p:cNvPr id="136" name="Text 134"/>
          <p:cNvSpPr/>
          <p:nvPr/>
        </p:nvSpPr>
        <p:spPr>
          <a:xfrm>
            <a:off x="1024128" y="4064508"/>
            <a:ext cx="4892040" cy="256032"/>
          </a:xfrm>
          <a:prstGeom prst="rect">
            <a:avLst/>
          </a:prstGeom>
          <a:noFill/>
          <a:ln/>
        </p:spPr>
        <p:txBody>
          <a:bodyPr wrap="square" lIns="0" tIns="0" rIns="0" bIns="0" rtlCol="0" anchor="t"/>
          <a:lstStyle/>
          <a:p>
            <a:pPr indent="0" marL="0">
              <a:buNone/>
            </a:pPr>
            <a:r>
              <a:rPr lang="en-US" sz="1060" b="1" dirty="0">
                <a:solidFill>
                  <a:srgbClr val="172B4D"/>
                </a:solidFill>
                <a:latin typeface="Arial" pitchFamily="34" charset="0"/>
                <a:ea typeface="Arial" pitchFamily="34" charset="-122"/>
                <a:cs typeface="Arial" pitchFamily="34" charset="-120"/>
              </a:rPr>
              <a:t>A Severe Bottleneck in Administrative Closure Inflates Resolution Time</a:t>
            </a:r>
            <a:endParaRPr lang="en-US" sz="1060" dirty="0"/>
          </a:p>
        </p:txBody>
      </p:sp>
      <p:sp>
        <p:nvSpPr>
          <p:cNvPr id="137" name="Text 135"/>
          <p:cNvSpPr/>
          <p:nvPr/>
        </p:nvSpPr>
        <p:spPr>
          <a:xfrm>
            <a:off x="6035040" y="4027932"/>
            <a:ext cx="731520" cy="292608"/>
          </a:xfrm>
          <a:prstGeom prst="roundRect">
            <a:avLst>
              <a:gd name="adj" fmla="val 18750"/>
            </a:avLst>
          </a:prstGeom>
          <a:solidFill>
            <a:srgbClr val="FAFBFC"/>
          </a:solidFill>
          <a:ln w="10160">
            <a:solidFill>
              <a:srgbClr val="E1E5EA"/>
            </a:solidFill>
          </a:ln>
        </p:spPr>
        <p:txBody>
          <a:bodyPr wrap="square" lIns="0" tIns="0" rIns="0" bIns="0" rtlCol="0" anchor="ctr"/>
          <a:lstStyle/>
          <a:p>
            <a:pPr algn="ctr" indent="0" marL="0">
              <a:buNone/>
            </a:pPr>
            <a:r>
              <a:rPr lang="en-US" sz="950" b="1" dirty="0">
                <a:solidFill>
                  <a:srgbClr val="626F86"/>
                </a:solidFill>
                <a:latin typeface="Arial" pitchFamily="34" charset="0"/>
                <a:ea typeface="Arial" pitchFamily="34" charset="-122"/>
                <a:cs typeface="Arial" pitchFamily="34" charset="-120"/>
              </a:rPr>
              <a:t>delay</a:t>
            </a:r>
            <a:endParaRPr lang="en-US" sz="950" dirty="0"/>
          </a:p>
        </p:txBody>
      </p:sp>
      <p:sp>
        <p:nvSpPr>
          <p:cNvPr id="138" name="Text 136"/>
          <p:cNvSpPr/>
          <p:nvPr/>
        </p:nvSpPr>
        <p:spPr>
          <a:xfrm>
            <a:off x="7571232" y="4027932"/>
            <a:ext cx="731520" cy="292608"/>
          </a:xfrm>
          <a:prstGeom prst="roundRect">
            <a:avLst>
              <a:gd name="adj" fmla="val 18750"/>
            </a:avLst>
          </a:prstGeom>
          <a:solidFill>
            <a:srgbClr val="FFF3EB"/>
          </a:solidFill>
          <a:ln w="10160">
            <a:solidFill>
              <a:srgbClr val="FEDEC8"/>
            </a:solidFill>
          </a:ln>
        </p:spPr>
        <p:txBody>
          <a:bodyPr wrap="square" lIns="0" tIns="0" rIns="0" bIns="0" rtlCol="0" anchor="ctr"/>
          <a:lstStyle/>
          <a:p>
            <a:pPr algn="ctr" indent="0" marL="0">
              <a:buNone/>
            </a:pPr>
            <a:r>
              <a:rPr lang="en-US" sz="950" b="1" dirty="0">
                <a:solidFill>
                  <a:srgbClr val="A54800"/>
                </a:solidFill>
                <a:latin typeface="Arial" pitchFamily="34" charset="0"/>
                <a:ea typeface="Arial" pitchFamily="34" charset="-122"/>
                <a:cs typeface="Arial" pitchFamily="34" charset="-120"/>
              </a:rPr>
              <a:t>high</a:t>
            </a:r>
            <a:endParaRPr lang="en-US" sz="950" dirty="0"/>
          </a:p>
        </p:txBody>
      </p:sp>
      <p:sp>
        <p:nvSpPr>
          <p:cNvPr id="139" name="Text 137"/>
          <p:cNvSpPr/>
          <p:nvPr/>
        </p:nvSpPr>
        <p:spPr>
          <a:xfrm>
            <a:off x="1024128" y="4430268"/>
            <a:ext cx="3410712"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EVIDENCE</a:t>
            </a:r>
            <a:endParaRPr lang="en-US" sz="850" dirty="0"/>
          </a:p>
        </p:txBody>
      </p:sp>
      <p:sp>
        <p:nvSpPr>
          <p:cNvPr id="140" name="Text 138"/>
          <p:cNvSpPr/>
          <p:nvPr/>
        </p:nvSpPr>
        <p:spPr>
          <a:xfrm>
            <a:off x="1024128" y="4658868"/>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The transition from 'Completed' to 'Closed' takes an average of 168.9 hours (approx. 7 days) and affects 93% of all incidents.</a:t>
            </a:r>
            <a:endParaRPr lang="en-US" sz="750" dirty="0"/>
          </a:p>
        </p:txBody>
      </p:sp>
      <p:sp>
        <p:nvSpPr>
          <p:cNvPr id="141" name="Text 139"/>
          <p:cNvSpPr/>
          <p:nvPr/>
        </p:nvSpPr>
        <p:spPr>
          <a:xfrm>
            <a:off x="4599432" y="4430268"/>
            <a:ext cx="3410712" cy="201168"/>
          </a:xfrm>
          <a:prstGeom prst="rect">
            <a:avLst/>
          </a:prstGeom>
          <a:noFill/>
          <a:ln/>
        </p:spPr>
        <p:txBody>
          <a:bodyPr wrap="square" lIns="0" tIns="0" rIns="0" bIns="0" rtlCol="0" anchor="ctr"/>
          <a:lstStyle/>
          <a:p>
            <a:pPr indent="0" marL="0">
              <a:buNone/>
            </a:pPr>
            <a:r>
              <a:rPr lang="en-US" sz="850" b="1" spc="120" kern="0" dirty="0">
                <a:solidFill>
                  <a:srgbClr val="A54800"/>
                </a:solidFill>
                <a:latin typeface="Arial" pitchFamily="34" charset="0"/>
                <a:ea typeface="Arial" pitchFamily="34" charset="-122"/>
                <a:cs typeface="Arial" pitchFamily="34" charset="-120"/>
              </a:rPr>
              <a:t>INSIGHT</a:t>
            </a:r>
            <a:endParaRPr lang="en-US" sz="850" dirty="0"/>
          </a:p>
        </p:txBody>
      </p:sp>
      <p:sp>
        <p:nvSpPr>
          <p:cNvPr id="142" name="Text 140"/>
          <p:cNvSpPr/>
          <p:nvPr/>
        </p:nvSpPr>
        <p:spPr>
          <a:xfrm>
            <a:off x="4599432" y="4658868"/>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A manual or broken process is preventing the timely closure of resolved incidents. This is pure administrative waste and does not represent active work or value-add time.</a:t>
            </a:r>
            <a:endParaRPr lang="en-US" sz="750" dirty="0"/>
          </a:p>
        </p:txBody>
      </p:sp>
      <p:sp>
        <p:nvSpPr>
          <p:cNvPr id="143" name="Text 141"/>
          <p:cNvSpPr/>
          <p:nvPr/>
        </p:nvSpPr>
        <p:spPr>
          <a:xfrm>
            <a:off x="8174736" y="4430268"/>
            <a:ext cx="3410712"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BUSINESS IMPACT</a:t>
            </a:r>
            <a:endParaRPr lang="en-US" sz="850" dirty="0"/>
          </a:p>
        </p:txBody>
      </p:sp>
      <p:sp>
        <p:nvSpPr>
          <p:cNvPr id="144" name="Text 142"/>
          <p:cNvSpPr/>
          <p:nvPr/>
        </p:nvSpPr>
        <p:spPr>
          <a:xfrm>
            <a:off x="8174736" y="4658868"/>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Artificially inflates key performance metrics like Mean Time to Resolution (MTTR), masks the true performance of the resolution teams, and creates misleading reports.</a:t>
            </a:r>
            <a:endParaRPr lang="en-US" sz="750" dirty="0"/>
          </a:p>
        </p:txBody>
      </p:sp>
      <p:sp>
        <p:nvSpPr>
          <p:cNvPr id="145" name="Shape 143"/>
          <p:cNvSpPr/>
          <p:nvPr/>
        </p:nvSpPr>
        <p:spPr>
          <a:xfrm>
            <a:off x="457200" y="5218938"/>
            <a:ext cx="11274552" cy="1136142"/>
          </a:xfrm>
          <a:prstGeom prst="roundRect">
            <a:avLst>
              <a:gd name="adj" fmla="val 4024"/>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46" name="Shape 144"/>
          <p:cNvSpPr/>
          <p:nvPr/>
        </p:nvSpPr>
        <p:spPr>
          <a:xfrm>
            <a:off x="457200" y="5218938"/>
            <a:ext cx="54864" cy="1136142"/>
          </a:xfrm>
          <a:prstGeom prst="rect">
            <a:avLst/>
          </a:prstGeom>
          <a:solidFill>
            <a:srgbClr val="A54800"/>
          </a:solidFill>
          <a:ln w="12700">
            <a:solidFill>
              <a:srgbClr val="A54800"/>
            </a:solidFill>
            <a:prstDash val="solid"/>
          </a:ln>
        </p:spPr>
      </p:sp>
      <p:sp>
        <p:nvSpPr>
          <p:cNvPr id="147" name="Text 145"/>
          <p:cNvSpPr/>
          <p:nvPr/>
        </p:nvSpPr>
        <p:spPr>
          <a:xfrm>
            <a:off x="621792" y="5383530"/>
            <a:ext cx="310896" cy="256032"/>
          </a:xfrm>
          <a:prstGeom prst="rect">
            <a:avLst/>
          </a:prstGeom>
          <a:noFill/>
          <a:ln/>
        </p:spPr>
        <p:txBody>
          <a:bodyPr wrap="square" lIns="0" tIns="0" rIns="0" bIns="0" rtlCol="0" anchor="ctr"/>
          <a:lstStyle/>
          <a:p>
            <a:pPr algn="ctr" indent="0" marL="0">
              <a:buNone/>
            </a:pPr>
            <a:r>
              <a:rPr lang="en-US" sz="1300" b="1" dirty="0">
                <a:solidFill>
                  <a:srgbClr val="172B4D"/>
                </a:solidFill>
                <a:latin typeface="Arial" pitchFamily="34" charset="0"/>
                <a:ea typeface="Arial" pitchFamily="34" charset="-122"/>
                <a:cs typeface="Arial" pitchFamily="34" charset="-120"/>
              </a:rPr>
              <a:t>4</a:t>
            </a:r>
            <a:endParaRPr lang="en-US" sz="1300" dirty="0"/>
          </a:p>
        </p:txBody>
      </p:sp>
      <p:sp>
        <p:nvSpPr>
          <p:cNvPr id="148" name="Text 146"/>
          <p:cNvSpPr/>
          <p:nvPr/>
        </p:nvSpPr>
        <p:spPr>
          <a:xfrm>
            <a:off x="1024128" y="5346954"/>
            <a:ext cx="4892040" cy="256032"/>
          </a:xfrm>
          <a:prstGeom prst="rect">
            <a:avLst/>
          </a:prstGeom>
          <a:noFill/>
          <a:ln/>
        </p:spPr>
        <p:txBody>
          <a:bodyPr wrap="square" lIns="0" tIns="0" rIns="0" bIns="0" rtlCol="0" anchor="t"/>
          <a:lstStyle/>
          <a:p>
            <a:pPr indent="0" marL="0">
              <a:buNone/>
            </a:pPr>
            <a:r>
              <a:rPr lang="en-US" sz="1060" b="1" dirty="0">
                <a:solidFill>
                  <a:srgbClr val="172B4D"/>
                </a:solidFill>
                <a:latin typeface="Arial" pitchFamily="34" charset="0"/>
                <a:ea typeface="Arial" pitchFamily="34" charset="-122"/>
                <a:cs typeface="Arial" pitchFamily="34" charset="-120"/>
              </a:rPr>
              <a:t>Process is Dominated by Idle Time</a:t>
            </a:r>
            <a:endParaRPr lang="en-US" sz="1060" dirty="0"/>
          </a:p>
        </p:txBody>
      </p:sp>
      <p:sp>
        <p:nvSpPr>
          <p:cNvPr id="149" name="Text 147"/>
          <p:cNvSpPr/>
          <p:nvPr/>
        </p:nvSpPr>
        <p:spPr>
          <a:xfrm>
            <a:off x="6035040" y="5310378"/>
            <a:ext cx="1485900" cy="292608"/>
          </a:xfrm>
          <a:prstGeom prst="roundRect">
            <a:avLst>
              <a:gd name="adj" fmla="val 18750"/>
            </a:avLst>
          </a:prstGeom>
          <a:solidFill>
            <a:srgbClr val="FAFBFC"/>
          </a:solidFill>
          <a:ln w="10160">
            <a:solidFill>
              <a:srgbClr val="E1E5EA"/>
            </a:solidFill>
          </a:ln>
        </p:spPr>
        <p:txBody>
          <a:bodyPr wrap="square" lIns="0" tIns="0" rIns="0" bIns="0" rtlCol="0" anchor="ctr"/>
          <a:lstStyle/>
          <a:p>
            <a:pPr algn="ctr" indent="0" marL="0">
              <a:buNone/>
            </a:pPr>
            <a:r>
              <a:rPr lang="en-US" sz="950" b="1" dirty="0">
                <a:solidFill>
                  <a:srgbClr val="626F86"/>
                </a:solidFill>
                <a:latin typeface="Arial" pitchFamily="34" charset="0"/>
                <a:ea typeface="Arial" pitchFamily="34" charset="-122"/>
                <a:cs typeface="Arial" pitchFamily="34" charset="-120"/>
              </a:rPr>
              <a:t>time_efficiency</a:t>
            </a:r>
            <a:endParaRPr lang="en-US" sz="950" dirty="0"/>
          </a:p>
        </p:txBody>
      </p:sp>
      <p:sp>
        <p:nvSpPr>
          <p:cNvPr id="150" name="Text 148"/>
          <p:cNvSpPr/>
          <p:nvPr/>
        </p:nvSpPr>
        <p:spPr>
          <a:xfrm>
            <a:off x="7571232" y="5310378"/>
            <a:ext cx="731520" cy="292608"/>
          </a:xfrm>
          <a:prstGeom prst="roundRect">
            <a:avLst>
              <a:gd name="adj" fmla="val 18750"/>
            </a:avLst>
          </a:prstGeom>
          <a:solidFill>
            <a:srgbClr val="FFF3EB"/>
          </a:solidFill>
          <a:ln w="10160">
            <a:solidFill>
              <a:srgbClr val="FEDEC8"/>
            </a:solidFill>
          </a:ln>
        </p:spPr>
        <p:txBody>
          <a:bodyPr wrap="square" lIns="0" tIns="0" rIns="0" bIns="0" rtlCol="0" anchor="ctr"/>
          <a:lstStyle/>
          <a:p>
            <a:pPr algn="ctr" indent="0" marL="0">
              <a:buNone/>
            </a:pPr>
            <a:r>
              <a:rPr lang="en-US" sz="950" b="1" dirty="0">
                <a:solidFill>
                  <a:srgbClr val="A54800"/>
                </a:solidFill>
                <a:latin typeface="Arial" pitchFamily="34" charset="0"/>
                <a:ea typeface="Arial" pitchFamily="34" charset="-122"/>
                <a:cs typeface="Arial" pitchFamily="34" charset="-120"/>
              </a:rPr>
              <a:t>high</a:t>
            </a:r>
            <a:endParaRPr lang="en-US" sz="950" dirty="0"/>
          </a:p>
        </p:txBody>
      </p:sp>
      <p:sp>
        <p:nvSpPr>
          <p:cNvPr id="151" name="Text 149"/>
          <p:cNvSpPr/>
          <p:nvPr/>
        </p:nvSpPr>
        <p:spPr>
          <a:xfrm>
            <a:off x="1024128" y="5712714"/>
            <a:ext cx="3410712"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EVIDENCE</a:t>
            </a:r>
            <a:endParaRPr lang="en-US" sz="850" dirty="0"/>
          </a:p>
        </p:txBody>
      </p:sp>
      <p:sp>
        <p:nvSpPr>
          <p:cNvPr id="152" name="Text 150"/>
          <p:cNvSpPr/>
          <p:nvPr/>
        </p:nvSpPr>
        <p:spPr>
          <a:xfrm>
            <a:off x="1024128" y="5941314"/>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Flow efficiency is only 12.8%. The average incident spends 159.7 hours in administrative states and 44.7 hours waiting, compared to only 32.9 hours of active work.</a:t>
            </a:r>
            <a:endParaRPr lang="en-US" sz="750" dirty="0"/>
          </a:p>
        </p:txBody>
      </p:sp>
      <p:sp>
        <p:nvSpPr>
          <p:cNvPr id="153" name="Text 151"/>
          <p:cNvSpPr/>
          <p:nvPr/>
        </p:nvSpPr>
        <p:spPr>
          <a:xfrm>
            <a:off x="4599432" y="5712714"/>
            <a:ext cx="3410712" cy="201168"/>
          </a:xfrm>
          <a:prstGeom prst="rect">
            <a:avLst/>
          </a:prstGeom>
          <a:noFill/>
          <a:ln/>
        </p:spPr>
        <p:txBody>
          <a:bodyPr wrap="square" lIns="0" tIns="0" rIns="0" bIns="0" rtlCol="0" anchor="ctr"/>
          <a:lstStyle/>
          <a:p>
            <a:pPr indent="0" marL="0">
              <a:buNone/>
            </a:pPr>
            <a:r>
              <a:rPr lang="en-US" sz="850" b="1" spc="120" kern="0" dirty="0">
                <a:solidFill>
                  <a:srgbClr val="A54800"/>
                </a:solidFill>
                <a:latin typeface="Arial" pitchFamily="34" charset="0"/>
                <a:ea typeface="Arial" pitchFamily="34" charset="-122"/>
                <a:cs typeface="Arial" pitchFamily="34" charset="-120"/>
              </a:rPr>
              <a:t>INSIGHT</a:t>
            </a:r>
            <a:endParaRPr lang="en-US" sz="850" dirty="0"/>
          </a:p>
        </p:txBody>
      </p:sp>
      <p:sp>
        <p:nvSpPr>
          <p:cNvPr id="154" name="Text 152"/>
          <p:cNvSpPr/>
          <p:nvPr/>
        </p:nvSpPr>
        <p:spPr>
          <a:xfrm>
            <a:off x="4599432" y="5941314"/>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The workflow is fundamentally inefficient, with incidents sitting idle for nearly 90% of their lifecycle.</a:t>
            </a:r>
            <a:endParaRPr lang="en-US" sz="750" dirty="0"/>
          </a:p>
        </p:txBody>
      </p:sp>
      <p:sp>
        <p:nvSpPr>
          <p:cNvPr id="155" name="Text 153"/>
          <p:cNvSpPr/>
          <p:nvPr/>
        </p:nvSpPr>
        <p:spPr>
          <a:xfrm>
            <a:off x="8174736" y="5712714"/>
            <a:ext cx="3410712"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BUSINESS IMPACT</a:t>
            </a:r>
            <a:endParaRPr lang="en-US" sz="850" dirty="0"/>
          </a:p>
        </p:txBody>
      </p:sp>
      <p:sp>
        <p:nvSpPr>
          <p:cNvPr id="156" name="Text 154"/>
          <p:cNvSpPr/>
          <p:nvPr/>
        </p:nvSpPr>
        <p:spPr>
          <a:xfrm>
            <a:off x="8174736" y="5941314"/>
            <a:ext cx="3410712" cy="377190"/>
          </a:xfrm>
          <a:prstGeom prst="rect">
            <a:avLst/>
          </a:prstGeom>
          <a:noFill/>
          <a:ln/>
        </p:spPr>
        <p:txBody>
          <a:bodyPr wrap="square" lIns="0" tIns="0" rIns="0" bIns="0" rtlCol="0" anchor="t"/>
          <a:lstStyle/>
          <a:p>
            <a:pPr indent="0" marL="0">
              <a:lnSpc>
                <a:spcPts val="890"/>
              </a:lnSpc>
              <a:buNone/>
            </a:pPr>
            <a:r>
              <a:rPr lang="en-US" sz="750" dirty="0">
                <a:solidFill>
                  <a:srgbClr val="44546F"/>
                </a:solidFill>
                <a:latin typeface="Arial" pitchFamily="34" charset="0"/>
                <a:ea typeface="Arial" pitchFamily="34" charset="-122"/>
                <a:cs typeface="Arial" pitchFamily="34" charset="-120"/>
              </a:rPr>
              <a:t>Poor resource utilization, extended resolution times, and a negative experience for end-users waiting for a resolution. It limits the capacity of the support organization.</a:t>
            </a:r>
            <a:endParaRPr lang="en-US" sz="7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PROCESS HEALTH ASSESSMENT</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3. Path Insights</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71600"/>
            <a:ext cx="11274552" cy="694944"/>
          </a:xfrm>
          <a:prstGeom prst="roundRect">
            <a:avLst>
              <a:gd name="adj" fmla="val 6579"/>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Text 108"/>
          <p:cNvSpPr/>
          <p:nvPr/>
        </p:nvSpPr>
        <p:spPr>
          <a:xfrm>
            <a:off x="621792" y="1490472"/>
            <a:ext cx="1371600"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LONG-TAIL NOTE</a:t>
            </a:r>
            <a:endParaRPr lang="en-US" sz="850" dirty="0"/>
          </a:p>
        </p:txBody>
      </p:sp>
      <p:sp>
        <p:nvSpPr>
          <p:cNvPr id="111" name="Text 109"/>
          <p:cNvSpPr/>
          <p:nvPr/>
        </p:nvSpPr>
        <p:spPr>
          <a:xfrm>
            <a:off x="1810512" y="1453896"/>
            <a:ext cx="9738360" cy="384048"/>
          </a:xfrm>
          <a:prstGeom prst="rect">
            <a:avLst/>
          </a:prstGeom>
          <a:noFill/>
          <a:ln/>
        </p:spPr>
        <p:txBody>
          <a:bodyPr wrap="square" lIns="0" tIns="0" rIns="0" bIns="0" rtlCol="0" anchor="t"/>
          <a:lstStyle/>
          <a:p>
            <a:pPr indent="0" marL="0">
              <a:lnSpc>
                <a:spcPts val="1040"/>
              </a:lnSpc>
              <a:buNone/>
            </a:pPr>
            <a:r>
              <a:rPr lang="en-US" sz="860" dirty="0">
                <a:solidFill>
                  <a:srgbClr val="09326C"/>
                </a:solidFill>
                <a:latin typeface="Arial" pitchFamily="34" charset="0"/>
                <a:ea typeface="Arial" pitchFamily="34" charset="-122"/>
                <a:cs typeface="Arial" pitchFamily="34" charset="-120"/>
              </a:rPr>
              <a:t>The process is extremely fragmented, with 164 unique paths. The top 12 variants shown cover only 73% of the work, meaning over a quarter of all incidents follow dozens of other, less common paths. This 'long tail' of variation makes the process inherently unstable and difficult to manage.</a:t>
            </a:r>
            <a:endParaRPr lang="en-US" sz="860" dirty="0"/>
          </a:p>
        </p:txBody>
      </p:sp>
      <p:sp>
        <p:nvSpPr>
          <p:cNvPr id="112" name="Shape 110"/>
          <p:cNvSpPr/>
          <p:nvPr/>
        </p:nvSpPr>
        <p:spPr>
          <a:xfrm>
            <a:off x="457200" y="2221992"/>
            <a:ext cx="3636264" cy="4041648"/>
          </a:xfrm>
          <a:prstGeom prst="roundRect">
            <a:avLst>
              <a:gd name="adj" fmla="val 1257"/>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3" name="Text 111"/>
          <p:cNvSpPr/>
          <p:nvPr/>
        </p:nvSpPr>
        <p:spPr>
          <a:xfrm>
            <a:off x="603504" y="2368296"/>
            <a:ext cx="2218944" cy="384048"/>
          </a:xfrm>
          <a:prstGeom prst="rect">
            <a:avLst/>
          </a:prstGeom>
          <a:noFill/>
          <a:ln/>
        </p:spPr>
        <p:txBody>
          <a:bodyPr wrap="square" lIns="0" tIns="0" rIns="0" bIns="0" rtlCol="0" anchor="t"/>
          <a:lstStyle/>
          <a:p>
            <a:pPr indent="0" marL="0">
              <a:lnSpc>
                <a:spcPts val="1100"/>
              </a:lnSpc>
              <a:buNone/>
            </a:pPr>
            <a:r>
              <a:rPr lang="en-US" sz="1010" b="1" dirty="0">
                <a:solidFill>
                  <a:srgbClr val="172B4D"/>
                </a:solidFill>
                <a:latin typeface="Arial" pitchFamily="34" charset="0"/>
                <a:ea typeface="Arial" pitchFamily="34" charset="-122"/>
                <a:cs typeface="Arial" pitchFamily="34" charset="-120"/>
              </a:rPr>
              <a:t>Work in Progress -&gt; Completed -&gt; Closed</a:t>
            </a:r>
            <a:endParaRPr lang="en-US" sz="1010" dirty="0"/>
          </a:p>
        </p:txBody>
      </p:sp>
      <p:sp>
        <p:nvSpPr>
          <p:cNvPr id="114" name="Text 112"/>
          <p:cNvSpPr/>
          <p:nvPr/>
        </p:nvSpPr>
        <p:spPr>
          <a:xfrm>
            <a:off x="2868168" y="2359152"/>
            <a:ext cx="1115568" cy="274320"/>
          </a:xfrm>
          <a:prstGeom prst="roundRect">
            <a:avLst>
              <a:gd name="adj" fmla="val 16667"/>
            </a:avLst>
          </a:prstGeom>
          <a:solidFill>
            <a:srgbClr val="E9F2FF"/>
          </a:solidFill>
          <a:ln w="10160">
            <a:solidFill>
              <a:srgbClr val="A6C5F2"/>
            </a:solidFill>
          </a:ln>
        </p:spPr>
        <p:txBody>
          <a:bodyPr wrap="square" lIns="0" tIns="0" rIns="0" bIns="0" rtlCol="0" anchor="ctr"/>
          <a:lstStyle/>
          <a:p>
            <a:pPr algn="ctr" indent="0" marL="0">
              <a:buNone/>
            </a:pPr>
            <a:r>
              <a:rPr lang="en-US" sz="840" b="1" dirty="0">
                <a:solidFill>
                  <a:srgbClr val="0052CC"/>
                </a:solidFill>
                <a:latin typeface="Arial" pitchFamily="34" charset="0"/>
                <a:ea typeface="Arial" pitchFamily="34" charset="-122"/>
                <a:cs typeface="Arial" pitchFamily="34" charset="-120"/>
              </a:rPr>
              <a:t>Dominant Path</a:t>
            </a:r>
            <a:endParaRPr lang="en-US" sz="840" dirty="0"/>
          </a:p>
        </p:txBody>
      </p:sp>
      <p:sp>
        <p:nvSpPr>
          <p:cNvPr id="115" name="Text 113"/>
          <p:cNvSpPr/>
          <p:nvPr/>
        </p:nvSpPr>
        <p:spPr>
          <a:xfrm>
            <a:off x="603504" y="2898648"/>
            <a:ext cx="3343656" cy="1060704"/>
          </a:xfrm>
          <a:prstGeom prst="rect">
            <a:avLst/>
          </a:prstGeom>
          <a:noFill/>
          <a:ln/>
        </p:spPr>
        <p:txBody>
          <a:bodyPr wrap="square" lIns="0" tIns="0" rIns="0" bIns="0" rtlCol="0" anchor="t"/>
          <a:lstStyle/>
          <a:p>
            <a:pPr indent="0" marL="0">
              <a:lnSpc>
                <a:spcPts val="980"/>
              </a:lnSpc>
              <a:buNone/>
            </a:pPr>
            <a:r>
              <a:rPr lang="en-US" sz="810" dirty="0">
                <a:solidFill>
                  <a:srgbClr val="44546F"/>
                </a:solidFill>
                <a:latin typeface="Arial" pitchFamily="34" charset="0"/>
                <a:ea typeface="Arial" pitchFamily="34" charset="-122"/>
                <a:cs typeface="Arial" pitchFamily="34" charset="-120"/>
              </a:rPr>
              <a:t>The most common path, covering 28% of incidents. While it appears straightforward, it is still subject to the massive 7-day administrative delay at the end of the process.</a:t>
            </a:r>
            <a:endParaRPr lang="en-US" sz="810" dirty="0"/>
          </a:p>
        </p:txBody>
      </p:sp>
      <p:sp>
        <p:nvSpPr>
          <p:cNvPr id="116" name="Text 114"/>
          <p:cNvSpPr/>
          <p:nvPr/>
        </p:nvSpPr>
        <p:spPr>
          <a:xfrm>
            <a:off x="621792" y="4187952"/>
            <a:ext cx="3307080" cy="1892808"/>
          </a:xfrm>
          <a:prstGeom prst="rect">
            <a:avLst/>
          </a:prstGeom>
          <a:noFill/>
          <a:ln/>
        </p:spPr>
        <p:txBody>
          <a:bodyPr wrap="square" lIns="0" tIns="0" rIns="0" bIns="0" rtlCol="0" anchor="t"/>
          <a:lstStyle/>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Most frequent path (291 items)</a:t>
            </a:r>
            <a:endParaRPr lang="en-US" sz="770" dirty="0"/>
          </a:p>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Represents the intended 'happy path'</a:t>
            </a:r>
            <a:endParaRPr lang="en-US" sz="770" dirty="0"/>
          </a:p>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Average duration is 182.6 hours</a:t>
            </a:r>
            <a:endParaRPr lang="en-US" sz="770" dirty="0"/>
          </a:p>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Affected by the 169-hour 'Completed' to 'Closed' delay</a:t>
            </a:r>
            <a:endParaRPr lang="en-US" sz="770" dirty="0"/>
          </a:p>
        </p:txBody>
      </p:sp>
      <p:sp>
        <p:nvSpPr>
          <p:cNvPr id="117" name="Shape 115"/>
          <p:cNvSpPr/>
          <p:nvPr/>
        </p:nvSpPr>
        <p:spPr>
          <a:xfrm>
            <a:off x="4276344" y="2221992"/>
            <a:ext cx="3636264" cy="4041648"/>
          </a:xfrm>
          <a:prstGeom prst="roundRect">
            <a:avLst>
              <a:gd name="adj" fmla="val 1257"/>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8" name="Text 116"/>
          <p:cNvSpPr/>
          <p:nvPr/>
        </p:nvSpPr>
        <p:spPr>
          <a:xfrm>
            <a:off x="4422648" y="2368296"/>
            <a:ext cx="2218944" cy="384048"/>
          </a:xfrm>
          <a:prstGeom prst="rect">
            <a:avLst/>
          </a:prstGeom>
          <a:noFill/>
          <a:ln/>
        </p:spPr>
        <p:txBody>
          <a:bodyPr wrap="square" lIns="0" tIns="0" rIns="0" bIns="0" rtlCol="0" anchor="t"/>
          <a:lstStyle/>
          <a:p>
            <a:pPr indent="0" marL="0">
              <a:lnSpc>
                <a:spcPts val="1100"/>
              </a:lnSpc>
              <a:buNone/>
            </a:pPr>
            <a:r>
              <a:rPr lang="en-US" sz="1010" b="1" dirty="0">
                <a:solidFill>
                  <a:srgbClr val="172B4D"/>
                </a:solidFill>
                <a:latin typeface="Arial" pitchFamily="34" charset="0"/>
                <a:ea typeface="Arial" pitchFamily="34" charset="-122"/>
                <a:cs typeface="Arial" pitchFamily="34" charset="-120"/>
              </a:rPr>
              <a:t>Completed -&gt; Closed</a:t>
            </a:r>
            <a:endParaRPr lang="en-US" sz="1010" dirty="0"/>
          </a:p>
        </p:txBody>
      </p:sp>
      <p:sp>
        <p:nvSpPr>
          <p:cNvPr id="119" name="Text 117"/>
          <p:cNvSpPr/>
          <p:nvPr/>
        </p:nvSpPr>
        <p:spPr>
          <a:xfrm>
            <a:off x="6687312" y="2359152"/>
            <a:ext cx="1115568" cy="274320"/>
          </a:xfrm>
          <a:prstGeom prst="roundRect">
            <a:avLst>
              <a:gd name="adj" fmla="val 16667"/>
            </a:avLst>
          </a:prstGeom>
          <a:solidFill>
            <a:srgbClr val="E9F2FF"/>
          </a:solidFill>
          <a:ln w="10160">
            <a:solidFill>
              <a:srgbClr val="A6C5F2"/>
            </a:solidFill>
          </a:ln>
        </p:spPr>
        <p:txBody>
          <a:bodyPr wrap="square" lIns="0" tIns="0" rIns="0" bIns="0" rtlCol="0" anchor="ctr"/>
          <a:lstStyle/>
          <a:p>
            <a:pPr algn="ctr" indent="0" marL="0">
              <a:buNone/>
            </a:pPr>
            <a:r>
              <a:rPr lang="en-US" sz="840" b="1" dirty="0">
                <a:solidFill>
                  <a:srgbClr val="0052CC"/>
                </a:solidFill>
                <a:latin typeface="Arial" pitchFamily="34" charset="0"/>
                <a:ea typeface="Arial" pitchFamily="34" charset="-122"/>
                <a:cs typeface="Arial" pitchFamily="34" charset="-120"/>
              </a:rPr>
              <a:t>Dominant Path</a:t>
            </a:r>
            <a:endParaRPr lang="en-US" sz="840" dirty="0"/>
          </a:p>
        </p:txBody>
      </p:sp>
      <p:sp>
        <p:nvSpPr>
          <p:cNvPr id="120" name="Text 118"/>
          <p:cNvSpPr/>
          <p:nvPr/>
        </p:nvSpPr>
        <p:spPr>
          <a:xfrm>
            <a:off x="4422648" y="2898648"/>
            <a:ext cx="3343656" cy="1060704"/>
          </a:xfrm>
          <a:prstGeom prst="rect">
            <a:avLst/>
          </a:prstGeom>
          <a:noFill/>
          <a:ln/>
        </p:spPr>
        <p:txBody>
          <a:bodyPr wrap="square" lIns="0" tIns="0" rIns="0" bIns="0" rtlCol="0" anchor="t"/>
          <a:lstStyle/>
          <a:p>
            <a:pPr indent="0" marL="0">
              <a:lnSpc>
                <a:spcPts val="980"/>
              </a:lnSpc>
              <a:buNone/>
            </a:pPr>
            <a:r>
              <a:rPr lang="en-US" sz="810" dirty="0">
                <a:solidFill>
                  <a:srgbClr val="44546F"/>
                </a:solidFill>
                <a:latin typeface="Arial" pitchFamily="34" charset="0"/>
                <a:ea typeface="Arial" pitchFamily="34" charset="-122"/>
                <a:cs typeface="Arial" pitchFamily="34" charset="-120"/>
              </a:rPr>
              <a:t>The second most common path (15% of incidents) where items are resolved without ever entering a 'Work in Progress' state. This may indicate first-contact resolution or mis-categorized requests.</a:t>
            </a:r>
            <a:endParaRPr lang="en-US" sz="810" dirty="0"/>
          </a:p>
        </p:txBody>
      </p:sp>
      <p:sp>
        <p:nvSpPr>
          <p:cNvPr id="121" name="Text 119"/>
          <p:cNvSpPr/>
          <p:nvPr/>
        </p:nvSpPr>
        <p:spPr>
          <a:xfrm>
            <a:off x="4440936" y="4187952"/>
            <a:ext cx="3307080" cy="1892808"/>
          </a:xfrm>
          <a:prstGeom prst="rect">
            <a:avLst/>
          </a:prstGeom>
          <a:noFill/>
          <a:ln/>
        </p:spPr>
        <p:txBody>
          <a:bodyPr wrap="square" lIns="0" tIns="0" rIns="0" bIns="0" rtlCol="0" anchor="t"/>
          <a:lstStyle/>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Covers 156 items (15%)</a:t>
            </a:r>
            <a:endParaRPr lang="en-US" sz="770" dirty="0"/>
          </a:p>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Skips 'Work in Progress' status</a:t>
            </a:r>
            <a:endParaRPr lang="en-US" sz="770" dirty="0"/>
          </a:p>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Also impacted by the 169-hour closure delay</a:t>
            </a:r>
            <a:endParaRPr lang="en-US" sz="770" dirty="0"/>
          </a:p>
        </p:txBody>
      </p:sp>
      <p:sp>
        <p:nvSpPr>
          <p:cNvPr id="122" name="Shape 120"/>
          <p:cNvSpPr/>
          <p:nvPr/>
        </p:nvSpPr>
        <p:spPr>
          <a:xfrm>
            <a:off x="8095488" y="2221992"/>
            <a:ext cx="3636264" cy="4041648"/>
          </a:xfrm>
          <a:prstGeom prst="roundRect">
            <a:avLst>
              <a:gd name="adj" fmla="val 1257"/>
            </a:avLst>
          </a:prstGeom>
          <a:solidFill>
            <a:srgbClr val="FFF3EB"/>
          </a:solidFill>
          <a:ln w="10160">
            <a:solidFill>
              <a:srgbClr val="FEDEC8"/>
            </a:solidFill>
            <a:prstDash val="solid"/>
          </a:ln>
          <a:effectLst>
            <a:outerShdw sx="100000" sy="100000" kx="0" ky="0" algn="bl" rotWithShape="0" blurRad="76200" dist="19050" dir="5400000">
              <a:srgbClr val="122A35">
                <a:alpha val="6000"/>
              </a:srgbClr>
            </a:outerShdw>
          </a:effectLst>
        </p:spPr>
      </p:sp>
      <p:sp>
        <p:nvSpPr>
          <p:cNvPr id="123" name="Text 121"/>
          <p:cNvSpPr/>
          <p:nvPr/>
        </p:nvSpPr>
        <p:spPr>
          <a:xfrm>
            <a:off x="8241792" y="2368296"/>
            <a:ext cx="2218944" cy="384048"/>
          </a:xfrm>
          <a:prstGeom prst="rect">
            <a:avLst/>
          </a:prstGeom>
          <a:noFill/>
          <a:ln/>
        </p:spPr>
        <p:txBody>
          <a:bodyPr wrap="square" lIns="0" tIns="0" rIns="0" bIns="0" rtlCol="0" anchor="t"/>
          <a:lstStyle/>
          <a:p>
            <a:pPr indent="0" marL="0">
              <a:lnSpc>
                <a:spcPts val="1100"/>
              </a:lnSpc>
              <a:buNone/>
            </a:pPr>
            <a:r>
              <a:rPr lang="en-US" sz="1010" b="1" dirty="0">
                <a:solidFill>
                  <a:srgbClr val="172B4D"/>
                </a:solidFill>
                <a:latin typeface="Arial" pitchFamily="34" charset="0"/>
                <a:ea typeface="Arial" pitchFamily="34" charset="-122"/>
                <a:cs typeface="Arial" pitchFamily="34" charset="-120"/>
              </a:rPr>
              <a:t>Work in Progress -&gt; Pending -&gt; Work in Progress -&gt; ...</a:t>
            </a:r>
            <a:endParaRPr lang="en-US" sz="1010" dirty="0"/>
          </a:p>
        </p:txBody>
      </p:sp>
      <p:sp>
        <p:nvSpPr>
          <p:cNvPr id="124" name="Text 122"/>
          <p:cNvSpPr/>
          <p:nvPr/>
        </p:nvSpPr>
        <p:spPr>
          <a:xfrm>
            <a:off x="10506456" y="2359152"/>
            <a:ext cx="1115568" cy="274320"/>
          </a:xfrm>
          <a:prstGeom prst="roundRect">
            <a:avLst>
              <a:gd name="adj" fmla="val 16667"/>
            </a:avLst>
          </a:prstGeom>
          <a:solidFill>
            <a:srgbClr val="FFF3EB"/>
          </a:solidFill>
          <a:ln w="10160">
            <a:solidFill>
              <a:srgbClr val="FEDEC8"/>
            </a:solidFill>
          </a:ln>
        </p:spPr>
        <p:txBody>
          <a:bodyPr wrap="square" lIns="0" tIns="0" rIns="0" bIns="0" rtlCol="0" anchor="ctr"/>
          <a:lstStyle/>
          <a:p>
            <a:pPr algn="ctr" indent="0" marL="0">
              <a:buNone/>
            </a:pPr>
            <a:r>
              <a:rPr lang="en-US" sz="840" b="1" dirty="0">
                <a:solidFill>
                  <a:srgbClr val="A54800"/>
                </a:solidFill>
                <a:latin typeface="Arial" pitchFamily="34" charset="0"/>
                <a:ea typeface="Arial" pitchFamily="34" charset="-122"/>
                <a:cs typeface="Arial" pitchFamily="34" charset="-120"/>
              </a:rPr>
              <a:t>Problem Path</a:t>
            </a:r>
            <a:endParaRPr lang="en-US" sz="840" dirty="0"/>
          </a:p>
        </p:txBody>
      </p:sp>
      <p:sp>
        <p:nvSpPr>
          <p:cNvPr id="125" name="Text 123"/>
          <p:cNvSpPr/>
          <p:nvPr/>
        </p:nvSpPr>
        <p:spPr>
          <a:xfrm>
            <a:off x="8241792" y="2898648"/>
            <a:ext cx="3343656" cy="1060704"/>
          </a:xfrm>
          <a:prstGeom prst="rect">
            <a:avLst/>
          </a:prstGeom>
          <a:noFill/>
          <a:ln/>
        </p:spPr>
        <p:txBody>
          <a:bodyPr wrap="square" lIns="0" tIns="0" rIns="0" bIns="0" rtlCol="0" anchor="t"/>
          <a:lstStyle/>
          <a:p>
            <a:pPr indent="0" marL="0">
              <a:lnSpc>
                <a:spcPts val="980"/>
              </a:lnSpc>
              <a:buNone/>
            </a:pPr>
            <a:r>
              <a:rPr lang="en-US" sz="810" dirty="0">
                <a:solidFill>
                  <a:srgbClr val="44546F"/>
                </a:solidFill>
                <a:latin typeface="Arial" pitchFamily="34" charset="0"/>
                <a:ea typeface="Arial" pitchFamily="34" charset="-122"/>
                <a:cs typeface="Arial" pitchFamily="34" charset="-120"/>
              </a:rPr>
              <a:t>This path, affecting 5.6% of incidents, exemplifies a common rework loop where an incident is put on hold and then re-activated. This adds significant delay and effort.</a:t>
            </a:r>
            <a:endParaRPr lang="en-US" sz="810" dirty="0"/>
          </a:p>
        </p:txBody>
      </p:sp>
      <p:sp>
        <p:nvSpPr>
          <p:cNvPr id="126" name="Text 124"/>
          <p:cNvSpPr/>
          <p:nvPr/>
        </p:nvSpPr>
        <p:spPr>
          <a:xfrm>
            <a:off x="8260080" y="4187952"/>
            <a:ext cx="3307080" cy="1892808"/>
          </a:xfrm>
          <a:prstGeom prst="rect">
            <a:avLst/>
          </a:prstGeom>
          <a:noFill/>
          <a:ln/>
        </p:spPr>
        <p:txBody>
          <a:bodyPr wrap="square" lIns="0" tIns="0" rIns="0" bIns="0" rtlCol="0" anchor="t"/>
          <a:lstStyle/>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Covers 58 items</a:t>
            </a:r>
            <a:endParaRPr lang="en-US" sz="770" dirty="0"/>
          </a:p>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Represents a common wait/rework cycle</a:t>
            </a:r>
            <a:endParaRPr lang="en-US" sz="770" dirty="0"/>
          </a:p>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Average duration increases to 272 hours</a:t>
            </a:r>
            <a:endParaRPr lang="en-US" sz="770" dirty="0"/>
          </a:p>
          <a:p>
            <a:pPr marL="114300" indent="-114300">
              <a:lnSpc>
                <a:spcPts val="920"/>
              </a:lnSpc>
              <a:spcAft>
                <a:spcPts val="400"/>
              </a:spcAft>
              <a:buSzPct val="100000"/>
              <a:buChar char="•"/>
            </a:pPr>
            <a:r>
              <a:rPr lang="en-US" sz="770" dirty="0">
                <a:solidFill>
                  <a:srgbClr val="44546F"/>
                </a:solidFill>
                <a:latin typeface="Arial" pitchFamily="34" charset="0"/>
                <a:ea typeface="Arial" pitchFamily="34" charset="-122"/>
                <a:cs typeface="Arial" pitchFamily="34" charset="-120"/>
              </a:rPr>
              <a:t>Indicates dependency on external input</a:t>
            </a:r>
            <a:endParaRPr lang="en-US" sz="77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PROCESS HEALTH ASSESSMENT</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4. Leadership Priorities</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99032"/>
            <a:ext cx="3636264" cy="4956048"/>
          </a:xfrm>
          <a:prstGeom prst="roundRect">
            <a:avLst>
              <a:gd name="adj" fmla="val 1257"/>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399032"/>
            <a:ext cx="3636264" cy="64008"/>
          </a:xfrm>
          <a:prstGeom prst="rect">
            <a:avLst/>
          </a:prstGeom>
          <a:solidFill>
            <a:srgbClr val="0052CC"/>
          </a:solidFill>
          <a:ln w="12700">
            <a:solidFill>
              <a:srgbClr val="0052CC"/>
            </a:solidFill>
            <a:prstDash val="solid"/>
          </a:ln>
        </p:spPr>
      </p:sp>
      <p:sp>
        <p:nvSpPr>
          <p:cNvPr id="111" name="Text 109"/>
          <p:cNvSpPr/>
          <p:nvPr/>
        </p:nvSpPr>
        <p:spPr>
          <a:xfrm>
            <a:off x="603504" y="1545336"/>
            <a:ext cx="2337816" cy="512064"/>
          </a:xfrm>
          <a:prstGeom prst="rect">
            <a:avLst/>
          </a:prstGeom>
          <a:noFill/>
          <a:ln/>
        </p:spPr>
        <p:txBody>
          <a:bodyPr wrap="square" lIns="0" tIns="0" rIns="0" bIns="0" rtlCol="0" anchor="t"/>
          <a:lstStyle/>
          <a:p>
            <a:pPr indent="0" marL="0">
              <a:lnSpc>
                <a:spcPts val="1090"/>
              </a:lnSpc>
              <a:buNone/>
            </a:pPr>
            <a:r>
              <a:rPr lang="en-US" sz="1020" b="1" dirty="0">
                <a:solidFill>
                  <a:srgbClr val="172B4D"/>
                </a:solidFill>
                <a:latin typeface="Arial" pitchFamily="34" charset="0"/>
                <a:ea typeface="Arial" pitchFamily="34" charset="-122"/>
                <a:cs typeface="Arial" pitchFamily="34" charset="-120"/>
              </a:rPr>
              <a:t>Automate the 'Completed' to 'Closed' Transition</a:t>
            </a:r>
            <a:endParaRPr lang="en-US" sz="1020" dirty="0"/>
          </a:p>
        </p:txBody>
      </p:sp>
      <p:sp>
        <p:nvSpPr>
          <p:cNvPr id="112" name="Text 110"/>
          <p:cNvSpPr/>
          <p:nvPr/>
        </p:nvSpPr>
        <p:spPr>
          <a:xfrm>
            <a:off x="3055620" y="1581912"/>
            <a:ext cx="909828" cy="274320"/>
          </a:xfrm>
          <a:prstGeom prst="roundRect">
            <a:avLst>
              <a:gd name="adj" fmla="val 16667"/>
            </a:avLst>
          </a:prstGeom>
          <a:solidFill>
            <a:srgbClr val="E9F2FF"/>
          </a:solidFill>
          <a:ln w="10160">
            <a:solidFill>
              <a:srgbClr val="A6C5F2"/>
            </a:solidFill>
          </a:ln>
        </p:spPr>
        <p:txBody>
          <a:bodyPr wrap="square" lIns="0" tIns="0" rIns="0" bIns="0" rtlCol="0" anchor="ctr"/>
          <a:lstStyle/>
          <a:p>
            <a:pPr algn="ctr" indent="0" marL="0">
              <a:buNone/>
            </a:pPr>
            <a:r>
              <a:rPr lang="en-US" sz="840" b="1" dirty="0">
                <a:solidFill>
                  <a:srgbClr val="0052CC"/>
                </a:solidFill>
                <a:latin typeface="Arial" pitchFamily="34" charset="0"/>
                <a:ea typeface="Arial" pitchFamily="34" charset="-122"/>
                <a:cs typeface="Arial" pitchFamily="34" charset="-120"/>
              </a:rPr>
              <a:t>Quick Win</a:t>
            </a:r>
            <a:endParaRPr lang="en-US" sz="840" dirty="0"/>
          </a:p>
        </p:txBody>
      </p:sp>
      <p:sp>
        <p:nvSpPr>
          <p:cNvPr id="113" name="Text 111"/>
          <p:cNvSpPr/>
          <p:nvPr/>
        </p:nvSpPr>
        <p:spPr>
          <a:xfrm>
            <a:off x="603504" y="2221992"/>
            <a:ext cx="3343656"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WHY NOW</a:t>
            </a:r>
            <a:endParaRPr lang="en-US" sz="850" dirty="0"/>
          </a:p>
        </p:txBody>
      </p:sp>
      <p:sp>
        <p:nvSpPr>
          <p:cNvPr id="114" name="Text 112"/>
          <p:cNvSpPr/>
          <p:nvPr/>
        </p:nvSpPr>
        <p:spPr>
          <a:xfrm>
            <a:off x="603504" y="2459736"/>
            <a:ext cx="3343656" cy="457200"/>
          </a:xfrm>
          <a:prstGeom prst="rect">
            <a:avLst/>
          </a:prstGeom>
          <a:noFill/>
          <a:ln/>
        </p:spPr>
        <p:txBody>
          <a:bodyPr wrap="square" lIns="0" tIns="0" rIns="0" bIns="0" rtlCol="0" anchor="t"/>
          <a:lstStyle/>
          <a:p>
            <a:pPr indent="0" marL="0">
              <a:lnSpc>
                <a:spcPts val="910"/>
              </a:lnSpc>
              <a:buNone/>
            </a:pPr>
            <a:r>
              <a:rPr lang="en-US" sz="775" dirty="0">
                <a:solidFill>
                  <a:srgbClr val="44546F"/>
                </a:solidFill>
                <a:latin typeface="Arial" pitchFamily="34" charset="0"/>
                <a:ea typeface="Arial" pitchFamily="34" charset="-122"/>
                <a:cs typeface="Arial" pitchFamily="34" charset="-120"/>
              </a:rPr>
              <a:t>This is the single largest source of delay in the process, affecting over 93% of incidents and adding 7 days of non-value-add time.</a:t>
            </a:r>
            <a:endParaRPr lang="en-US" sz="775" dirty="0"/>
          </a:p>
        </p:txBody>
      </p:sp>
      <p:sp>
        <p:nvSpPr>
          <p:cNvPr id="115" name="Text 113"/>
          <p:cNvSpPr/>
          <p:nvPr/>
        </p:nvSpPr>
        <p:spPr>
          <a:xfrm>
            <a:off x="603504" y="3063240"/>
            <a:ext cx="3343656"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EXPECTED BENEFIT</a:t>
            </a:r>
            <a:endParaRPr lang="en-US" sz="850" dirty="0"/>
          </a:p>
        </p:txBody>
      </p:sp>
      <p:sp>
        <p:nvSpPr>
          <p:cNvPr id="116" name="Text 114"/>
          <p:cNvSpPr/>
          <p:nvPr/>
        </p:nvSpPr>
        <p:spPr>
          <a:xfrm>
            <a:off x="603504" y="3300984"/>
            <a:ext cx="3343656" cy="512064"/>
          </a:xfrm>
          <a:prstGeom prst="rect">
            <a:avLst/>
          </a:prstGeom>
          <a:noFill/>
          <a:ln/>
        </p:spPr>
        <p:txBody>
          <a:bodyPr wrap="square" lIns="0" tIns="0" rIns="0" bIns="0" rtlCol="0" anchor="t"/>
          <a:lstStyle/>
          <a:p>
            <a:pPr indent="0" marL="0">
              <a:lnSpc>
                <a:spcPts val="910"/>
              </a:lnSpc>
              <a:buNone/>
            </a:pPr>
            <a:r>
              <a:rPr lang="en-US" sz="775" dirty="0">
                <a:solidFill>
                  <a:srgbClr val="44546F"/>
                </a:solidFill>
                <a:latin typeface="Arial" pitchFamily="34" charset="0"/>
                <a:ea typeface="Arial" pitchFamily="34" charset="-122"/>
                <a:cs typeface="Arial" pitchFamily="34" charset="-120"/>
              </a:rPr>
              <a:t>Drastically reduce overall incident resolution time, improve the accuracy of performance metrics, and eliminate manual administrative effort.</a:t>
            </a:r>
            <a:endParaRPr lang="en-US" sz="775" dirty="0"/>
          </a:p>
        </p:txBody>
      </p:sp>
      <p:sp>
        <p:nvSpPr>
          <p:cNvPr id="117" name="Text 115"/>
          <p:cNvSpPr/>
          <p:nvPr/>
        </p:nvSpPr>
        <p:spPr>
          <a:xfrm>
            <a:off x="603504" y="3977640"/>
            <a:ext cx="3343656"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LIKELY OWNER</a:t>
            </a:r>
            <a:endParaRPr lang="en-US" sz="850" dirty="0"/>
          </a:p>
        </p:txBody>
      </p:sp>
      <p:sp>
        <p:nvSpPr>
          <p:cNvPr id="118" name="Text 116"/>
          <p:cNvSpPr/>
          <p:nvPr/>
        </p:nvSpPr>
        <p:spPr>
          <a:xfrm>
            <a:off x="603504" y="4215384"/>
            <a:ext cx="3343656" cy="201168"/>
          </a:xfrm>
          <a:prstGeom prst="rect">
            <a:avLst/>
          </a:prstGeom>
          <a:noFill/>
          <a:ln/>
        </p:spPr>
        <p:txBody>
          <a:bodyPr wrap="square" lIns="0" tIns="0" rIns="0" bIns="0" rtlCol="0" anchor="t"/>
          <a:lstStyle/>
          <a:p>
            <a:pPr indent="0" marL="0">
              <a:buNone/>
            </a:pPr>
            <a:r>
              <a:rPr lang="en-US" sz="790" b="1" dirty="0">
                <a:solidFill>
                  <a:srgbClr val="09326C"/>
                </a:solidFill>
                <a:latin typeface="Arial" pitchFamily="34" charset="0"/>
                <a:ea typeface="Arial" pitchFamily="34" charset="-122"/>
                <a:cs typeface="Arial" pitchFamily="34" charset="-120"/>
              </a:rPr>
              <a:t>IT Service Management / Platform Owner</a:t>
            </a:r>
            <a:endParaRPr lang="en-US" sz="790" dirty="0"/>
          </a:p>
        </p:txBody>
      </p:sp>
      <p:sp>
        <p:nvSpPr>
          <p:cNvPr id="119" name="Text 117"/>
          <p:cNvSpPr/>
          <p:nvPr/>
        </p:nvSpPr>
        <p:spPr>
          <a:xfrm>
            <a:off x="621792" y="4617720"/>
            <a:ext cx="3307080" cy="1572768"/>
          </a:xfrm>
          <a:prstGeom prst="rect">
            <a:avLst/>
          </a:prstGeom>
          <a:noFill/>
          <a:ln/>
        </p:spPr>
        <p:txBody>
          <a:bodyPr wrap="square" lIns="0" tIns="0" rIns="0" bIns="0" rtlCol="0" anchor="t"/>
          <a:lstStyle/>
          <a:p>
            <a:pPr marL="114300" indent="-114300">
              <a:lnSpc>
                <a:spcPts val="840"/>
              </a:lnSpc>
              <a:spcAft>
                <a:spcPts val="350"/>
              </a:spcAft>
              <a:buSzPct val="100000"/>
              <a:buChar char="•"/>
            </a:pPr>
            <a:r>
              <a:rPr lang="en-US" sz="705" dirty="0">
                <a:solidFill>
                  <a:srgbClr val="44546F"/>
                </a:solidFill>
                <a:latin typeface="Arial" pitchFamily="34" charset="0"/>
                <a:ea typeface="Arial" pitchFamily="34" charset="-122"/>
                <a:cs typeface="Arial" pitchFamily="34" charset="-120"/>
              </a:rPr>
              <a:t>AI: None required; this is a straightforward automation.</a:t>
            </a:r>
            <a:endParaRPr lang="en-US" sz="705" dirty="0"/>
          </a:p>
          <a:p>
            <a:pPr marL="114300" indent="-114300">
              <a:lnSpc>
                <a:spcPts val="840"/>
              </a:lnSpc>
              <a:spcAft>
                <a:spcPts val="350"/>
              </a:spcAft>
              <a:buSzPct val="100000"/>
              <a:buChar char="•"/>
            </a:pPr>
            <a:r>
              <a:rPr lang="en-US" sz="705" dirty="0">
                <a:solidFill>
                  <a:srgbClr val="44546F"/>
                </a:solidFill>
                <a:latin typeface="Arial" pitchFamily="34" charset="0"/>
                <a:ea typeface="Arial" pitchFamily="34" charset="-122"/>
                <a:cs typeface="Arial" pitchFamily="34" charset="-120"/>
              </a:rPr>
              <a:t>Automation: Implement a business rule or scheduled job to automatically move incidents from 'Completed' to 'Closed' after a short,…</a:t>
            </a:r>
            <a:endParaRPr lang="en-US" sz="705" dirty="0"/>
          </a:p>
          <a:p>
            <a:pPr marL="114300" indent="-114300">
              <a:lnSpc>
                <a:spcPts val="840"/>
              </a:lnSpc>
              <a:spcAft>
                <a:spcPts val="350"/>
              </a:spcAft>
              <a:buSzPct val="100000"/>
              <a:buChar char="•"/>
            </a:pPr>
            <a:r>
              <a:rPr lang="en-US" sz="705" dirty="0">
                <a:solidFill>
                  <a:srgbClr val="44546F"/>
                </a:solidFill>
                <a:latin typeface="Arial" pitchFamily="34" charset="0"/>
                <a:ea typeface="Arial" pitchFamily="34" charset="-122"/>
                <a:cs typeface="Arial" pitchFamily="34" charset="-120"/>
              </a:rPr>
              <a:t>Risk if delayed: Performance metrics will remain artificially inflated and misleading, masking true operational efficiency.</a:t>
            </a:r>
            <a:endParaRPr lang="en-US" sz="705" dirty="0"/>
          </a:p>
        </p:txBody>
      </p:sp>
      <p:sp>
        <p:nvSpPr>
          <p:cNvPr id="120" name="Shape 118"/>
          <p:cNvSpPr/>
          <p:nvPr/>
        </p:nvSpPr>
        <p:spPr>
          <a:xfrm>
            <a:off x="4276344" y="1399032"/>
            <a:ext cx="3636264" cy="4956048"/>
          </a:xfrm>
          <a:prstGeom prst="roundRect">
            <a:avLst>
              <a:gd name="adj" fmla="val 1257"/>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1" name="Shape 119"/>
          <p:cNvSpPr/>
          <p:nvPr/>
        </p:nvSpPr>
        <p:spPr>
          <a:xfrm>
            <a:off x="4276344" y="1399032"/>
            <a:ext cx="3636264" cy="64008"/>
          </a:xfrm>
          <a:prstGeom prst="rect">
            <a:avLst/>
          </a:prstGeom>
          <a:solidFill>
            <a:srgbClr val="0052CC"/>
          </a:solidFill>
          <a:ln w="12700">
            <a:solidFill>
              <a:srgbClr val="0052CC"/>
            </a:solidFill>
            <a:prstDash val="solid"/>
          </a:ln>
        </p:spPr>
      </p:sp>
      <p:sp>
        <p:nvSpPr>
          <p:cNvPr id="122" name="Text 120"/>
          <p:cNvSpPr/>
          <p:nvPr/>
        </p:nvSpPr>
        <p:spPr>
          <a:xfrm>
            <a:off x="4422648" y="1545336"/>
            <a:ext cx="2337816" cy="512064"/>
          </a:xfrm>
          <a:prstGeom prst="rect">
            <a:avLst/>
          </a:prstGeom>
          <a:noFill/>
          <a:ln/>
        </p:spPr>
        <p:txBody>
          <a:bodyPr wrap="square" lIns="0" tIns="0" rIns="0" bIns="0" rtlCol="0" anchor="t"/>
          <a:lstStyle/>
          <a:p>
            <a:pPr indent="0" marL="0">
              <a:lnSpc>
                <a:spcPts val="1090"/>
              </a:lnSpc>
              <a:buNone/>
            </a:pPr>
            <a:r>
              <a:rPr lang="en-US" sz="1020" b="1" dirty="0">
                <a:solidFill>
                  <a:srgbClr val="172B4D"/>
                </a:solidFill>
                <a:latin typeface="Arial" pitchFamily="34" charset="0"/>
                <a:ea typeface="Arial" pitchFamily="34" charset="-122"/>
                <a:cs typeface="Arial" pitchFamily="34" charset="-120"/>
              </a:rPr>
              <a:t>Standardize the Incident Workflow and Eliminate Rework</a:t>
            </a:r>
            <a:endParaRPr lang="en-US" sz="1020" dirty="0"/>
          </a:p>
        </p:txBody>
      </p:sp>
      <p:sp>
        <p:nvSpPr>
          <p:cNvPr id="123" name="Text 121"/>
          <p:cNvSpPr/>
          <p:nvPr/>
        </p:nvSpPr>
        <p:spPr>
          <a:xfrm>
            <a:off x="6705600" y="1581912"/>
            <a:ext cx="1078992" cy="274320"/>
          </a:xfrm>
          <a:prstGeom prst="roundRect">
            <a:avLst>
              <a:gd name="adj" fmla="val 16667"/>
            </a:avLst>
          </a:prstGeom>
          <a:solidFill>
            <a:srgbClr val="E9F2FF"/>
          </a:solidFill>
          <a:ln w="10160">
            <a:solidFill>
              <a:srgbClr val="A6C5F2"/>
            </a:solidFill>
          </a:ln>
        </p:spPr>
        <p:txBody>
          <a:bodyPr wrap="square" lIns="0" tIns="0" rIns="0" bIns="0" rtlCol="0" anchor="ctr"/>
          <a:lstStyle/>
          <a:p>
            <a:pPr algn="ctr" indent="0" marL="0">
              <a:buNone/>
            </a:pPr>
            <a:r>
              <a:rPr lang="en-US" sz="840" b="1" dirty="0">
                <a:solidFill>
                  <a:srgbClr val="0052CC"/>
                </a:solidFill>
                <a:latin typeface="Arial" pitchFamily="34" charset="0"/>
                <a:ea typeface="Arial" pitchFamily="34" charset="-122"/>
                <a:cs typeface="Arial" pitchFamily="34" charset="-120"/>
              </a:rPr>
              <a:t>Foundational</a:t>
            </a:r>
            <a:endParaRPr lang="en-US" sz="840" dirty="0"/>
          </a:p>
        </p:txBody>
      </p:sp>
      <p:sp>
        <p:nvSpPr>
          <p:cNvPr id="124" name="Text 122"/>
          <p:cNvSpPr/>
          <p:nvPr/>
        </p:nvSpPr>
        <p:spPr>
          <a:xfrm>
            <a:off x="4422648" y="2221992"/>
            <a:ext cx="3343656"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WHY NOW</a:t>
            </a:r>
            <a:endParaRPr lang="en-US" sz="850" dirty="0"/>
          </a:p>
        </p:txBody>
      </p:sp>
      <p:sp>
        <p:nvSpPr>
          <p:cNvPr id="125" name="Text 123"/>
          <p:cNvSpPr/>
          <p:nvPr/>
        </p:nvSpPr>
        <p:spPr>
          <a:xfrm>
            <a:off x="4422648" y="2459736"/>
            <a:ext cx="3343656" cy="457200"/>
          </a:xfrm>
          <a:prstGeom prst="rect">
            <a:avLst/>
          </a:prstGeom>
          <a:noFill/>
          <a:ln/>
        </p:spPr>
        <p:txBody>
          <a:bodyPr wrap="square" lIns="0" tIns="0" rIns="0" bIns="0" rtlCol="0" anchor="t"/>
          <a:lstStyle/>
          <a:p>
            <a:pPr indent="0" marL="0">
              <a:lnSpc>
                <a:spcPts val="910"/>
              </a:lnSpc>
              <a:buNone/>
            </a:pPr>
            <a:r>
              <a:rPr lang="en-US" sz="775" dirty="0">
                <a:solidFill>
                  <a:srgbClr val="44546F"/>
                </a:solidFill>
                <a:latin typeface="Arial" pitchFamily="34" charset="0"/>
                <a:ea typeface="Arial" pitchFamily="34" charset="-122"/>
                <a:cs typeface="Arial" pitchFamily="34" charset="-120"/>
              </a:rPr>
              <a:t>The process is too chaotic (164 variants) and wasteful (40% rework) to be effective.</a:t>
            </a:r>
            <a:endParaRPr lang="en-US" sz="775" dirty="0"/>
          </a:p>
        </p:txBody>
      </p:sp>
      <p:sp>
        <p:nvSpPr>
          <p:cNvPr id="126" name="Text 124"/>
          <p:cNvSpPr/>
          <p:nvPr/>
        </p:nvSpPr>
        <p:spPr>
          <a:xfrm>
            <a:off x="4422648" y="3063240"/>
            <a:ext cx="3343656"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EXPECTED BENEFIT</a:t>
            </a:r>
            <a:endParaRPr lang="en-US" sz="850" dirty="0"/>
          </a:p>
        </p:txBody>
      </p:sp>
      <p:sp>
        <p:nvSpPr>
          <p:cNvPr id="127" name="Text 125"/>
          <p:cNvSpPr/>
          <p:nvPr/>
        </p:nvSpPr>
        <p:spPr>
          <a:xfrm>
            <a:off x="4422648" y="3300984"/>
            <a:ext cx="3343656" cy="512064"/>
          </a:xfrm>
          <a:prstGeom prst="rect">
            <a:avLst/>
          </a:prstGeom>
          <a:noFill/>
          <a:ln/>
        </p:spPr>
        <p:txBody>
          <a:bodyPr wrap="square" lIns="0" tIns="0" rIns="0" bIns="0" rtlCol="0" anchor="t"/>
          <a:lstStyle/>
          <a:p>
            <a:pPr indent="0" marL="0">
              <a:lnSpc>
                <a:spcPts val="910"/>
              </a:lnSpc>
              <a:buNone/>
            </a:pPr>
            <a:r>
              <a:rPr lang="en-US" sz="775" dirty="0">
                <a:solidFill>
                  <a:srgbClr val="44546F"/>
                </a:solidFill>
                <a:latin typeface="Arial" pitchFamily="34" charset="0"/>
                <a:ea typeface="Arial" pitchFamily="34" charset="-122"/>
                <a:cs typeface="Arial" pitchFamily="34" charset="-120"/>
              </a:rPr>
              <a:t>Increased predictability, reduced resolution times, improved service quality, and a stable foundation for future automation and AI initiatives.</a:t>
            </a:r>
            <a:endParaRPr lang="en-US" sz="775" dirty="0"/>
          </a:p>
        </p:txBody>
      </p:sp>
      <p:sp>
        <p:nvSpPr>
          <p:cNvPr id="128" name="Text 126"/>
          <p:cNvSpPr/>
          <p:nvPr/>
        </p:nvSpPr>
        <p:spPr>
          <a:xfrm>
            <a:off x="4422648" y="3977640"/>
            <a:ext cx="3343656"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LIKELY OWNER</a:t>
            </a:r>
            <a:endParaRPr lang="en-US" sz="850" dirty="0"/>
          </a:p>
        </p:txBody>
      </p:sp>
      <p:sp>
        <p:nvSpPr>
          <p:cNvPr id="129" name="Text 127"/>
          <p:cNvSpPr/>
          <p:nvPr/>
        </p:nvSpPr>
        <p:spPr>
          <a:xfrm>
            <a:off x="4422648" y="4215384"/>
            <a:ext cx="3343656" cy="201168"/>
          </a:xfrm>
          <a:prstGeom prst="rect">
            <a:avLst/>
          </a:prstGeom>
          <a:noFill/>
          <a:ln/>
        </p:spPr>
        <p:txBody>
          <a:bodyPr wrap="square" lIns="0" tIns="0" rIns="0" bIns="0" rtlCol="0" anchor="t"/>
          <a:lstStyle/>
          <a:p>
            <a:pPr indent="0" marL="0">
              <a:buNone/>
            </a:pPr>
            <a:r>
              <a:rPr lang="en-US" sz="790" b="1" dirty="0">
                <a:solidFill>
                  <a:srgbClr val="09326C"/>
                </a:solidFill>
                <a:latin typeface="Arial" pitchFamily="34" charset="0"/>
                <a:ea typeface="Arial" pitchFamily="34" charset="-122"/>
                <a:cs typeface="Arial" pitchFamily="34" charset="-120"/>
              </a:rPr>
              <a:t>Head of IT Operations / Service Delivery</a:t>
            </a:r>
            <a:endParaRPr lang="en-US" sz="790" dirty="0"/>
          </a:p>
        </p:txBody>
      </p:sp>
      <p:sp>
        <p:nvSpPr>
          <p:cNvPr id="130" name="Text 128"/>
          <p:cNvSpPr/>
          <p:nvPr/>
        </p:nvSpPr>
        <p:spPr>
          <a:xfrm>
            <a:off x="4440936" y="4617720"/>
            <a:ext cx="3307080" cy="1572768"/>
          </a:xfrm>
          <a:prstGeom prst="rect">
            <a:avLst/>
          </a:prstGeom>
          <a:noFill/>
          <a:ln/>
        </p:spPr>
        <p:txBody>
          <a:bodyPr wrap="square" lIns="0" tIns="0" rIns="0" bIns="0" rtlCol="0" anchor="t"/>
          <a:lstStyle/>
          <a:p>
            <a:pPr marL="114300" indent="-114300">
              <a:lnSpc>
                <a:spcPts val="840"/>
              </a:lnSpc>
              <a:spcAft>
                <a:spcPts val="350"/>
              </a:spcAft>
              <a:buSzPct val="100000"/>
              <a:buChar char="•"/>
            </a:pPr>
            <a:r>
              <a:rPr lang="en-US" sz="705" dirty="0">
                <a:solidFill>
                  <a:srgbClr val="44546F"/>
                </a:solidFill>
                <a:latin typeface="Arial" pitchFamily="34" charset="0"/>
                <a:ea typeface="Arial" pitchFamily="34" charset="-122"/>
                <a:cs typeface="Arial" pitchFamily="34" charset="-120"/>
              </a:rPr>
              <a:t>AI: Use process mining to identify the most efficient resolution paths for different incident types.</a:t>
            </a:r>
            <a:endParaRPr lang="en-US" sz="705" dirty="0"/>
          </a:p>
          <a:p>
            <a:pPr marL="114300" indent="-114300">
              <a:lnSpc>
                <a:spcPts val="840"/>
              </a:lnSpc>
              <a:spcAft>
                <a:spcPts val="350"/>
              </a:spcAft>
              <a:buSzPct val="100000"/>
              <a:buChar char="•"/>
            </a:pPr>
            <a:r>
              <a:rPr lang="en-US" sz="705" dirty="0">
                <a:solidFill>
                  <a:srgbClr val="44546F"/>
                </a:solidFill>
                <a:latin typeface="Arial" pitchFamily="34" charset="0"/>
                <a:ea typeface="Arial" pitchFamily="34" charset="-122"/>
                <a:cs typeface="Arial" pitchFamily="34" charset="-120"/>
              </a:rPr>
              <a:t>Automation: Configure playbooks or workflows that guide agents through the standardized process for high-volume incident types.</a:t>
            </a:r>
            <a:endParaRPr lang="en-US" sz="705" dirty="0"/>
          </a:p>
          <a:p>
            <a:pPr marL="114300" indent="-114300">
              <a:lnSpc>
                <a:spcPts val="840"/>
              </a:lnSpc>
              <a:spcAft>
                <a:spcPts val="350"/>
              </a:spcAft>
              <a:buSzPct val="100000"/>
              <a:buChar char="•"/>
            </a:pPr>
            <a:r>
              <a:rPr lang="en-US" sz="705" dirty="0">
                <a:solidFill>
                  <a:srgbClr val="44546F"/>
                </a:solidFill>
                <a:latin typeface="Arial" pitchFamily="34" charset="0"/>
                <a:ea typeface="Arial" pitchFamily="34" charset="-122"/>
                <a:cs typeface="Arial" pitchFamily="34" charset="-120"/>
              </a:rPr>
              <a:t>Risk if delayed: Continued operational inefficiency, poor user experience, and an inability to scale or meaningfully improve the…</a:t>
            </a:r>
            <a:endParaRPr lang="en-US" sz="705" dirty="0"/>
          </a:p>
        </p:txBody>
      </p:sp>
      <p:sp>
        <p:nvSpPr>
          <p:cNvPr id="131" name="Shape 129"/>
          <p:cNvSpPr/>
          <p:nvPr/>
        </p:nvSpPr>
        <p:spPr>
          <a:xfrm>
            <a:off x="8095488" y="1399032"/>
            <a:ext cx="3636264" cy="4956048"/>
          </a:xfrm>
          <a:prstGeom prst="roundRect">
            <a:avLst>
              <a:gd name="adj" fmla="val 1257"/>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2" name="Shape 130"/>
          <p:cNvSpPr/>
          <p:nvPr/>
        </p:nvSpPr>
        <p:spPr>
          <a:xfrm>
            <a:off x="8095488" y="1399032"/>
            <a:ext cx="3636264" cy="64008"/>
          </a:xfrm>
          <a:prstGeom prst="rect">
            <a:avLst/>
          </a:prstGeom>
          <a:solidFill>
            <a:srgbClr val="0052CC"/>
          </a:solidFill>
          <a:ln w="12700">
            <a:solidFill>
              <a:srgbClr val="0052CC"/>
            </a:solidFill>
            <a:prstDash val="solid"/>
          </a:ln>
        </p:spPr>
      </p:sp>
      <p:sp>
        <p:nvSpPr>
          <p:cNvPr id="133" name="Text 131"/>
          <p:cNvSpPr/>
          <p:nvPr/>
        </p:nvSpPr>
        <p:spPr>
          <a:xfrm>
            <a:off x="8241792" y="1545336"/>
            <a:ext cx="2337816" cy="512064"/>
          </a:xfrm>
          <a:prstGeom prst="rect">
            <a:avLst/>
          </a:prstGeom>
          <a:noFill/>
          <a:ln/>
        </p:spPr>
        <p:txBody>
          <a:bodyPr wrap="square" lIns="0" tIns="0" rIns="0" bIns="0" rtlCol="0" anchor="t"/>
          <a:lstStyle/>
          <a:p>
            <a:pPr indent="0" marL="0">
              <a:lnSpc>
                <a:spcPts val="1090"/>
              </a:lnSpc>
              <a:buNone/>
            </a:pPr>
            <a:r>
              <a:rPr lang="en-US" sz="1020" b="1" dirty="0">
                <a:solidFill>
                  <a:srgbClr val="172B4D"/>
                </a:solidFill>
                <a:latin typeface="Arial" pitchFamily="34" charset="0"/>
                <a:ea typeface="Arial" pitchFamily="34" charset="-122"/>
                <a:cs typeface="Arial" pitchFamily="34" charset="-120"/>
              </a:rPr>
              <a:t>Improve Incident Classification at the Point of Intake</a:t>
            </a:r>
            <a:endParaRPr lang="en-US" sz="1020" dirty="0"/>
          </a:p>
        </p:txBody>
      </p:sp>
      <p:sp>
        <p:nvSpPr>
          <p:cNvPr id="134" name="Text 132"/>
          <p:cNvSpPr/>
          <p:nvPr/>
        </p:nvSpPr>
        <p:spPr>
          <a:xfrm>
            <a:off x="10693908" y="1581912"/>
            <a:ext cx="909828" cy="274320"/>
          </a:xfrm>
          <a:prstGeom prst="roundRect">
            <a:avLst>
              <a:gd name="adj" fmla="val 16667"/>
            </a:avLst>
          </a:prstGeom>
          <a:solidFill>
            <a:srgbClr val="E9F2FF"/>
          </a:solidFill>
          <a:ln w="10160">
            <a:solidFill>
              <a:srgbClr val="A6C5F2"/>
            </a:solidFill>
          </a:ln>
        </p:spPr>
        <p:txBody>
          <a:bodyPr wrap="square" lIns="0" tIns="0" rIns="0" bIns="0" rtlCol="0" anchor="ctr"/>
          <a:lstStyle/>
          <a:p>
            <a:pPr algn="ctr" indent="0" marL="0">
              <a:buNone/>
            </a:pPr>
            <a:r>
              <a:rPr lang="en-US" sz="840" b="1" dirty="0">
                <a:solidFill>
                  <a:srgbClr val="0052CC"/>
                </a:solidFill>
                <a:latin typeface="Arial" pitchFamily="34" charset="0"/>
                <a:ea typeface="Arial" pitchFamily="34" charset="-122"/>
                <a:cs typeface="Arial" pitchFamily="34" charset="-120"/>
              </a:rPr>
              <a:t>Strategic</a:t>
            </a:r>
            <a:endParaRPr lang="en-US" sz="840" dirty="0"/>
          </a:p>
        </p:txBody>
      </p:sp>
      <p:sp>
        <p:nvSpPr>
          <p:cNvPr id="135" name="Text 133"/>
          <p:cNvSpPr/>
          <p:nvPr/>
        </p:nvSpPr>
        <p:spPr>
          <a:xfrm>
            <a:off x="8241792" y="2221992"/>
            <a:ext cx="3343656"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WHY NOW</a:t>
            </a:r>
            <a:endParaRPr lang="en-US" sz="850" dirty="0"/>
          </a:p>
        </p:txBody>
      </p:sp>
      <p:sp>
        <p:nvSpPr>
          <p:cNvPr id="136" name="Text 134"/>
          <p:cNvSpPr/>
          <p:nvPr/>
        </p:nvSpPr>
        <p:spPr>
          <a:xfrm>
            <a:off x="8241792" y="2459736"/>
            <a:ext cx="3343656" cy="457200"/>
          </a:xfrm>
          <a:prstGeom prst="rect">
            <a:avLst/>
          </a:prstGeom>
          <a:noFill/>
          <a:ln/>
        </p:spPr>
        <p:txBody>
          <a:bodyPr wrap="square" lIns="0" tIns="0" rIns="0" bIns="0" rtlCol="0" anchor="t"/>
          <a:lstStyle/>
          <a:p>
            <a:pPr indent="0" marL="0">
              <a:lnSpc>
                <a:spcPts val="910"/>
              </a:lnSpc>
              <a:buNone/>
            </a:pPr>
            <a:r>
              <a:rPr lang="en-US" sz="775" dirty="0">
                <a:solidFill>
                  <a:srgbClr val="44546F"/>
                </a:solidFill>
                <a:latin typeface="Arial" pitchFamily="34" charset="0"/>
                <a:ea typeface="Arial" pitchFamily="34" charset="-122"/>
                <a:cs typeface="Arial" pitchFamily="34" charset="-120"/>
              </a:rPr>
              <a:t>Poor classification in the 'Subcategory' field leads to mis-routing, rework, and prevents effective analysis.</a:t>
            </a:r>
            <a:endParaRPr lang="en-US" sz="775" dirty="0"/>
          </a:p>
        </p:txBody>
      </p:sp>
      <p:sp>
        <p:nvSpPr>
          <p:cNvPr id="137" name="Text 135"/>
          <p:cNvSpPr/>
          <p:nvPr/>
        </p:nvSpPr>
        <p:spPr>
          <a:xfrm>
            <a:off x="8241792" y="3063240"/>
            <a:ext cx="3343656"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EXPECTED BENEFIT</a:t>
            </a:r>
            <a:endParaRPr lang="en-US" sz="850" dirty="0"/>
          </a:p>
        </p:txBody>
      </p:sp>
      <p:sp>
        <p:nvSpPr>
          <p:cNvPr id="138" name="Text 136"/>
          <p:cNvSpPr/>
          <p:nvPr/>
        </p:nvSpPr>
        <p:spPr>
          <a:xfrm>
            <a:off x="8241792" y="3300984"/>
            <a:ext cx="3343656" cy="512064"/>
          </a:xfrm>
          <a:prstGeom prst="rect">
            <a:avLst/>
          </a:prstGeom>
          <a:noFill/>
          <a:ln/>
        </p:spPr>
        <p:txBody>
          <a:bodyPr wrap="square" lIns="0" tIns="0" rIns="0" bIns="0" rtlCol="0" anchor="t"/>
          <a:lstStyle/>
          <a:p>
            <a:pPr indent="0" marL="0">
              <a:lnSpc>
                <a:spcPts val="910"/>
              </a:lnSpc>
              <a:buNone/>
            </a:pPr>
            <a:r>
              <a:rPr lang="en-US" sz="775" dirty="0">
                <a:solidFill>
                  <a:srgbClr val="44546F"/>
                </a:solidFill>
                <a:latin typeface="Arial" pitchFamily="34" charset="0"/>
                <a:ea typeface="Arial" pitchFamily="34" charset="-122"/>
                <a:cs typeface="Arial" pitchFamily="34" charset="-120"/>
              </a:rPr>
              <a:t>Faster and more accurate routing, reduced manual triage, better visibility into incident trends, and higher quality data for AI models.</a:t>
            </a:r>
            <a:endParaRPr lang="en-US" sz="775" dirty="0"/>
          </a:p>
        </p:txBody>
      </p:sp>
      <p:sp>
        <p:nvSpPr>
          <p:cNvPr id="139" name="Text 137"/>
          <p:cNvSpPr/>
          <p:nvPr/>
        </p:nvSpPr>
        <p:spPr>
          <a:xfrm>
            <a:off x="8241792" y="3977640"/>
            <a:ext cx="3343656"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LIKELY OWNER</a:t>
            </a:r>
            <a:endParaRPr lang="en-US" sz="850" dirty="0"/>
          </a:p>
        </p:txBody>
      </p:sp>
      <p:sp>
        <p:nvSpPr>
          <p:cNvPr id="140" name="Text 138"/>
          <p:cNvSpPr/>
          <p:nvPr/>
        </p:nvSpPr>
        <p:spPr>
          <a:xfrm>
            <a:off x="8241792" y="4215384"/>
            <a:ext cx="3343656" cy="201168"/>
          </a:xfrm>
          <a:prstGeom prst="rect">
            <a:avLst/>
          </a:prstGeom>
          <a:noFill/>
          <a:ln/>
        </p:spPr>
        <p:txBody>
          <a:bodyPr wrap="square" lIns="0" tIns="0" rIns="0" bIns="0" rtlCol="0" anchor="t"/>
          <a:lstStyle/>
          <a:p>
            <a:pPr indent="0" marL="0">
              <a:buNone/>
            </a:pPr>
            <a:r>
              <a:rPr lang="en-US" sz="790" b="1" dirty="0">
                <a:solidFill>
                  <a:srgbClr val="09326C"/>
                </a:solidFill>
                <a:latin typeface="Arial" pitchFamily="34" charset="0"/>
                <a:ea typeface="Arial" pitchFamily="34" charset="-122"/>
                <a:cs typeface="Arial" pitchFamily="34" charset="-120"/>
              </a:rPr>
              <a:t>Service Desk Manager / ITSM Process Owner</a:t>
            </a:r>
            <a:endParaRPr lang="en-US" sz="790" dirty="0"/>
          </a:p>
        </p:txBody>
      </p:sp>
      <p:sp>
        <p:nvSpPr>
          <p:cNvPr id="141" name="Text 139"/>
          <p:cNvSpPr/>
          <p:nvPr/>
        </p:nvSpPr>
        <p:spPr>
          <a:xfrm>
            <a:off x="8260080" y="4617720"/>
            <a:ext cx="3307080" cy="1572768"/>
          </a:xfrm>
          <a:prstGeom prst="rect">
            <a:avLst/>
          </a:prstGeom>
          <a:noFill/>
          <a:ln/>
        </p:spPr>
        <p:txBody>
          <a:bodyPr wrap="square" lIns="0" tIns="0" rIns="0" bIns="0" rtlCol="0" anchor="t"/>
          <a:lstStyle/>
          <a:p>
            <a:pPr marL="114300" indent="-114300">
              <a:lnSpc>
                <a:spcPts val="840"/>
              </a:lnSpc>
              <a:spcAft>
                <a:spcPts val="350"/>
              </a:spcAft>
              <a:buSzPct val="100000"/>
              <a:buChar char="•"/>
            </a:pPr>
            <a:r>
              <a:rPr lang="en-US" sz="705" dirty="0">
                <a:solidFill>
                  <a:srgbClr val="44546F"/>
                </a:solidFill>
                <a:latin typeface="Arial" pitchFamily="34" charset="0"/>
                <a:ea typeface="Arial" pitchFamily="34" charset="-122"/>
                <a:cs typeface="Arial" pitchFamily="34" charset="-120"/>
              </a:rPr>
              <a:t>AI: Deploy AI to analyze incident summaries (short descriptions) and automatically suggest the correct category and subcategory,…</a:t>
            </a:r>
            <a:endParaRPr lang="en-US" sz="705" dirty="0"/>
          </a:p>
          <a:p>
            <a:pPr marL="114300" indent="-114300">
              <a:lnSpc>
                <a:spcPts val="840"/>
              </a:lnSpc>
              <a:spcAft>
                <a:spcPts val="350"/>
              </a:spcAft>
              <a:buSzPct val="100000"/>
              <a:buChar char="•"/>
            </a:pPr>
            <a:r>
              <a:rPr lang="en-US" sz="705" dirty="0">
                <a:solidFill>
                  <a:srgbClr val="44546F"/>
                </a:solidFill>
                <a:latin typeface="Arial" pitchFamily="34" charset="0"/>
                <a:ea typeface="Arial" pitchFamily="34" charset="-122"/>
                <a:cs typeface="Arial" pitchFamily="34" charset="-120"/>
              </a:rPr>
              <a:t>Automation: Use the improved classification data to build rules that automatically assign incidents to the correct specialist team.</a:t>
            </a:r>
            <a:endParaRPr lang="en-US" sz="705" dirty="0"/>
          </a:p>
          <a:p>
            <a:pPr marL="114300" indent="-114300">
              <a:lnSpc>
                <a:spcPts val="840"/>
              </a:lnSpc>
              <a:spcAft>
                <a:spcPts val="350"/>
              </a:spcAft>
              <a:buSzPct val="100000"/>
              <a:buChar char="•"/>
            </a:pPr>
            <a:r>
              <a:rPr lang="en-US" sz="705" dirty="0">
                <a:solidFill>
                  <a:srgbClr val="44546F"/>
                </a:solidFill>
                <a:latin typeface="Arial" pitchFamily="34" charset="0"/>
                <a:ea typeface="Arial" pitchFamily="34" charset="-122"/>
                <a:cs typeface="Arial" pitchFamily="34" charset="-120"/>
              </a:rPr>
              <a:t>Risk if delayed: Automation and improvement efforts will be based on poor data, leading to low ROI and ineffective solutions.</a:t>
            </a:r>
            <a:endParaRPr lang="en-US" sz="705"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PROCESS HEALTH ASSESSMENT</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5. Executive Decision Support</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99032"/>
            <a:ext cx="6812280" cy="4956048"/>
          </a:xfrm>
          <a:prstGeom prst="roundRect">
            <a:avLst>
              <a:gd name="adj" fmla="val 92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0" name="Text 108"/>
          <p:cNvSpPr/>
          <p:nvPr/>
        </p:nvSpPr>
        <p:spPr>
          <a:xfrm>
            <a:off x="621792" y="1581912"/>
            <a:ext cx="6483096" cy="201168"/>
          </a:xfrm>
          <a:prstGeom prst="rect">
            <a:avLst/>
          </a:prstGeom>
          <a:noFill/>
          <a:ln/>
        </p:spPr>
        <p:txBody>
          <a:bodyPr wrap="square" lIns="0" tIns="0" rIns="0" bIns="0" rtlCol="0" anchor="ctr"/>
          <a:lstStyle/>
          <a:p>
            <a:pPr indent="0" marL="0">
              <a:buNone/>
            </a:pPr>
            <a:r>
              <a:rPr lang="en-US" sz="850" b="1" spc="120" kern="0" dirty="0">
                <a:solidFill>
                  <a:srgbClr val="C9372C"/>
                </a:solidFill>
                <a:latin typeface="Arial" pitchFamily="34" charset="0"/>
                <a:ea typeface="Arial" pitchFamily="34" charset="-122"/>
                <a:cs typeface="Arial" pitchFamily="34" charset="-120"/>
              </a:rPr>
              <a:t>KEY RISKS IF DELAYED</a:t>
            </a:r>
            <a:endParaRPr lang="en-US" sz="850" dirty="0"/>
          </a:p>
        </p:txBody>
      </p:sp>
      <p:sp>
        <p:nvSpPr>
          <p:cNvPr id="111" name="Shape 109"/>
          <p:cNvSpPr/>
          <p:nvPr/>
        </p:nvSpPr>
        <p:spPr>
          <a:xfrm>
            <a:off x="603504" y="1911096"/>
            <a:ext cx="6519672" cy="1143000"/>
          </a:xfrm>
          <a:prstGeom prst="roundRect">
            <a:avLst>
              <a:gd name="adj" fmla="val 3200"/>
            </a:avLst>
          </a:prstGeom>
          <a:solidFill>
            <a:srgbClr val="FFFFFF"/>
          </a:solidFill>
          <a:ln w="6350">
            <a:solidFill>
              <a:srgbClr val="E1E5EA"/>
            </a:solidFill>
            <a:prstDash val="solid"/>
          </a:ln>
        </p:spPr>
      </p:sp>
      <p:sp>
        <p:nvSpPr>
          <p:cNvPr id="112" name="Shape 110"/>
          <p:cNvSpPr/>
          <p:nvPr/>
        </p:nvSpPr>
        <p:spPr>
          <a:xfrm>
            <a:off x="603504" y="1911096"/>
            <a:ext cx="36576" cy="1143000"/>
          </a:xfrm>
          <a:prstGeom prst="rect">
            <a:avLst/>
          </a:prstGeom>
          <a:solidFill>
            <a:srgbClr val="A54800"/>
          </a:solidFill>
          <a:ln w="12700">
            <a:solidFill>
              <a:srgbClr val="A54800"/>
            </a:solidFill>
            <a:prstDash val="solid"/>
          </a:ln>
        </p:spPr>
      </p:sp>
      <p:sp>
        <p:nvSpPr>
          <p:cNvPr id="113" name="Text 111"/>
          <p:cNvSpPr/>
          <p:nvPr/>
        </p:nvSpPr>
        <p:spPr>
          <a:xfrm>
            <a:off x="731520" y="2048256"/>
            <a:ext cx="5394960" cy="228600"/>
          </a:xfrm>
          <a:prstGeom prst="rect">
            <a:avLst/>
          </a:prstGeom>
          <a:noFill/>
          <a:ln/>
        </p:spPr>
        <p:txBody>
          <a:bodyPr wrap="square" lIns="0" tIns="0" rIns="0" bIns="0" rtlCol="0" anchor="t"/>
          <a:lstStyle/>
          <a:p>
            <a:pPr indent="0" marL="0">
              <a:buNone/>
            </a:pPr>
            <a:r>
              <a:rPr lang="en-US" sz="930" b="1" dirty="0">
                <a:solidFill>
                  <a:srgbClr val="172B4D"/>
                </a:solidFill>
                <a:latin typeface="Arial" pitchFamily="34" charset="0"/>
                <a:ea typeface="Arial" pitchFamily="34" charset="-122"/>
                <a:cs typeface="Arial" pitchFamily="34" charset="-120"/>
              </a:rPr>
              <a:t>Persistently High Operational Inefficiency</a:t>
            </a:r>
            <a:endParaRPr lang="en-US" sz="930" dirty="0"/>
          </a:p>
        </p:txBody>
      </p:sp>
      <p:sp>
        <p:nvSpPr>
          <p:cNvPr id="114" name="Text 112"/>
          <p:cNvSpPr/>
          <p:nvPr/>
        </p:nvSpPr>
        <p:spPr>
          <a:xfrm>
            <a:off x="6373368" y="2011680"/>
            <a:ext cx="640080" cy="274320"/>
          </a:xfrm>
          <a:prstGeom prst="roundRect">
            <a:avLst>
              <a:gd name="adj" fmla="val 16667"/>
            </a:avLst>
          </a:prstGeom>
          <a:solidFill>
            <a:srgbClr val="FFF3EB"/>
          </a:solidFill>
          <a:ln w="10160">
            <a:solidFill>
              <a:srgbClr val="FEDEC8"/>
            </a:solidFill>
          </a:ln>
        </p:spPr>
        <p:txBody>
          <a:bodyPr wrap="square" lIns="0" tIns="0" rIns="0" bIns="0" rtlCol="0" anchor="ctr"/>
          <a:lstStyle/>
          <a:p>
            <a:pPr algn="ctr" indent="0" marL="0">
              <a:buNone/>
            </a:pPr>
            <a:r>
              <a:rPr lang="en-US" sz="840" b="1" dirty="0">
                <a:solidFill>
                  <a:srgbClr val="A54800"/>
                </a:solidFill>
                <a:latin typeface="Arial" pitchFamily="34" charset="0"/>
                <a:ea typeface="Arial" pitchFamily="34" charset="-122"/>
                <a:cs typeface="Arial" pitchFamily="34" charset="-120"/>
              </a:rPr>
              <a:t>High</a:t>
            </a:r>
            <a:endParaRPr lang="en-US" sz="840" dirty="0"/>
          </a:p>
        </p:txBody>
      </p:sp>
      <p:sp>
        <p:nvSpPr>
          <p:cNvPr id="115" name="Text 113"/>
          <p:cNvSpPr/>
          <p:nvPr/>
        </p:nvSpPr>
        <p:spPr>
          <a:xfrm>
            <a:off x="731520" y="2350008"/>
            <a:ext cx="6245352" cy="630936"/>
          </a:xfrm>
          <a:prstGeom prst="rect">
            <a:avLst/>
          </a:prstGeom>
          <a:noFill/>
          <a:ln/>
        </p:spPr>
        <p:txBody>
          <a:bodyPr wrap="square" lIns="0" tIns="0" rIns="0" bIns="0" rtlCol="0" anchor="t"/>
          <a:lstStyle/>
          <a:p>
            <a:pPr indent="0" marL="0">
              <a:lnSpc>
                <a:spcPts val="950"/>
              </a:lnSpc>
              <a:buNone/>
            </a:pPr>
            <a:r>
              <a:rPr lang="en-US" sz="790" dirty="0">
                <a:solidFill>
                  <a:srgbClr val="44546F"/>
                </a:solidFill>
                <a:latin typeface="Arial" pitchFamily="34" charset="0"/>
                <a:ea typeface="Arial" pitchFamily="34" charset="-122"/>
                <a:cs typeface="Arial" pitchFamily="34" charset="-120"/>
              </a:rPr>
              <a:t>Without intervention, the 40% rework rate and excessive delays will continue to consume significant resources, limiting the team's capacity to handle incoming volume or focus on proactive work.</a:t>
            </a:r>
            <a:endParaRPr lang="en-US" sz="790" dirty="0"/>
          </a:p>
        </p:txBody>
      </p:sp>
      <p:sp>
        <p:nvSpPr>
          <p:cNvPr id="116" name="Shape 114"/>
          <p:cNvSpPr/>
          <p:nvPr/>
        </p:nvSpPr>
        <p:spPr>
          <a:xfrm>
            <a:off x="603504" y="3182112"/>
            <a:ext cx="6519672" cy="1143000"/>
          </a:xfrm>
          <a:prstGeom prst="roundRect">
            <a:avLst>
              <a:gd name="adj" fmla="val 3200"/>
            </a:avLst>
          </a:prstGeom>
          <a:solidFill>
            <a:srgbClr val="FAFBFC"/>
          </a:solidFill>
          <a:ln w="6350">
            <a:solidFill>
              <a:srgbClr val="E1E5EA"/>
            </a:solidFill>
            <a:prstDash val="solid"/>
          </a:ln>
        </p:spPr>
      </p:sp>
      <p:sp>
        <p:nvSpPr>
          <p:cNvPr id="117" name="Shape 115"/>
          <p:cNvSpPr/>
          <p:nvPr/>
        </p:nvSpPr>
        <p:spPr>
          <a:xfrm>
            <a:off x="603504" y="3182112"/>
            <a:ext cx="36576" cy="1143000"/>
          </a:xfrm>
          <a:prstGeom prst="rect">
            <a:avLst/>
          </a:prstGeom>
          <a:solidFill>
            <a:srgbClr val="A54800"/>
          </a:solidFill>
          <a:ln w="12700">
            <a:solidFill>
              <a:srgbClr val="A54800"/>
            </a:solidFill>
            <a:prstDash val="solid"/>
          </a:ln>
        </p:spPr>
      </p:sp>
      <p:sp>
        <p:nvSpPr>
          <p:cNvPr id="118" name="Text 116"/>
          <p:cNvSpPr/>
          <p:nvPr/>
        </p:nvSpPr>
        <p:spPr>
          <a:xfrm>
            <a:off x="731520" y="3319272"/>
            <a:ext cx="5394960" cy="228600"/>
          </a:xfrm>
          <a:prstGeom prst="rect">
            <a:avLst/>
          </a:prstGeom>
          <a:noFill/>
          <a:ln/>
        </p:spPr>
        <p:txBody>
          <a:bodyPr wrap="square" lIns="0" tIns="0" rIns="0" bIns="0" rtlCol="0" anchor="t"/>
          <a:lstStyle/>
          <a:p>
            <a:pPr indent="0" marL="0">
              <a:buNone/>
            </a:pPr>
            <a:r>
              <a:rPr lang="en-US" sz="930" b="1" dirty="0">
                <a:solidFill>
                  <a:srgbClr val="172B4D"/>
                </a:solidFill>
                <a:latin typeface="Arial" pitchFamily="34" charset="0"/>
                <a:ea typeface="Arial" pitchFamily="34" charset="-122"/>
                <a:cs typeface="Arial" pitchFamily="34" charset="-120"/>
              </a:rPr>
              <a:t>Poor and Unpredictable User Experience</a:t>
            </a:r>
            <a:endParaRPr lang="en-US" sz="930" dirty="0"/>
          </a:p>
        </p:txBody>
      </p:sp>
      <p:sp>
        <p:nvSpPr>
          <p:cNvPr id="119" name="Text 117"/>
          <p:cNvSpPr/>
          <p:nvPr/>
        </p:nvSpPr>
        <p:spPr>
          <a:xfrm>
            <a:off x="6373368" y="3282696"/>
            <a:ext cx="640080" cy="274320"/>
          </a:xfrm>
          <a:prstGeom prst="roundRect">
            <a:avLst>
              <a:gd name="adj" fmla="val 16667"/>
            </a:avLst>
          </a:prstGeom>
          <a:solidFill>
            <a:srgbClr val="FFF3EB"/>
          </a:solidFill>
          <a:ln w="10160">
            <a:solidFill>
              <a:srgbClr val="FEDEC8"/>
            </a:solidFill>
          </a:ln>
        </p:spPr>
        <p:txBody>
          <a:bodyPr wrap="square" lIns="0" tIns="0" rIns="0" bIns="0" rtlCol="0" anchor="ctr"/>
          <a:lstStyle/>
          <a:p>
            <a:pPr algn="ctr" indent="0" marL="0">
              <a:buNone/>
            </a:pPr>
            <a:r>
              <a:rPr lang="en-US" sz="840" b="1" dirty="0">
                <a:solidFill>
                  <a:srgbClr val="A54800"/>
                </a:solidFill>
                <a:latin typeface="Arial" pitchFamily="34" charset="0"/>
                <a:ea typeface="Arial" pitchFamily="34" charset="-122"/>
                <a:cs typeface="Arial" pitchFamily="34" charset="-120"/>
              </a:rPr>
              <a:t>High</a:t>
            </a:r>
            <a:endParaRPr lang="en-US" sz="840" dirty="0"/>
          </a:p>
        </p:txBody>
      </p:sp>
      <p:sp>
        <p:nvSpPr>
          <p:cNvPr id="120" name="Text 118"/>
          <p:cNvSpPr/>
          <p:nvPr/>
        </p:nvSpPr>
        <p:spPr>
          <a:xfrm>
            <a:off x="731520" y="3621024"/>
            <a:ext cx="6245352" cy="630936"/>
          </a:xfrm>
          <a:prstGeom prst="rect">
            <a:avLst/>
          </a:prstGeom>
          <a:noFill/>
          <a:ln/>
        </p:spPr>
        <p:txBody>
          <a:bodyPr wrap="square" lIns="0" tIns="0" rIns="0" bIns="0" rtlCol="0" anchor="t"/>
          <a:lstStyle/>
          <a:p>
            <a:pPr indent="0" marL="0">
              <a:lnSpc>
                <a:spcPts val="950"/>
              </a:lnSpc>
              <a:buNone/>
            </a:pPr>
            <a:r>
              <a:rPr lang="en-US" sz="790" dirty="0">
                <a:solidFill>
                  <a:srgbClr val="44546F"/>
                </a:solidFill>
                <a:latin typeface="Arial" pitchFamily="34" charset="0"/>
                <a:ea typeface="Arial" pitchFamily="34" charset="-122"/>
                <a:cs typeface="Arial" pitchFamily="34" charset="-120"/>
              </a:rPr>
              <a:t>Long and highly variable resolution times frustrate end-users and damage the credibility of the IT support function. The lack of a standard process means users receive an inconsistent quality of service.</a:t>
            </a:r>
            <a:endParaRPr lang="en-US" sz="790" dirty="0"/>
          </a:p>
        </p:txBody>
      </p:sp>
      <p:sp>
        <p:nvSpPr>
          <p:cNvPr id="121" name="Shape 119"/>
          <p:cNvSpPr/>
          <p:nvPr/>
        </p:nvSpPr>
        <p:spPr>
          <a:xfrm>
            <a:off x="603504" y="4453128"/>
            <a:ext cx="6519672" cy="1143000"/>
          </a:xfrm>
          <a:prstGeom prst="roundRect">
            <a:avLst>
              <a:gd name="adj" fmla="val 3200"/>
            </a:avLst>
          </a:prstGeom>
          <a:solidFill>
            <a:srgbClr val="FFFFFF"/>
          </a:solidFill>
          <a:ln w="6350">
            <a:solidFill>
              <a:srgbClr val="E1E5EA"/>
            </a:solidFill>
            <a:prstDash val="solid"/>
          </a:ln>
        </p:spPr>
      </p:sp>
      <p:sp>
        <p:nvSpPr>
          <p:cNvPr id="122" name="Shape 120"/>
          <p:cNvSpPr/>
          <p:nvPr/>
        </p:nvSpPr>
        <p:spPr>
          <a:xfrm>
            <a:off x="603504" y="4453128"/>
            <a:ext cx="36576" cy="1143000"/>
          </a:xfrm>
          <a:prstGeom prst="rect">
            <a:avLst/>
          </a:prstGeom>
          <a:solidFill>
            <a:srgbClr val="A54800"/>
          </a:solidFill>
          <a:ln w="12700">
            <a:solidFill>
              <a:srgbClr val="A54800"/>
            </a:solidFill>
            <a:prstDash val="solid"/>
          </a:ln>
        </p:spPr>
      </p:sp>
      <p:sp>
        <p:nvSpPr>
          <p:cNvPr id="123" name="Text 121"/>
          <p:cNvSpPr/>
          <p:nvPr/>
        </p:nvSpPr>
        <p:spPr>
          <a:xfrm>
            <a:off x="731520" y="4590288"/>
            <a:ext cx="5394960" cy="228600"/>
          </a:xfrm>
          <a:prstGeom prst="rect">
            <a:avLst/>
          </a:prstGeom>
          <a:noFill/>
          <a:ln/>
        </p:spPr>
        <p:txBody>
          <a:bodyPr wrap="square" lIns="0" tIns="0" rIns="0" bIns="0" rtlCol="0" anchor="t"/>
          <a:lstStyle/>
          <a:p>
            <a:pPr indent="0" marL="0">
              <a:buNone/>
            </a:pPr>
            <a:r>
              <a:rPr lang="en-US" sz="930" b="1" dirty="0">
                <a:solidFill>
                  <a:srgbClr val="172B4D"/>
                </a:solidFill>
                <a:latin typeface="Arial" pitchFamily="34" charset="0"/>
                <a:ea typeface="Arial" pitchFamily="34" charset="-122"/>
                <a:cs typeface="Arial" pitchFamily="34" charset="-120"/>
              </a:rPr>
              <a:t>Inability to Leverage AI and Automation</a:t>
            </a:r>
            <a:endParaRPr lang="en-US" sz="930" dirty="0"/>
          </a:p>
        </p:txBody>
      </p:sp>
      <p:sp>
        <p:nvSpPr>
          <p:cNvPr id="124" name="Text 122"/>
          <p:cNvSpPr/>
          <p:nvPr/>
        </p:nvSpPr>
        <p:spPr>
          <a:xfrm>
            <a:off x="6309360" y="4553712"/>
            <a:ext cx="704088" cy="274320"/>
          </a:xfrm>
          <a:prstGeom prst="roundRect">
            <a:avLst>
              <a:gd name="adj" fmla="val 16667"/>
            </a:avLst>
          </a:prstGeom>
          <a:solidFill>
            <a:srgbClr val="FFF3EB"/>
          </a:solidFill>
          <a:ln w="10160">
            <a:solidFill>
              <a:srgbClr val="FEDEC8"/>
            </a:solidFill>
          </a:ln>
        </p:spPr>
        <p:txBody>
          <a:bodyPr wrap="square" lIns="0" tIns="0" rIns="0" bIns="0" rtlCol="0" anchor="ctr"/>
          <a:lstStyle/>
          <a:p>
            <a:pPr algn="ctr" indent="0" marL="0">
              <a:buNone/>
            </a:pPr>
            <a:r>
              <a:rPr lang="en-US" sz="840" b="1" dirty="0">
                <a:solidFill>
                  <a:srgbClr val="A54800"/>
                </a:solidFill>
                <a:latin typeface="Arial" pitchFamily="34" charset="0"/>
                <a:ea typeface="Arial" pitchFamily="34" charset="-122"/>
                <a:cs typeface="Arial" pitchFamily="34" charset="-120"/>
              </a:rPr>
              <a:t>Medium</a:t>
            </a:r>
            <a:endParaRPr lang="en-US" sz="840" dirty="0"/>
          </a:p>
        </p:txBody>
      </p:sp>
      <p:sp>
        <p:nvSpPr>
          <p:cNvPr id="125" name="Text 123"/>
          <p:cNvSpPr/>
          <p:nvPr/>
        </p:nvSpPr>
        <p:spPr>
          <a:xfrm>
            <a:off x="731520" y="4892040"/>
            <a:ext cx="6245352" cy="630936"/>
          </a:xfrm>
          <a:prstGeom prst="rect">
            <a:avLst/>
          </a:prstGeom>
          <a:noFill/>
          <a:ln/>
        </p:spPr>
        <p:txBody>
          <a:bodyPr wrap="square" lIns="0" tIns="0" rIns="0" bIns="0" rtlCol="0" anchor="t"/>
          <a:lstStyle/>
          <a:p>
            <a:pPr indent="0" marL="0">
              <a:lnSpc>
                <a:spcPts val="950"/>
              </a:lnSpc>
              <a:buNone/>
            </a:pPr>
            <a:r>
              <a:rPr lang="en-US" sz="790" dirty="0">
                <a:solidFill>
                  <a:srgbClr val="44546F"/>
                </a:solidFill>
                <a:latin typeface="Arial" pitchFamily="34" charset="0"/>
                <a:ea typeface="Arial" pitchFamily="34" charset="-122"/>
                <a:cs typeface="Arial" pitchFamily="34" charset="-120"/>
              </a:rPr>
              <a:t>The current process chaos makes it impossible to implement effective, scalable automation or AI. The organization will miss opportunities to improve efficiency and will fall behind on modern service management practices.</a:t>
            </a:r>
            <a:endParaRPr lang="en-US" sz="790" dirty="0"/>
          </a:p>
        </p:txBody>
      </p:sp>
      <p:sp>
        <p:nvSpPr>
          <p:cNvPr id="126" name="Shape 124"/>
          <p:cNvSpPr/>
          <p:nvPr/>
        </p:nvSpPr>
        <p:spPr>
          <a:xfrm>
            <a:off x="7488936" y="1399032"/>
            <a:ext cx="4242816" cy="1627632"/>
          </a:xfrm>
          <a:prstGeom prst="roundRect">
            <a:avLst>
              <a:gd name="adj" fmla="val 2809"/>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27" name="Text 125"/>
          <p:cNvSpPr/>
          <p:nvPr/>
        </p:nvSpPr>
        <p:spPr>
          <a:xfrm>
            <a:off x="7635240" y="1581912"/>
            <a:ext cx="3950208"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READINESS &amp; CONSTRAINTS</a:t>
            </a:r>
            <a:endParaRPr lang="en-US" sz="850" dirty="0"/>
          </a:p>
        </p:txBody>
      </p:sp>
      <p:sp>
        <p:nvSpPr>
          <p:cNvPr id="128" name="Text 126"/>
          <p:cNvSpPr/>
          <p:nvPr/>
        </p:nvSpPr>
        <p:spPr>
          <a:xfrm>
            <a:off x="7635240" y="1892808"/>
            <a:ext cx="1255776" cy="292608"/>
          </a:xfrm>
          <a:prstGeom prst="roundRect">
            <a:avLst>
              <a:gd name="adj" fmla="val 15625"/>
            </a:avLst>
          </a:prstGeom>
          <a:solidFill>
            <a:srgbClr val="DCFFF1"/>
          </a:solidFill>
          <a:ln w="10160">
            <a:solidFill>
              <a:srgbClr val="BAF3DB"/>
            </a:solidFill>
          </a:ln>
        </p:spPr>
        <p:txBody>
          <a:bodyPr wrap="square" lIns="0" tIns="0" rIns="0" bIns="0" rtlCol="0" anchor="ctr"/>
          <a:lstStyle/>
          <a:p>
            <a:pPr algn="ctr" indent="0" marL="0">
              <a:buNone/>
            </a:pPr>
            <a:r>
              <a:rPr lang="en-US" sz="860" b="1" dirty="0">
                <a:solidFill>
                  <a:srgbClr val="216E4E"/>
                </a:solidFill>
                <a:latin typeface="Arial" pitchFamily="34" charset="0"/>
                <a:ea typeface="Arial" pitchFamily="34" charset="-122"/>
                <a:cs typeface="Arial" pitchFamily="34" charset="-120"/>
              </a:rPr>
              <a:t>AI: Low</a:t>
            </a:r>
            <a:endParaRPr lang="en-US" sz="860" dirty="0"/>
          </a:p>
        </p:txBody>
      </p:sp>
      <p:sp>
        <p:nvSpPr>
          <p:cNvPr id="129" name="Text 127"/>
          <p:cNvSpPr/>
          <p:nvPr/>
        </p:nvSpPr>
        <p:spPr>
          <a:xfrm>
            <a:off x="8982456" y="1892808"/>
            <a:ext cx="1255776" cy="292608"/>
          </a:xfrm>
          <a:prstGeom prst="roundRect">
            <a:avLst>
              <a:gd name="adj" fmla="val 15625"/>
            </a:avLst>
          </a:prstGeom>
          <a:solidFill>
            <a:srgbClr val="FFF3EB"/>
          </a:solidFill>
          <a:ln w="10160">
            <a:solidFill>
              <a:srgbClr val="FEDEC8"/>
            </a:solidFill>
          </a:ln>
        </p:spPr>
        <p:txBody>
          <a:bodyPr wrap="square" lIns="0" tIns="0" rIns="0" bIns="0" rtlCol="0" anchor="ctr"/>
          <a:lstStyle/>
          <a:p>
            <a:pPr algn="ctr" indent="0" marL="0">
              <a:buNone/>
            </a:pPr>
            <a:r>
              <a:rPr lang="en-US" sz="860" b="1" dirty="0">
                <a:solidFill>
                  <a:srgbClr val="A54800"/>
                </a:solidFill>
                <a:latin typeface="Arial" pitchFamily="34" charset="0"/>
                <a:ea typeface="Arial" pitchFamily="34" charset="-122"/>
                <a:cs typeface="Arial" pitchFamily="34" charset="-120"/>
              </a:rPr>
              <a:t>Automation: Medium</a:t>
            </a:r>
            <a:endParaRPr lang="en-US" sz="860" dirty="0"/>
          </a:p>
        </p:txBody>
      </p:sp>
      <p:sp>
        <p:nvSpPr>
          <p:cNvPr id="130" name="Text 128"/>
          <p:cNvSpPr/>
          <p:nvPr/>
        </p:nvSpPr>
        <p:spPr>
          <a:xfrm>
            <a:off x="10329672" y="1892808"/>
            <a:ext cx="1255776" cy="292608"/>
          </a:xfrm>
          <a:prstGeom prst="roundRect">
            <a:avLst>
              <a:gd name="adj" fmla="val 15625"/>
            </a:avLst>
          </a:prstGeom>
          <a:solidFill>
            <a:srgbClr val="FFF3EB"/>
          </a:solidFill>
          <a:ln w="10160">
            <a:solidFill>
              <a:srgbClr val="FEDEC8"/>
            </a:solidFill>
          </a:ln>
        </p:spPr>
        <p:txBody>
          <a:bodyPr wrap="square" lIns="0" tIns="0" rIns="0" bIns="0" rtlCol="0" anchor="ctr"/>
          <a:lstStyle/>
          <a:p>
            <a:pPr algn="ctr" indent="0" marL="0">
              <a:buNone/>
            </a:pPr>
            <a:r>
              <a:rPr lang="en-US" sz="860" b="1" dirty="0">
                <a:solidFill>
                  <a:srgbClr val="A54800"/>
                </a:solidFill>
                <a:latin typeface="Arial" pitchFamily="34" charset="0"/>
                <a:ea typeface="Arial" pitchFamily="34" charset="-122"/>
                <a:cs typeface="Arial" pitchFamily="34" charset="-120"/>
              </a:rPr>
              <a:t>Data: Medium</a:t>
            </a:r>
            <a:endParaRPr lang="en-US" sz="860" dirty="0"/>
          </a:p>
        </p:txBody>
      </p:sp>
      <p:sp>
        <p:nvSpPr>
          <p:cNvPr id="131" name="Text 129"/>
          <p:cNvSpPr/>
          <p:nvPr/>
        </p:nvSpPr>
        <p:spPr>
          <a:xfrm>
            <a:off x="7635240" y="2331720"/>
            <a:ext cx="3950208" cy="530352"/>
          </a:xfrm>
          <a:prstGeom prst="rect">
            <a:avLst/>
          </a:prstGeom>
          <a:noFill/>
          <a:ln/>
        </p:spPr>
        <p:txBody>
          <a:bodyPr wrap="square" lIns="0" tIns="0" rIns="0" bIns="0" rtlCol="0" anchor="t"/>
          <a:lstStyle/>
          <a:p>
            <a:pPr indent="0" marL="0">
              <a:lnSpc>
                <a:spcPts val="960"/>
              </a:lnSpc>
              <a:buNone/>
            </a:pPr>
            <a:r>
              <a:rPr lang="en-US" sz="800" dirty="0">
                <a:solidFill>
                  <a:srgbClr val="44546F"/>
                </a:solidFill>
                <a:latin typeface="Arial" pitchFamily="34" charset="0"/>
                <a:ea typeface="Arial" pitchFamily="34" charset="-122"/>
                <a:cs typeface="Arial" pitchFamily="34" charset="-120"/>
              </a:rPr>
              <a:t>The organization is not ready for advanced AI due to the chaotic, non-standard process and weak classification data. However, readiness for targeted automation is Medium, with a clear 'quick win' opportunity in automating incident closure.</a:t>
            </a:r>
            <a:endParaRPr lang="en-US" sz="800" dirty="0"/>
          </a:p>
        </p:txBody>
      </p:sp>
      <p:sp>
        <p:nvSpPr>
          <p:cNvPr id="132" name="Shape 130"/>
          <p:cNvSpPr/>
          <p:nvPr/>
        </p:nvSpPr>
        <p:spPr>
          <a:xfrm>
            <a:off x="7488936" y="3191256"/>
            <a:ext cx="4242816" cy="1993392"/>
          </a:xfrm>
          <a:prstGeom prst="roundRect">
            <a:avLst>
              <a:gd name="adj" fmla="val 2294"/>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3" name="Text 131"/>
          <p:cNvSpPr/>
          <p:nvPr/>
        </p:nvSpPr>
        <p:spPr>
          <a:xfrm>
            <a:off x="7635240" y="3374136"/>
            <a:ext cx="3950208" cy="201168"/>
          </a:xfrm>
          <a:prstGeom prst="rect">
            <a:avLst/>
          </a:prstGeom>
          <a:noFill/>
          <a:ln/>
        </p:spPr>
        <p:txBody>
          <a:bodyPr wrap="square" lIns="0" tIns="0" rIns="0" bIns="0" rtlCol="0" anchor="ctr"/>
          <a:lstStyle/>
          <a:p>
            <a:pPr indent="0" marL="0">
              <a:buNone/>
            </a:pPr>
            <a:r>
              <a:rPr lang="en-US" sz="850" b="1" spc="120" kern="0" dirty="0">
                <a:solidFill>
                  <a:srgbClr val="A54800"/>
                </a:solidFill>
                <a:latin typeface="Arial" pitchFamily="34" charset="0"/>
                <a:ea typeface="Arial" pitchFamily="34" charset="-122"/>
                <a:cs typeface="Arial" pitchFamily="34" charset="-120"/>
              </a:rPr>
              <a:t>CONSULTANT NOTE</a:t>
            </a:r>
            <a:endParaRPr lang="en-US" sz="850" dirty="0"/>
          </a:p>
        </p:txBody>
      </p:sp>
      <p:sp>
        <p:nvSpPr>
          <p:cNvPr id="134" name="Text 132"/>
          <p:cNvSpPr/>
          <p:nvPr/>
        </p:nvSpPr>
        <p:spPr>
          <a:xfrm>
            <a:off x="7635240" y="3666744"/>
            <a:ext cx="3950208" cy="1335024"/>
          </a:xfrm>
          <a:prstGeom prst="rect">
            <a:avLst/>
          </a:prstGeom>
          <a:noFill/>
          <a:ln/>
        </p:spPr>
        <p:txBody>
          <a:bodyPr wrap="square" lIns="0" tIns="0" rIns="0" bIns="0" rtlCol="0" anchor="t"/>
          <a:lstStyle/>
          <a:p>
            <a:pPr indent="0" marL="0">
              <a:lnSpc>
                <a:spcPts val="980"/>
              </a:lnSpc>
              <a:buNone/>
            </a:pPr>
            <a:r>
              <a:rPr lang="en-US" sz="815" dirty="0">
                <a:solidFill>
                  <a:srgbClr val="44546F"/>
                </a:solidFill>
                <a:latin typeface="Arial" pitchFamily="34" charset="0"/>
                <a:ea typeface="Arial" pitchFamily="34" charset="-122"/>
                <a:cs typeface="Arial" pitchFamily="34" charset="-120"/>
              </a:rPr>
              <a:t>For the next phase of analysis, focus on the root causes of the 40% rework rate by examining the transitions between 'Work in Progress', 'Pending', and 'Open'. Additionally, quantify the impact of the 164 process variants on resolution time and user satisfaction. The 169-hour 'Completed' to 'Closed' delay should be presented as a primary, actionable finding for immediate remediation.</a:t>
            </a:r>
            <a:endParaRPr lang="en-US" sz="815" dirty="0"/>
          </a:p>
        </p:txBody>
      </p:sp>
      <p:sp>
        <p:nvSpPr>
          <p:cNvPr id="135" name="Shape 133"/>
          <p:cNvSpPr/>
          <p:nvPr/>
        </p:nvSpPr>
        <p:spPr>
          <a:xfrm>
            <a:off x="7488936" y="5349240"/>
            <a:ext cx="4242816" cy="1005840"/>
          </a:xfrm>
          <a:prstGeom prst="roundRect">
            <a:avLst>
              <a:gd name="adj" fmla="val 4545"/>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6" name="Text 134"/>
          <p:cNvSpPr/>
          <p:nvPr/>
        </p:nvSpPr>
        <p:spPr>
          <a:xfrm>
            <a:off x="7635240" y="5495544"/>
            <a:ext cx="3950208"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EVIDENCE BASE</a:t>
            </a:r>
            <a:endParaRPr lang="en-US" sz="850" dirty="0"/>
          </a:p>
        </p:txBody>
      </p:sp>
      <p:sp>
        <p:nvSpPr>
          <p:cNvPr id="137" name="Text 135"/>
          <p:cNvSpPr/>
          <p:nvPr/>
        </p:nvSpPr>
        <p:spPr>
          <a:xfrm>
            <a:off x="7635240" y="5769864"/>
            <a:ext cx="3950208" cy="493776"/>
          </a:xfrm>
          <a:prstGeom prst="rect">
            <a:avLst/>
          </a:prstGeom>
          <a:noFill/>
          <a:ln/>
        </p:spPr>
        <p:txBody>
          <a:bodyPr wrap="square" lIns="0" tIns="0" rIns="0" bIns="0" rtlCol="0" anchor="t"/>
          <a:lstStyle/>
          <a:p>
            <a:pPr indent="0" marL="0">
              <a:lnSpc>
                <a:spcPts val="940"/>
              </a:lnSpc>
              <a:buNone/>
            </a:pPr>
            <a:r>
              <a:rPr lang="en-US" sz="780" dirty="0">
                <a:solidFill>
                  <a:srgbClr val="44546F"/>
                </a:solidFill>
                <a:latin typeface="Arial" pitchFamily="34" charset="0"/>
                <a:ea typeface="Arial" pitchFamily="34" charset="-122"/>
                <a:cs typeface="Arial" pitchFamily="34" charset="-120"/>
              </a:rPr>
              <a:t>metrics, transitions, variants, field usage, sample items, activity model, time intelligence</a:t>
            </a:r>
            <a:endParaRPr lang="en-US" sz="78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6</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Slide 1</vt:lpstr>
      <vt:lpstr>Slide 2</vt:lpstr>
      <vt:lpstr>Slide 3</vt:lpstr>
      <vt:lpstr>Slide 4</vt:lpstr>
      <vt:lpstr>Slide 5</vt:lpstr>
      <vt:lpstr>Slide 6</vt:lpstr>
    </vt:vector>
  </TitlesOfParts>
  <Company>Metricus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Health Assessment — Incidents - Status</dc:title>
  <dc:subject>PptxGenJS Presentation</dc:subject>
  <dc:creator>Process Advisor</dc:creator>
  <cp:lastModifiedBy>Process Advisor</cp:lastModifiedBy>
  <cp:revision>1</cp:revision>
  <dcterms:created xsi:type="dcterms:W3CDTF">2026-07-09T03:06:42Z</dcterms:created>
  <dcterms:modified xsi:type="dcterms:W3CDTF">2026-07-09T03:06:42Z</dcterms:modified>
</cp:coreProperties>
</file>