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AI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 ·  Quick Healthcheck  ·  Metricus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579D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Jira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2112" cy="3749040"/>
          </a:xfrm>
          <a:prstGeom prst="roundRect">
            <a:avLst>
              <a:gd name="adj" fmla="val 1437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2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21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7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SCORE</a:t>
            </a:r>
            <a:endParaRPr lang="en-US" sz="950" dirty="0"/>
          </a:p>
        </p:txBody>
      </p:sp>
      <p:sp>
        <p:nvSpPr>
          <p:cNvPr id="215" name="Text 212"/>
          <p:cNvSpPr/>
          <p:nvPr/>
        </p:nvSpPr>
        <p:spPr>
          <a:xfrm>
            <a:off x="8732520" y="3886200"/>
            <a:ext cx="281635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is highly fragmented and inefficient, with severe rework (40%) and a major administrative delay of nearly 7 days before closure.</a:t>
            </a:r>
            <a:endParaRPr lang="en-US" sz="950" dirty="0"/>
          </a:p>
        </p:txBody>
      </p:sp>
      <p:sp>
        <p:nvSpPr>
          <p:cNvPr id="216" name="Text 213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Healthcheck</a:t>
            </a:r>
            <a:endParaRPr lang="en-US" sz="3000" dirty="0"/>
          </a:p>
        </p:txBody>
      </p:sp>
      <p:sp>
        <p:nvSpPr>
          <p:cNvPr id="217" name="Shape 214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579DFF"/>
          </a:solidFill>
          <a:ln w="12700">
            <a:solidFill>
              <a:srgbClr val="579DFF"/>
            </a:solidFill>
            <a:prstDash val="solid"/>
          </a:ln>
        </p:spPr>
      </p:sp>
      <p:sp>
        <p:nvSpPr>
          <p:cNvPr id="218" name="Text 215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 - Status</a:t>
            </a:r>
            <a:endParaRPr lang="en-US" sz="1750" dirty="0"/>
          </a:p>
        </p:txBody>
      </p:sp>
      <p:sp>
        <p:nvSpPr>
          <p:cNvPr id="219" name="Text 216"/>
          <p:cNvSpPr/>
          <p:nvPr/>
        </p:nvSpPr>
        <p:spPr>
          <a:xfrm>
            <a:off x="457200" y="3703320"/>
            <a:ext cx="3017520" cy="411480"/>
          </a:xfrm>
          <a:prstGeom prst="roundRect">
            <a:avLst>
              <a:gd name="adj" fmla="val 17778"/>
            </a:avLst>
          </a:prstGeom>
          <a:solidFill>
            <a:srgbClr val="FFECEB"/>
          </a:solidFill>
          <a:ln w="10160">
            <a:solidFill>
              <a:srgbClr val="FD9891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C937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Weak</a:t>
            </a:r>
            <a:endParaRPr lang="en-US" sz="1050" dirty="0"/>
          </a:p>
        </p:txBody>
      </p:sp>
      <p:sp>
        <p:nvSpPr>
          <p:cNvPr id="220" name="Text 217"/>
          <p:cNvSpPr/>
          <p:nvPr/>
        </p:nvSpPr>
        <p:spPr>
          <a:xfrm>
            <a:off x="457200" y="4389120"/>
            <a:ext cx="76809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7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is highly fragmented and inefficient, with severe rework (40%) and a major administrative delay of nearly 7 days before closure.</a:t>
            </a:r>
            <a:endParaRPr lang="en-US" sz="1070" dirty="0"/>
          </a:p>
        </p:txBody>
      </p:sp>
      <p:sp>
        <p:nvSpPr>
          <p:cNvPr id="221" name="Text 218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9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45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QUICK HEALTHCHECK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45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What's Working</a:t>
            </a:r>
            <a:endParaRPr lang="en-US" sz="185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548640" y="1463040"/>
            <a:ext cx="11091672" cy="48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capture is consistent — Key fields like Priority, Subcategory, and Assignment Group are 100% populated.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incidents close successfully — Over 92% of incidents are closed with a 'Solved' or 'Solved Remotely' code.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Self-service is well-adopted — 'Self-service' is the most common contact type, accounting for 43% of incidents.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45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QUICK HEALTHCHECK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45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What's Not Working</a:t>
            </a:r>
            <a:endParaRPr lang="en-US" sz="185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548640" y="1463040"/>
            <a:ext cx="11091672" cy="48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Excessive administrative delay — It takes an average of 169 hours (7 days) to move from 'Completed' to 'Closed'.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Severe process rework — 40% of all incidents involve at least one rework step.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is highly fragmented — There are 164 different paths to resolution for just over 1,000 incidents.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 efficiency is very low — Only 12.8% of the total cycle time is spent in active 'touch' time.</a:t>
            </a:r>
            <a:endParaRPr lang="en-US" sz="1150" dirty="0"/>
          </a:p>
          <a:p>
            <a:pPr marL="152400" indent="-152400">
              <a:lnSpc>
                <a:spcPts val="16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Frequent status loops — High-volume loops exist between 'Work in Progress', 'Pending', and 'Open' statuses.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45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QUICK HEALTHCHECK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45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Quick Wins</a:t>
            </a:r>
            <a:endParaRPr lang="en-US" sz="185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417320"/>
            <a:ext cx="5536692" cy="2368296"/>
          </a:xfrm>
          <a:prstGeom prst="roundRect">
            <a:avLst>
              <a:gd name="adj" fmla="val 1931"/>
            </a:avLst>
          </a:prstGeom>
          <a:solidFill>
            <a:srgbClr val="FAFBFC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508760"/>
            <a:ext cx="41148" cy="21854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536192"/>
            <a:ext cx="52075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11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 incident closure</a:t>
            </a:r>
            <a:endParaRPr lang="en-US" sz="1100" dirty="0"/>
          </a:p>
        </p:txBody>
      </p:sp>
      <p:sp>
        <p:nvSpPr>
          <p:cNvPr id="112" name="Text 110"/>
          <p:cNvSpPr/>
          <p:nvPr/>
        </p:nvSpPr>
        <p:spPr>
          <a:xfrm>
            <a:off x="621792" y="2039112"/>
            <a:ext cx="52075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3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a business rule to auto-close 'Completed' incidents after 3-5 days. Cut ~150 hours from average resolution time and improve data accuracy.</a:t>
            </a:r>
            <a:endParaRPr lang="en-US" sz="930" dirty="0"/>
          </a:p>
        </p:txBody>
      </p:sp>
      <p:sp>
        <p:nvSpPr>
          <p:cNvPr id="113" name="Shape 111"/>
          <p:cNvSpPr/>
          <p:nvPr/>
        </p:nvSpPr>
        <p:spPr>
          <a:xfrm>
            <a:off x="6195060" y="1417320"/>
            <a:ext cx="5536692" cy="2368296"/>
          </a:xfrm>
          <a:prstGeom prst="roundRect">
            <a:avLst>
              <a:gd name="adj" fmla="val 1931"/>
            </a:avLst>
          </a:prstGeom>
          <a:solidFill>
            <a:srgbClr val="FAFBFC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6195060" y="1508760"/>
            <a:ext cx="41148" cy="21854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5" name="Text 113"/>
          <p:cNvSpPr/>
          <p:nvPr/>
        </p:nvSpPr>
        <p:spPr>
          <a:xfrm>
            <a:off x="6359652" y="1536192"/>
            <a:ext cx="52075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11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Analyze the WIP-Pending loop</a:t>
            </a:r>
            <a:endParaRPr lang="en-US" sz="1100" dirty="0"/>
          </a:p>
        </p:txBody>
      </p:sp>
      <p:sp>
        <p:nvSpPr>
          <p:cNvPr id="116" name="Text 114"/>
          <p:cNvSpPr/>
          <p:nvPr/>
        </p:nvSpPr>
        <p:spPr>
          <a:xfrm>
            <a:off x="6359652" y="2039112"/>
            <a:ext cx="52075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3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incidents looping between 'Work in Progress' and 'Pending' to find root causes. Reduce rework and shorten the active resolution phase of the lifecycle.</a:t>
            </a:r>
            <a:endParaRPr lang="en-US" sz="930" dirty="0"/>
          </a:p>
        </p:txBody>
      </p:sp>
      <p:sp>
        <p:nvSpPr>
          <p:cNvPr id="117" name="Shape 115"/>
          <p:cNvSpPr/>
          <p:nvPr/>
        </p:nvSpPr>
        <p:spPr>
          <a:xfrm>
            <a:off x="457200" y="3986784"/>
            <a:ext cx="5536692" cy="2368296"/>
          </a:xfrm>
          <a:prstGeom prst="roundRect">
            <a:avLst>
              <a:gd name="adj" fmla="val 1931"/>
            </a:avLst>
          </a:prstGeom>
          <a:solidFill>
            <a:srgbClr val="FAFBFC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8" name="Shape 116"/>
          <p:cNvSpPr/>
          <p:nvPr/>
        </p:nvSpPr>
        <p:spPr>
          <a:xfrm>
            <a:off x="457200" y="4078224"/>
            <a:ext cx="41148" cy="21854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9" name="Text 117"/>
          <p:cNvSpPr/>
          <p:nvPr/>
        </p:nvSpPr>
        <p:spPr>
          <a:xfrm>
            <a:off x="621792" y="4105656"/>
            <a:ext cx="52075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11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'WIP to Open' rework</a:t>
            </a:r>
            <a:endParaRPr lang="en-US" sz="1100" dirty="0"/>
          </a:p>
        </p:txBody>
      </p:sp>
      <p:sp>
        <p:nvSpPr>
          <p:cNvPr id="120" name="Text 118"/>
          <p:cNvSpPr/>
          <p:nvPr/>
        </p:nvSpPr>
        <p:spPr>
          <a:xfrm>
            <a:off x="621792" y="4608576"/>
            <a:ext cx="52075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3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Investigate why 17% of incidents regress from 'Work in Progress' back to 'Open'. Improve first-pass resolution and reduce unnecessary process steps.</a:t>
            </a:r>
            <a:endParaRPr lang="en-US" sz="93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45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QUICK HEALTHCHECK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45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Consultant Note</a:t>
            </a:r>
            <a:endParaRPr lang="en-US" sz="185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417320"/>
            <a:ext cx="11274552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data shows a process with good data discipline but significant operational challenges. I'd open by highlighting the massive 7-day administrative delay between 'Completed' and 'Closed' as a clear, high-impact quick win. From there, we can pivot to the more complex issues of high rework and process fragmentation, which are the primary drivers of inefficiency.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Healthcheck — Incidents - Status</dc:title>
  <dc:subject>PptxGenJS Presentation</dc:subject>
  <dc:creator>Process Advisor</dc:creator>
  <cp:lastModifiedBy>Process Advisor</cp:lastModifiedBy>
  <cp:revision>1</cp:revision>
  <dcterms:created xsi:type="dcterms:W3CDTF">2026-07-09T03:05:11Z</dcterms:created>
  <dcterms:modified xsi:type="dcterms:W3CDTF">2026-07-09T03:05:11Z</dcterms:modified>
</cp:coreProperties>
</file>