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2188952" cy="6858000"/>
  <p:notesSz cx="6858000" cy="12188952"/>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AI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I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8686800" cy="228600"/>
          </a:xfrm>
          <a:prstGeom prst="rect">
            <a:avLst/>
          </a:prstGeom>
          <a:noFill/>
          <a:ln/>
        </p:spPr>
        <p:txBody>
          <a:bodyPr wrap="square" rtlCol="0" anchor="ctr"/>
          <a:lstStyle/>
          <a:p>
            <a:pPr indent="0" marL="0">
              <a:buNone/>
            </a:pPr>
            <a:r>
              <a:rPr lang="en-US" sz="850" dirty="0">
                <a:solidFill>
                  <a:srgbClr val="626F86"/>
                </a:solidFill>
                <a:latin typeface="Arial" pitchFamily="34" charset="0"/>
                <a:ea typeface="Arial" pitchFamily="34" charset="-122"/>
                <a:cs typeface="Arial" pitchFamily="34" charset="-120"/>
              </a:rPr>
              <a:t>Process Advisor  ·  Trend Analysis  ·  Metricus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4E7E">
              <a:alpha val="92000"/>
            </a:srgbClr>
          </a:solidFill>
          <a:ln w="12700">
            <a:solidFill>
              <a:srgbClr val="2E4E7E">
                <a:alpha val="0"/>
              </a:srgbClr>
            </a:solidFill>
            <a:prstDash val="solid"/>
          </a:ln>
        </p:spPr>
      </p:sp>
      <p:sp>
        <p:nvSpPr>
          <p:cNvPr id="3" name="Shape 1"/>
          <p:cNvSpPr/>
          <p:nvPr/>
        </p:nvSpPr>
        <p:spPr>
          <a:xfrm>
            <a:off x="9573768" y="164592"/>
            <a:ext cx="22860" cy="22860"/>
          </a:xfrm>
          <a:prstGeom prst="ellipse">
            <a:avLst/>
          </a:prstGeom>
          <a:solidFill>
            <a:srgbClr val="2E4E7E">
              <a:alpha val="92000"/>
            </a:srgbClr>
          </a:solidFill>
          <a:ln w="12700">
            <a:solidFill>
              <a:srgbClr val="2E4E7E">
                <a:alpha val="0"/>
              </a:srgbClr>
            </a:solidFill>
            <a:prstDash val="solid"/>
          </a:ln>
        </p:spPr>
      </p:sp>
      <p:sp>
        <p:nvSpPr>
          <p:cNvPr id="4" name="Shape 2"/>
          <p:cNvSpPr/>
          <p:nvPr/>
        </p:nvSpPr>
        <p:spPr>
          <a:xfrm>
            <a:off x="9774936" y="164592"/>
            <a:ext cx="22860" cy="22860"/>
          </a:xfrm>
          <a:prstGeom prst="ellipse">
            <a:avLst/>
          </a:prstGeom>
          <a:solidFill>
            <a:srgbClr val="2E4E7E">
              <a:alpha val="92000"/>
            </a:srgbClr>
          </a:solidFill>
          <a:ln w="12700">
            <a:solidFill>
              <a:srgbClr val="2E4E7E">
                <a:alpha val="0"/>
              </a:srgbClr>
            </a:solidFill>
            <a:prstDash val="solid"/>
          </a:ln>
        </p:spPr>
      </p:sp>
      <p:sp>
        <p:nvSpPr>
          <p:cNvPr id="5" name="Shape 3"/>
          <p:cNvSpPr/>
          <p:nvPr/>
        </p:nvSpPr>
        <p:spPr>
          <a:xfrm>
            <a:off x="9976104" y="164592"/>
            <a:ext cx="22860" cy="22860"/>
          </a:xfrm>
          <a:prstGeom prst="ellipse">
            <a:avLst/>
          </a:prstGeom>
          <a:solidFill>
            <a:srgbClr val="2E4E7E">
              <a:alpha val="92000"/>
            </a:srgbClr>
          </a:solidFill>
          <a:ln w="12700">
            <a:solidFill>
              <a:srgbClr val="2E4E7E">
                <a:alpha val="0"/>
              </a:srgbClr>
            </a:solidFill>
            <a:prstDash val="solid"/>
          </a:ln>
        </p:spPr>
      </p:sp>
      <p:sp>
        <p:nvSpPr>
          <p:cNvPr id="6" name="Shape 4"/>
          <p:cNvSpPr/>
          <p:nvPr/>
        </p:nvSpPr>
        <p:spPr>
          <a:xfrm>
            <a:off x="10177272" y="164592"/>
            <a:ext cx="22860" cy="22860"/>
          </a:xfrm>
          <a:prstGeom prst="ellipse">
            <a:avLst/>
          </a:prstGeom>
          <a:solidFill>
            <a:srgbClr val="2E4E7E">
              <a:alpha val="92000"/>
            </a:srgbClr>
          </a:solidFill>
          <a:ln w="12700">
            <a:solidFill>
              <a:srgbClr val="2E4E7E">
                <a:alpha val="0"/>
              </a:srgbClr>
            </a:solidFill>
            <a:prstDash val="solid"/>
          </a:ln>
        </p:spPr>
      </p:sp>
      <p:sp>
        <p:nvSpPr>
          <p:cNvPr id="7" name="Shape 5"/>
          <p:cNvSpPr/>
          <p:nvPr/>
        </p:nvSpPr>
        <p:spPr>
          <a:xfrm>
            <a:off x="10378440" y="164592"/>
            <a:ext cx="22860" cy="22860"/>
          </a:xfrm>
          <a:prstGeom prst="ellipse">
            <a:avLst/>
          </a:prstGeom>
          <a:solidFill>
            <a:srgbClr val="2E4E7E">
              <a:alpha val="92000"/>
            </a:srgbClr>
          </a:solidFill>
          <a:ln w="12700">
            <a:solidFill>
              <a:srgbClr val="2E4E7E">
                <a:alpha val="0"/>
              </a:srgbClr>
            </a:solidFill>
            <a:prstDash val="solid"/>
          </a:ln>
        </p:spPr>
      </p:sp>
      <p:sp>
        <p:nvSpPr>
          <p:cNvPr id="8" name="Shape 6"/>
          <p:cNvSpPr/>
          <p:nvPr/>
        </p:nvSpPr>
        <p:spPr>
          <a:xfrm>
            <a:off x="10579608" y="164592"/>
            <a:ext cx="22860" cy="22860"/>
          </a:xfrm>
          <a:prstGeom prst="ellipse">
            <a:avLst/>
          </a:prstGeom>
          <a:solidFill>
            <a:srgbClr val="2E4E7E">
              <a:alpha val="92000"/>
            </a:srgbClr>
          </a:solidFill>
          <a:ln w="12700">
            <a:solidFill>
              <a:srgbClr val="2E4E7E">
                <a:alpha val="0"/>
              </a:srgbClr>
            </a:solidFill>
            <a:prstDash val="solid"/>
          </a:ln>
        </p:spPr>
      </p:sp>
      <p:sp>
        <p:nvSpPr>
          <p:cNvPr id="9" name="Shape 7"/>
          <p:cNvSpPr/>
          <p:nvPr/>
        </p:nvSpPr>
        <p:spPr>
          <a:xfrm>
            <a:off x="10780776" y="164592"/>
            <a:ext cx="22860" cy="22860"/>
          </a:xfrm>
          <a:prstGeom prst="ellipse">
            <a:avLst/>
          </a:prstGeom>
          <a:solidFill>
            <a:srgbClr val="2E4E7E">
              <a:alpha val="92000"/>
            </a:srgbClr>
          </a:solidFill>
          <a:ln w="12700">
            <a:solidFill>
              <a:srgbClr val="2E4E7E">
                <a:alpha val="0"/>
              </a:srgbClr>
            </a:solidFill>
            <a:prstDash val="solid"/>
          </a:ln>
        </p:spPr>
      </p:sp>
      <p:sp>
        <p:nvSpPr>
          <p:cNvPr id="10" name="Shape 8"/>
          <p:cNvSpPr/>
          <p:nvPr/>
        </p:nvSpPr>
        <p:spPr>
          <a:xfrm>
            <a:off x="10981944" y="164592"/>
            <a:ext cx="22860" cy="22860"/>
          </a:xfrm>
          <a:prstGeom prst="ellipse">
            <a:avLst/>
          </a:prstGeom>
          <a:solidFill>
            <a:srgbClr val="2E4E7E">
              <a:alpha val="92000"/>
            </a:srgbClr>
          </a:solidFill>
          <a:ln w="12700">
            <a:solidFill>
              <a:srgbClr val="2E4E7E">
                <a:alpha val="0"/>
              </a:srgbClr>
            </a:solidFill>
            <a:prstDash val="solid"/>
          </a:ln>
        </p:spPr>
      </p:sp>
      <p:sp>
        <p:nvSpPr>
          <p:cNvPr id="11" name="Shape 9"/>
          <p:cNvSpPr/>
          <p:nvPr/>
        </p:nvSpPr>
        <p:spPr>
          <a:xfrm>
            <a:off x="11183112" y="164592"/>
            <a:ext cx="22860" cy="22860"/>
          </a:xfrm>
          <a:prstGeom prst="ellipse">
            <a:avLst/>
          </a:prstGeom>
          <a:solidFill>
            <a:srgbClr val="2E4E7E">
              <a:alpha val="92000"/>
            </a:srgbClr>
          </a:solidFill>
          <a:ln w="12700">
            <a:solidFill>
              <a:srgbClr val="2E4E7E">
                <a:alpha val="0"/>
              </a:srgbClr>
            </a:solidFill>
            <a:prstDash val="solid"/>
          </a:ln>
        </p:spPr>
      </p:sp>
      <p:sp>
        <p:nvSpPr>
          <p:cNvPr id="12" name="Shape 10"/>
          <p:cNvSpPr/>
          <p:nvPr/>
        </p:nvSpPr>
        <p:spPr>
          <a:xfrm>
            <a:off x="11384280" y="164592"/>
            <a:ext cx="22860" cy="22860"/>
          </a:xfrm>
          <a:prstGeom prst="ellipse">
            <a:avLst/>
          </a:prstGeom>
          <a:solidFill>
            <a:srgbClr val="2E4E7E">
              <a:alpha val="92000"/>
            </a:srgbClr>
          </a:solidFill>
          <a:ln w="12700">
            <a:solidFill>
              <a:srgbClr val="2E4E7E">
                <a:alpha val="0"/>
              </a:srgbClr>
            </a:solidFill>
            <a:prstDash val="solid"/>
          </a:ln>
        </p:spPr>
      </p:sp>
      <p:sp>
        <p:nvSpPr>
          <p:cNvPr id="13" name="Shape 11"/>
          <p:cNvSpPr/>
          <p:nvPr/>
        </p:nvSpPr>
        <p:spPr>
          <a:xfrm>
            <a:off x="11585448" y="164592"/>
            <a:ext cx="22860" cy="22860"/>
          </a:xfrm>
          <a:prstGeom prst="ellipse">
            <a:avLst/>
          </a:prstGeom>
          <a:solidFill>
            <a:srgbClr val="2E4E7E">
              <a:alpha val="92000"/>
            </a:srgbClr>
          </a:solidFill>
          <a:ln w="12700">
            <a:solidFill>
              <a:srgbClr val="2E4E7E">
                <a:alpha val="0"/>
              </a:srgbClr>
            </a:solidFill>
            <a:prstDash val="solid"/>
          </a:ln>
        </p:spPr>
      </p:sp>
      <p:sp>
        <p:nvSpPr>
          <p:cNvPr id="14" name="Shape 12"/>
          <p:cNvSpPr/>
          <p:nvPr/>
        </p:nvSpPr>
        <p:spPr>
          <a:xfrm>
            <a:off x="11786616" y="164592"/>
            <a:ext cx="22860" cy="22860"/>
          </a:xfrm>
          <a:prstGeom prst="ellipse">
            <a:avLst/>
          </a:prstGeom>
          <a:solidFill>
            <a:srgbClr val="2E4E7E">
              <a:alpha val="92000"/>
            </a:srgbClr>
          </a:solidFill>
          <a:ln w="12700">
            <a:solidFill>
              <a:srgbClr val="2E4E7E">
                <a:alpha val="0"/>
              </a:srgbClr>
            </a:solidFill>
            <a:prstDash val="solid"/>
          </a:ln>
        </p:spPr>
      </p:sp>
      <p:sp>
        <p:nvSpPr>
          <p:cNvPr id="15" name="Shape 13"/>
          <p:cNvSpPr/>
          <p:nvPr/>
        </p:nvSpPr>
        <p:spPr>
          <a:xfrm>
            <a:off x="9372600" y="347472"/>
            <a:ext cx="22860" cy="22860"/>
          </a:xfrm>
          <a:prstGeom prst="ellipse">
            <a:avLst/>
          </a:prstGeom>
          <a:solidFill>
            <a:srgbClr val="2E4E7E">
              <a:alpha val="92000"/>
            </a:srgbClr>
          </a:solidFill>
          <a:ln w="12700">
            <a:solidFill>
              <a:srgbClr val="2E4E7E">
                <a:alpha val="0"/>
              </a:srgbClr>
            </a:solidFill>
            <a:prstDash val="solid"/>
          </a:ln>
        </p:spPr>
      </p:sp>
      <p:sp>
        <p:nvSpPr>
          <p:cNvPr id="16" name="Shape 14"/>
          <p:cNvSpPr/>
          <p:nvPr/>
        </p:nvSpPr>
        <p:spPr>
          <a:xfrm>
            <a:off x="9573768" y="347472"/>
            <a:ext cx="22860" cy="22860"/>
          </a:xfrm>
          <a:prstGeom prst="ellipse">
            <a:avLst/>
          </a:prstGeom>
          <a:solidFill>
            <a:srgbClr val="2E4E7E">
              <a:alpha val="92000"/>
            </a:srgbClr>
          </a:solidFill>
          <a:ln w="12700">
            <a:solidFill>
              <a:srgbClr val="2E4E7E">
                <a:alpha val="0"/>
              </a:srgbClr>
            </a:solidFill>
            <a:prstDash val="solid"/>
          </a:ln>
        </p:spPr>
      </p:sp>
      <p:sp>
        <p:nvSpPr>
          <p:cNvPr id="17" name="Shape 15"/>
          <p:cNvSpPr/>
          <p:nvPr/>
        </p:nvSpPr>
        <p:spPr>
          <a:xfrm>
            <a:off x="9774936" y="347472"/>
            <a:ext cx="22860" cy="22860"/>
          </a:xfrm>
          <a:prstGeom prst="ellipse">
            <a:avLst/>
          </a:prstGeom>
          <a:solidFill>
            <a:srgbClr val="2E4E7E">
              <a:alpha val="92000"/>
            </a:srgbClr>
          </a:solidFill>
          <a:ln w="12700">
            <a:solidFill>
              <a:srgbClr val="2E4E7E">
                <a:alpha val="0"/>
              </a:srgbClr>
            </a:solidFill>
            <a:prstDash val="solid"/>
          </a:ln>
        </p:spPr>
      </p:sp>
      <p:sp>
        <p:nvSpPr>
          <p:cNvPr id="18" name="Shape 16"/>
          <p:cNvSpPr/>
          <p:nvPr/>
        </p:nvSpPr>
        <p:spPr>
          <a:xfrm>
            <a:off x="9976104" y="347472"/>
            <a:ext cx="22860" cy="22860"/>
          </a:xfrm>
          <a:prstGeom prst="ellipse">
            <a:avLst/>
          </a:prstGeom>
          <a:solidFill>
            <a:srgbClr val="2E4E7E">
              <a:alpha val="92000"/>
            </a:srgbClr>
          </a:solidFill>
          <a:ln w="12700">
            <a:solidFill>
              <a:srgbClr val="2E4E7E">
                <a:alpha val="0"/>
              </a:srgbClr>
            </a:solidFill>
            <a:prstDash val="solid"/>
          </a:ln>
        </p:spPr>
      </p:sp>
      <p:sp>
        <p:nvSpPr>
          <p:cNvPr id="19" name="Shape 17"/>
          <p:cNvSpPr/>
          <p:nvPr/>
        </p:nvSpPr>
        <p:spPr>
          <a:xfrm>
            <a:off x="10177272" y="347472"/>
            <a:ext cx="22860" cy="22860"/>
          </a:xfrm>
          <a:prstGeom prst="ellipse">
            <a:avLst/>
          </a:prstGeom>
          <a:solidFill>
            <a:srgbClr val="2E4E7E">
              <a:alpha val="92000"/>
            </a:srgbClr>
          </a:solidFill>
          <a:ln w="12700">
            <a:solidFill>
              <a:srgbClr val="2E4E7E">
                <a:alpha val="0"/>
              </a:srgbClr>
            </a:solidFill>
            <a:prstDash val="solid"/>
          </a:ln>
        </p:spPr>
      </p:sp>
      <p:sp>
        <p:nvSpPr>
          <p:cNvPr id="20" name="Shape 18"/>
          <p:cNvSpPr/>
          <p:nvPr/>
        </p:nvSpPr>
        <p:spPr>
          <a:xfrm>
            <a:off x="10378440" y="347472"/>
            <a:ext cx="22860" cy="22860"/>
          </a:xfrm>
          <a:prstGeom prst="ellipse">
            <a:avLst/>
          </a:prstGeom>
          <a:solidFill>
            <a:srgbClr val="2E4E7E">
              <a:alpha val="92000"/>
            </a:srgbClr>
          </a:solidFill>
          <a:ln w="12700">
            <a:solidFill>
              <a:srgbClr val="2E4E7E">
                <a:alpha val="0"/>
              </a:srgbClr>
            </a:solidFill>
            <a:prstDash val="solid"/>
          </a:ln>
        </p:spPr>
      </p:sp>
      <p:sp>
        <p:nvSpPr>
          <p:cNvPr id="21" name="Shape 19"/>
          <p:cNvSpPr/>
          <p:nvPr/>
        </p:nvSpPr>
        <p:spPr>
          <a:xfrm>
            <a:off x="10579608" y="347472"/>
            <a:ext cx="22860" cy="22860"/>
          </a:xfrm>
          <a:prstGeom prst="ellipse">
            <a:avLst/>
          </a:prstGeom>
          <a:solidFill>
            <a:srgbClr val="2E4E7E">
              <a:alpha val="92000"/>
            </a:srgbClr>
          </a:solidFill>
          <a:ln w="12700">
            <a:solidFill>
              <a:srgbClr val="2E4E7E">
                <a:alpha val="0"/>
              </a:srgbClr>
            </a:solidFill>
            <a:prstDash val="solid"/>
          </a:ln>
        </p:spPr>
      </p:sp>
      <p:sp>
        <p:nvSpPr>
          <p:cNvPr id="22" name="Shape 20"/>
          <p:cNvSpPr/>
          <p:nvPr/>
        </p:nvSpPr>
        <p:spPr>
          <a:xfrm>
            <a:off x="10780776" y="347472"/>
            <a:ext cx="22860" cy="22860"/>
          </a:xfrm>
          <a:prstGeom prst="ellipse">
            <a:avLst/>
          </a:prstGeom>
          <a:solidFill>
            <a:srgbClr val="2E4E7E">
              <a:alpha val="92000"/>
            </a:srgbClr>
          </a:solidFill>
          <a:ln w="12700">
            <a:solidFill>
              <a:srgbClr val="2E4E7E">
                <a:alpha val="0"/>
              </a:srgbClr>
            </a:solidFill>
            <a:prstDash val="solid"/>
          </a:ln>
        </p:spPr>
      </p:sp>
      <p:sp>
        <p:nvSpPr>
          <p:cNvPr id="23" name="Shape 21"/>
          <p:cNvSpPr/>
          <p:nvPr/>
        </p:nvSpPr>
        <p:spPr>
          <a:xfrm>
            <a:off x="10981944" y="347472"/>
            <a:ext cx="22860" cy="22860"/>
          </a:xfrm>
          <a:prstGeom prst="ellipse">
            <a:avLst/>
          </a:prstGeom>
          <a:solidFill>
            <a:srgbClr val="2E4E7E">
              <a:alpha val="92000"/>
            </a:srgbClr>
          </a:solidFill>
          <a:ln w="12700">
            <a:solidFill>
              <a:srgbClr val="2E4E7E">
                <a:alpha val="0"/>
              </a:srgbClr>
            </a:solidFill>
            <a:prstDash val="solid"/>
          </a:ln>
        </p:spPr>
      </p:sp>
      <p:sp>
        <p:nvSpPr>
          <p:cNvPr id="24" name="Shape 22"/>
          <p:cNvSpPr/>
          <p:nvPr/>
        </p:nvSpPr>
        <p:spPr>
          <a:xfrm>
            <a:off x="11183112" y="347472"/>
            <a:ext cx="22860" cy="22860"/>
          </a:xfrm>
          <a:prstGeom prst="ellipse">
            <a:avLst/>
          </a:prstGeom>
          <a:solidFill>
            <a:srgbClr val="2E4E7E">
              <a:alpha val="92000"/>
            </a:srgbClr>
          </a:solidFill>
          <a:ln w="12700">
            <a:solidFill>
              <a:srgbClr val="2E4E7E">
                <a:alpha val="0"/>
              </a:srgbClr>
            </a:solidFill>
            <a:prstDash val="solid"/>
          </a:ln>
        </p:spPr>
      </p:sp>
      <p:sp>
        <p:nvSpPr>
          <p:cNvPr id="25" name="Shape 23"/>
          <p:cNvSpPr/>
          <p:nvPr/>
        </p:nvSpPr>
        <p:spPr>
          <a:xfrm>
            <a:off x="11384280" y="347472"/>
            <a:ext cx="22860" cy="22860"/>
          </a:xfrm>
          <a:prstGeom prst="ellipse">
            <a:avLst/>
          </a:prstGeom>
          <a:solidFill>
            <a:srgbClr val="2E4E7E">
              <a:alpha val="92000"/>
            </a:srgbClr>
          </a:solidFill>
          <a:ln w="12700">
            <a:solidFill>
              <a:srgbClr val="2E4E7E">
                <a:alpha val="0"/>
              </a:srgbClr>
            </a:solidFill>
            <a:prstDash val="solid"/>
          </a:ln>
        </p:spPr>
      </p:sp>
      <p:sp>
        <p:nvSpPr>
          <p:cNvPr id="26" name="Shape 24"/>
          <p:cNvSpPr/>
          <p:nvPr/>
        </p:nvSpPr>
        <p:spPr>
          <a:xfrm>
            <a:off x="11585448" y="347472"/>
            <a:ext cx="22860" cy="22860"/>
          </a:xfrm>
          <a:prstGeom prst="ellipse">
            <a:avLst/>
          </a:prstGeom>
          <a:solidFill>
            <a:srgbClr val="2E4E7E">
              <a:alpha val="92000"/>
            </a:srgbClr>
          </a:solidFill>
          <a:ln w="12700">
            <a:solidFill>
              <a:srgbClr val="2E4E7E">
                <a:alpha val="0"/>
              </a:srgbClr>
            </a:solidFill>
            <a:prstDash val="solid"/>
          </a:ln>
        </p:spPr>
      </p:sp>
      <p:sp>
        <p:nvSpPr>
          <p:cNvPr id="27" name="Shape 25"/>
          <p:cNvSpPr/>
          <p:nvPr/>
        </p:nvSpPr>
        <p:spPr>
          <a:xfrm>
            <a:off x="11786616" y="347472"/>
            <a:ext cx="22860" cy="22860"/>
          </a:xfrm>
          <a:prstGeom prst="ellipse">
            <a:avLst/>
          </a:prstGeom>
          <a:solidFill>
            <a:srgbClr val="2E4E7E">
              <a:alpha val="92000"/>
            </a:srgbClr>
          </a:solidFill>
          <a:ln w="12700">
            <a:solidFill>
              <a:srgbClr val="2E4E7E">
                <a:alpha val="0"/>
              </a:srgbClr>
            </a:solidFill>
            <a:prstDash val="solid"/>
          </a:ln>
        </p:spPr>
      </p:sp>
      <p:sp>
        <p:nvSpPr>
          <p:cNvPr id="28" name="Shape 26"/>
          <p:cNvSpPr/>
          <p:nvPr/>
        </p:nvSpPr>
        <p:spPr>
          <a:xfrm>
            <a:off x="9372600" y="530352"/>
            <a:ext cx="22860" cy="22860"/>
          </a:xfrm>
          <a:prstGeom prst="ellipse">
            <a:avLst/>
          </a:prstGeom>
          <a:solidFill>
            <a:srgbClr val="2E4E7E">
              <a:alpha val="92000"/>
            </a:srgbClr>
          </a:solidFill>
          <a:ln w="12700">
            <a:solidFill>
              <a:srgbClr val="2E4E7E">
                <a:alpha val="0"/>
              </a:srgbClr>
            </a:solidFill>
            <a:prstDash val="solid"/>
          </a:ln>
        </p:spPr>
      </p:sp>
      <p:sp>
        <p:nvSpPr>
          <p:cNvPr id="29" name="Shape 27"/>
          <p:cNvSpPr/>
          <p:nvPr/>
        </p:nvSpPr>
        <p:spPr>
          <a:xfrm>
            <a:off x="9573768" y="530352"/>
            <a:ext cx="22860" cy="22860"/>
          </a:xfrm>
          <a:prstGeom prst="ellipse">
            <a:avLst/>
          </a:prstGeom>
          <a:solidFill>
            <a:srgbClr val="2E4E7E">
              <a:alpha val="92000"/>
            </a:srgbClr>
          </a:solidFill>
          <a:ln w="12700">
            <a:solidFill>
              <a:srgbClr val="2E4E7E">
                <a:alpha val="0"/>
              </a:srgbClr>
            </a:solidFill>
            <a:prstDash val="solid"/>
          </a:ln>
        </p:spPr>
      </p:sp>
      <p:sp>
        <p:nvSpPr>
          <p:cNvPr id="30" name="Shape 28"/>
          <p:cNvSpPr/>
          <p:nvPr/>
        </p:nvSpPr>
        <p:spPr>
          <a:xfrm>
            <a:off x="9774936" y="530352"/>
            <a:ext cx="22860" cy="22860"/>
          </a:xfrm>
          <a:prstGeom prst="ellipse">
            <a:avLst/>
          </a:prstGeom>
          <a:solidFill>
            <a:srgbClr val="2E4E7E">
              <a:alpha val="92000"/>
            </a:srgbClr>
          </a:solidFill>
          <a:ln w="12700">
            <a:solidFill>
              <a:srgbClr val="2E4E7E">
                <a:alpha val="0"/>
              </a:srgbClr>
            </a:solidFill>
            <a:prstDash val="solid"/>
          </a:ln>
        </p:spPr>
      </p:sp>
      <p:sp>
        <p:nvSpPr>
          <p:cNvPr id="31" name="Shape 29"/>
          <p:cNvSpPr/>
          <p:nvPr/>
        </p:nvSpPr>
        <p:spPr>
          <a:xfrm>
            <a:off x="9976104" y="530352"/>
            <a:ext cx="22860" cy="22860"/>
          </a:xfrm>
          <a:prstGeom prst="ellipse">
            <a:avLst/>
          </a:prstGeom>
          <a:solidFill>
            <a:srgbClr val="2E4E7E">
              <a:alpha val="92000"/>
            </a:srgbClr>
          </a:solidFill>
          <a:ln w="12700">
            <a:solidFill>
              <a:srgbClr val="2E4E7E">
                <a:alpha val="0"/>
              </a:srgbClr>
            </a:solidFill>
            <a:prstDash val="solid"/>
          </a:ln>
        </p:spPr>
      </p:sp>
      <p:sp>
        <p:nvSpPr>
          <p:cNvPr id="32" name="Shape 30"/>
          <p:cNvSpPr/>
          <p:nvPr/>
        </p:nvSpPr>
        <p:spPr>
          <a:xfrm>
            <a:off x="10177272" y="530352"/>
            <a:ext cx="22860" cy="22860"/>
          </a:xfrm>
          <a:prstGeom prst="ellipse">
            <a:avLst/>
          </a:prstGeom>
          <a:solidFill>
            <a:srgbClr val="2E4E7E">
              <a:alpha val="92000"/>
            </a:srgbClr>
          </a:solidFill>
          <a:ln w="12700">
            <a:solidFill>
              <a:srgbClr val="2E4E7E">
                <a:alpha val="0"/>
              </a:srgbClr>
            </a:solidFill>
            <a:prstDash val="solid"/>
          </a:ln>
        </p:spPr>
      </p:sp>
      <p:sp>
        <p:nvSpPr>
          <p:cNvPr id="33" name="Shape 31"/>
          <p:cNvSpPr/>
          <p:nvPr/>
        </p:nvSpPr>
        <p:spPr>
          <a:xfrm>
            <a:off x="10378440" y="530352"/>
            <a:ext cx="22860" cy="22860"/>
          </a:xfrm>
          <a:prstGeom prst="ellipse">
            <a:avLst/>
          </a:prstGeom>
          <a:solidFill>
            <a:srgbClr val="2E4E7E">
              <a:alpha val="92000"/>
            </a:srgbClr>
          </a:solidFill>
          <a:ln w="12700">
            <a:solidFill>
              <a:srgbClr val="2E4E7E">
                <a:alpha val="0"/>
              </a:srgbClr>
            </a:solidFill>
            <a:prstDash val="solid"/>
          </a:ln>
        </p:spPr>
      </p:sp>
      <p:sp>
        <p:nvSpPr>
          <p:cNvPr id="34" name="Shape 32"/>
          <p:cNvSpPr/>
          <p:nvPr/>
        </p:nvSpPr>
        <p:spPr>
          <a:xfrm>
            <a:off x="10579608" y="530352"/>
            <a:ext cx="22860" cy="22860"/>
          </a:xfrm>
          <a:prstGeom prst="ellipse">
            <a:avLst/>
          </a:prstGeom>
          <a:solidFill>
            <a:srgbClr val="2E4E7E">
              <a:alpha val="92000"/>
            </a:srgbClr>
          </a:solidFill>
          <a:ln w="12700">
            <a:solidFill>
              <a:srgbClr val="2E4E7E">
                <a:alpha val="0"/>
              </a:srgbClr>
            </a:solidFill>
            <a:prstDash val="solid"/>
          </a:ln>
        </p:spPr>
      </p:sp>
      <p:sp>
        <p:nvSpPr>
          <p:cNvPr id="35" name="Shape 33"/>
          <p:cNvSpPr/>
          <p:nvPr/>
        </p:nvSpPr>
        <p:spPr>
          <a:xfrm>
            <a:off x="10780776" y="530352"/>
            <a:ext cx="22860" cy="22860"/>
          </a:xfrm>
          <a:prstGeom prst="ellipse">
            <a:avLst/>
          </a:prstGeom>
          <a:solidFill>
            <a:srgbClr val="2E4E7E">
              <a:alpha val="92000"/>
            </a:srgbClr>
          </a:solidFill>
          <a:ln w="12700">
            <a:solidFill>
              <a:srgbClr val="2E4E7E">
                <a:alpha val="0"/>
              </a:srgbClr>
            </a:solidFill>
            <a:prstDash val="solid"/>
          </a:ln>
        </p:spPr>
      </p:sp>
      <p:sp>
        <p:nvSpPr>
          <p:cNvPr id="36" name="Shape 34"/>
          <p:cNvSpPr/>
          <p:nvPr/>
        </p:nvSpPr>
        <p:spPr>
          <a:xfrm>
            <a:off x="10981944" y="530352"/>
            <a:ext cx="22860" cy="22860"/>
          </a:xfrm>
          <a:prstGeom prst="ellipse">
            <a:avLst/>
          </a:prstGeom>
          <a:solidFill>
            <a:srgbClr val="2E4E7E">
              <a:alpha val="92000"/>
            </a:srgbClr>
          </a:solidFill>
          <a:ln w="12700">
            <a:solidFill>
              <a:srgbClr val="2E4E7E">
                <a:alpha val="0"/>
              </a:srgbClr>
            </a:solidFill>
            <a:prstDash val="solid"/>
          </a:ln>
        </p:spPr>
      </p:sp>
      <p:sp>
        <p:nvSpPr>
          <p:cNvPr id="37" name="Shape 35"/>
          <p:cNvSpPr/>
          <p:nvPr/>
        </p:nvSpPr>
        <p:spPr>
          <a:xfrm>
            <a:off x="11183112" y="530352"/>
            <a:ext cx="22860" cy="22860"/>
          </a:xfrm>
          <a:prstGeom prst="ellipse">
            <a:avLst/>
          </a:prstGeom>
          <a:solidFill>
            <a:srgbClr val="2E4E7E">
              <a:alpha val="92000"/>
            </a:srgbClr>
          </a:solidFill>
          <a:ln w="12700">
            <a:solidFill>
              <a:srgbClr val="2E4E7E">
                <a:alpha val="0"/>
              </a:srgbClr>
            </a:solidFill>
            <a:prstDash val="solid"/>
          </a:ln>
        </p:spPr>
      </p:sp>
      <p:sp>
        <p:nvSpPr>
          <p:cNvPr id="38" name="Shape 36"/>
          <p:cNvSpPr/>
          <p:nvPr/>
        </p:nvSpPr>
        <p:spPr>
          <a:xfrm>
            <a:off x="11384280" y="530352"/>
            <a:ext cx="22860" cy="22860"/>
          </a:xfrm>
          <a:prstGeom prst="ellipse">
            <a:avLst/>
          </a:prstGeom>
          <a:solidFill>
            <a:srgbClr val="2E4E7E">
              <a:alpha val="92000"/>
            </a:srgbClr>
          </a:solidFill>
          <a:ln w="12700">
            <a:solidFill>
              <a:srgbClr val="2E4E7E">
                <a:alpha val="0"/>
              </a:srgbClr>
            </a:solidFill>
            <a:prstDash val="solid"/>
          </a:ln>
        </p:spPr>
      </p:sp>
      <p:sp>
        <p:nvSpPr>
          <p:cNvPr id="39" name="Shape 37"/>
          <p:cNvSpPr/>
          <p:nvPr/>
        </p:nvSpPr>
        <p:spPr>
          <a:xfrm>
            <a:off x="11585448" y="530352"/>
            <a:ext cx="22860" cy="22860"/>
          </a:xfrm>
          <a:prstGeom prst="ellipse">
            <a:avLst/>
          </a:prstGeom>
          <a:solidFill>
            <a:srgbClr val="2E4E7E">
              <a:alpha val="92000"/>
            </a:srgbClr>
          </a:solidFill>
          <a:ln w="12700">
            <a:solidFill>
              <a:srgbClr val="2E4E7E">
                <a:alpha val="0"/>
              </a:srgbClr>
            </a:solidFill>
            <a:prstDash val="solid"/>
          </a:ln>
        </p:spPr>
      </p:sp>
      <p:sp>
        <p:nvSpPr>
          <p:cNvPr id="40" name="Shape 38"/>
          <p:cNvSpPr/>
          <p:nvPr/>
        </p:nvSpPr>
        <p:spPr>
          <a:xfrm>
            <a:off x="11786616" y="530352"/>
            <a:ext cx="22860" cy="22860"/>
          </a:xfrm>
          <a:prstGeom prst="ellipse">
            <a:avLst/>
          </a:prstGeom>
          <a:solidFill>
            <a:srgbClr val="2E4E7E">
              <a:alpha val="92000"/>
            </a:srgbClr>
          </a:solidFill>
          <a:ln w="12700">
            <a:solidFill>
              <a:srgbClr val="2E4E7E">
                <a:alpha val="0"/>
              </a:srgbClr>
            </a:solidFill>
            <a:prstDash val="solid"/>
          </a:ln>
        </p:spPr>
      </p:sp>
      <p:sp>
        <p:nvSpPr>
          <p:cNvPr id="41" name="Shape 39"/>
          <p:cNvSpPr/>
          <p:nvPr/>
        </p:nvSpPr>
        <p:spPr>
          <a:xfrm>
            <a:off x="9372600" y="713232"/>
            <a:ext cx="22860" cy="22860"/>
          </a:xfrm>
          <a:prstGeom prst="ellipse">
            <a:avLst/>
          </a:prstGeom>
          <a:solidFill>
            <a:srgbClr val="2E4E7E">
              <a:alpha val="92000"/>
            </a:srgbClr>
          </a:solidFill>
          <a:ln w="12700">
            <a:solidFill>
              <a:srgbClr val="2E4E7E">
                <a:alpha val="0"/>
              </a:srgbClr>
            </a:solidFill>
            <a:prstDash val="solid"/>
          </a:ln>
        </p:spPr>
      </p:sp>
      <p:sp>
        <p:nvSpPr>
          <p:cNvPr id="42" name="Shape 40"/>
          <p:cNvSpPr/>
          <p:nvPr/>
        </p:nvSpPr>
        <p:spPr>
          <a:xfrm>
            <a:off x="9573768" y="713232"/>
            <a:ext cx="22860" cy="22860"/>
          </a:xfrm>
          <a:prstGeom prst="ellipse">
            <a:avLst/>
          </a:prstGeom>
          <a:solidFill>
            <a:srgbClr val="2E4E7E">
              <a:alpha val="92000"/>
            </a:srgbClr>
          </a:solidFill>
          <a:ln w="12700">
            <a:solidFill>
              <a:srgbClr val="2E4E7E">
                <a:alpha val="0"/>
              </a:srgbClr>
            </a:solidFill>
            <a:prstDash val="solid"/>
          </a:ln>
        </p:spPr>
      </p:sp>
      <p:sp>
        <p:nvSpPr>
          <p:cNvPr id="43" name="Shape 41"/>
          <p:cNvSpPr/>
          <p:nvPr/>
        </p:nvSpPr>
        <p:spPr>
          <a:xfrm>
            <a:off x="9774936" y="713232"/>
            <a:ext cx="22860" cy="22860"/>
          </a:xfrm>
          <a:prstGeom prst="ellipse">
            <a:avLst/>
          </a:prstGeom>
          <a:solidFill>
            <a:srgbClr val="2E4E7E">
              <a:alpha val="92000"/>
            </a:srgbClr>
          </a:solidFill>
          <a:ln w="12700">
            <a:solidFill>
              <a:srgbClr val="2E4E7E">
                <a:alpha val="0"/>
              </a:srgbClr>
            </a:solidFill>
            <a:prstDash val="solid"/>
          </a:ln>
        </p:spPr>
      </p:sp>
      <p:sp>
        <p:nvSpPr>
          <p:cNvPr id="44" name="Shape 42"/>
          <p:cNvSpPr/>
          <p:nvPr/>
        </p:nvSpPr>
        <p:spPr>
          <a:xfrm>
            <a:off x="9976104" y="713232"/>
            <a:ext cx="22860" cy="22860"/>
          </a:xfrm>
          <a:prstGeom prst="ellipse">
            <a:avLst/>
          </a:prstGeom>
          <a:solidFill>
            <a:srgbClr val="2E4E7E">
              <a:alpha val="92000"/>
            </a:srgbClr>
          </a:solidFill>
          <a:ln w="12700">
            <a:solidFill>
              <a:srgbClr val="2E4E7E">
                <a:alpha val="0"/>
              </a:srgbClr>
            </a:solidFill>
            <a:prstDash val="solid"/>
          </a:ln>
        </p:spPr>
      </p:sp>
      <p:sp>
        <p:nvSpPr>
          <p:cNvPr id="45" name="Shape 43"/>
          <p:cNvSpPr/>
          <p:nvPr/>
        </p:nvSpPr>
        <p:spPr>
          <a:xfrm>
            <a:off x="10177272" y="713232"/>
            <a:ext cx="22860" cy="22860"/>
          </a:xfrm>
          <a:prstGeom prst="ellipse">
            <a:avLst/>
          </a:prstGeom>
          <a:solidFill>
            <a:srgbClr val="2E4E7E">
              <a:alpha val="92000"/>
            </a:srgbClr>
          </a:solidFill>
          <a:ln w="12700">
            <a:solidFill>
              <a:srgbClr val="2E4E7E">
                <a:alpha val="0"/>
              </a:srgbClr>
            </a:solidFill>
            <a:prstDash val="solid"/>
          </a:ln>
        </p:spPr>
      </p:sp>
      <p:sp>
        <p:nvSpPr>
          <p:cNvPr id="46" name="Shape 44"/>
          <p:cNvSpPr/>
          <p:nvPr/>
        </p:nvSpPr>
        <p:spPr>
          <a:xfrm>
            <a:off x="10378440" y="713232"/>
            <a:ext cx="22860" cy="22860"/>
          </a:xfrm>
          <a:prstGeom prst="ellipse">
            <a:avLst/>
          </a:prstGeom>
          <a:solidFill>
            <a:srgbClr val="2E4E7E">
              <a:alpha val="92000"/>
            </a:srgbClr>
          </a:solidFill>
          <a:ln w="12700">
            <a:solidFill>
              <a:srgbClr val="2E4E7E">
                <a:alpha val="0"/>
              </a:srgbClr>
            </a:solidFill>
            <a:prstDash val="solid"/>
          </a:ln>
        </p:spPr>
      </p:sp>
      <p:sp>
        <p:nvSpPr>
          <p:cNvPr id="47" name="Shape 45"/>
          <p:cNvSpPr/>
          <p:nvPr/>
        </p:nvSpPr>
        <p:spPr>
          <a:xfrm>
            <a:off x="10579608" y="713232"/>
            <a:ext cx="22860" cy="22860"/>
          </a:xfrm>
          <a:prstGeom prst="ellipse">
            <a:avLst/>
          </a:prstGeom>
          <a:solidFill>
            <a:srgbClr val="2E4E7E">
              <a:alpha val="92000"/>
            </a:srgbClr>
          </a:solidFill>
          <a:ln w="12700">
            <a:solidFill>
              <a:srgbClr val="2E4E7E">
                <a:alpha val="0"/>
              </a:srgbClr>
            </a:solidFill>
            <a:prstDash val="solid"/>
          </a:ln>
        </p:spPr>
      </p:sp>
      <p:sp>
        <p:nvSpPr>
          <p:cNvPr id="48" name="Shape 46"/>
          <p:cNvSpPr/>
          <p:nvPr/>
        </p:nvSpPr>
        <p:spPr>
          <a:xfrm>
            <a:off x="10780776" y="713232"/>
            <a:ext cx="22860" cy="22860"/>
          </a:xfrm>
          <a:prstGeom prst="ellipse">
            <a:avLst/>
          </a:prstGeom>
          <a:solidFill>
            <a:srgbClr val="2E4E7E">
              <a:alpha val="92000"/>
            </a:srgbClr>
          </a:solidFill>
          <a:ln w="12700">
            <a:solidFill>
              <a:srgbClr val="2E4E7E">
                <a:alpha val="0"/>
              </a:srgbClr>
            </a:solidFill>
            <a:prstDash val="solid"/>
          </a:ln>
        </p:spPr>
      </p:sp>
      <p:sp>
        <p:nvSpPr>
          <p:cNvPr id="49" name="Shape 47"/>
          <p:cNvSpPr/>
          <p:nvPr/>
        </p:nvSpPr>
        <p:spPr>
          <a:xfrm>
            <a:off x="10981944" y="713232"/>
            <a:ext cx="22860" cy="22860"/>
          </a:xfrm>
          <a:prstGeom prst="ellipse">
            <a:avLst/>
          </a:prstGeom>
          <a:solidFill>
            <a:srgbClr val="2E4E7E">
              <a:alpha val="92000"/>
            </a:srgbClr>
          </a:solidFill>
          <a:ln w="12700">
            <a:solidFill>
              <a:srgbClr val="2E4E7E">
                <a:alpha val="0"/>
              </a:srgbClr>
            </a:solidFill>
            <a:prstDash val="solid"/>
          </a:ln>
        </p:spPr>
      </p:sp>
      <p:sp>
        <p:nvSpPr>
          <p:cNvPr id="50" name="Shape 48"/>
          <p:cNvSpPr/>
          <p:nvPr/>
        </p:nvSpPr>
        <p:spPr>
          <a:xfrm>
            <a:off x="11183112" y="713232"/>
            <a:ext cx="22860" cy="22860"/>
          </a:xfrm>
          <a:prstGeom prst="ellipse">
            <a:avLst/>
          </a:prstGeom>
          <a:solidFill>
            <a:srgbClr val="2E4E7E">
              <a:alpha val="92000"/>
            </a:srgbClr>
          </a:solidFill>
          <a:ln w="12700">
            <a:solidFill>
              <a:srgbClr val="2E4E7E">
                <a:alpha val="0"/>
              </a:srgbClr>
            </a:solidFill>
            <a:prstDash val="solid"/>
          </a:ln>
        </p:spPr>
      </p:sp>
      <p:sp>
        <p:nvSpPr>
          <p:cNvPr id="51" name="Shape 49"/>
          <p:cNvSpPr/>
          <p:nvPr/>
        </p:nvSpPr>
        <p:spPr>
          <a:xfrm>
            <a:off x="11384280" y="713232"/>
            <a:ext cx="22860" cy="22860"/>
          </a:xfrm>
          <a:prstGeom prst="ellipse">
            <a:avLst/>
          </a:prstGeom>
          <a:solidFill>
            <a:srgbClr val="2E4E7E">
              <a:alpha val="92000"/>
            </a:srgbClr>
          </a:solidFill>
          <a:ln w="12700">
            <a:solidFill>
              <a:srgbClr val="2E4E7E">
                <a:alpha val="0"/>
              </a:srgbClr>
            </a:solidFill>
            <a:prstDash val="solid"/>
          </a:ln>
        </p:spPr>
      </p:sp>
      <p:sp>
        <p:nvSpPr>
          <p:cNvPr id="52" name="Shape 50"/>
          <p:cNvSpPr/>
          <p:nvPr/>
        </p:nvSpPr>
        <p:spPr>
          <a:xfrm>
            <a:off x="11585448" y="713232"/>
            <a:ext cx="22860" cy="22860"/>
          </a:xfrm>
          <a:prstGeom prst="ellipse">
            <a:avLst/>
          </a:prstGeom>
          <a:solidFill>
            <a:srgbClr val="2E4E7E">
              <a:alpha val="92000"/>
            </a:srgbClr>
          </a:solidFill>
          <a:ln w="12700">
            <a:solidFill>
              <a:srgbClr val="2E4E7E">
                <a:alpha val="0"/>
              </a:srgbClr>
            </a:solidFill>
            <a:prstDash val="solid"/>
          </a:ln>
        </p:spPr>
      </p:sp>
      <p:sp>
        <p:nvSpPr>
          <p:cNvPr id="53" name="Shape 51"/>
          <p:cNvSpPr/>
          <p:nvPr/>
        </p:nvSpPr>
        <p:spPr>
          <a:xfrm>
            <a:off x="11786616" y="713232"/>
            <a:ext cx="22860" cy="22860"/>
          </a:xfrm>
          <a:prstGeom prst="ellipse">
            <a:avLst/>
          </a:prstGeom>
          <a:solidFill>
            <a:srgbClr val="2E4E7E">
              <a:alpha val="92000"/>
            </a:srgbClr>
          </a:solidFill>
          <a:ln w="12700">
            <a:solidFill>
              <a:srgbClr val="2E4E7E">
                <a:alpha val="0"/>
              </a:srgbClr>
            </a:solidFill>
            <a:prstDash val="solid"/>
          </a:ln>
        </p:spPr>
      </p:sp>
      <p:sp>
        <p:nvSpPr>
          <p:cNvPr id="54" name="Shape 52"/>
          <p:cNvSpPr/>
          <p:nvPr/>
        </p:nvSpPr>
        <p:spPr>
          <a:xfrm>
            <a:off x="9372600" y="896112"/>
            <a:ext cx="22860" cy="22860"/>
          </a:xfrm>
          <a:prstGeom prst="ellipse">
            <a:avLst/>
          </a:prstGeom>
          <a:solidFill>
            <a:srgbClr val="2E4E7E">
              <a:alpha val="92000"/>
            </a:srgbClr>
          </a:solidFill>
          <a:ln w="12700">
            <a:solidFill>
              <a:srgbClr val="2E4E7E">
                <a:alpha val="0"/>
              </a:srgbClr>
            </a:solidFill>
            <a:prstDash val="solid"/>
          </a:ln>
        </p:spPr>
      </p:sp>
      <p:sp>
        <p:nvSpPr>
          <p:cNvPr id="55" name="Shape 53"/>
          <p:cNvSpPr/>
          <p:nvPr/>
        </p:nvSpPr>
        <p:spPr>
          <a:xfrm>
            <a:off x="9573768" y="896112"/>
            <a:ext cx="22860" cy="22860"/>
          </a:xfrm>
          <a:prstGeom prst="ellipse">
            <a:avLst/>
          </a:prstGeom>
          <a:solidFill>
            <a:srgbClr val="2E4E7E">
              <a:alpha val="92000"/>
            </a:srgbClr>
          </a:solidFill>
          <a:ln w="12700">
            <a:solidFill>
              <a:srgbClr val="2E4E7E">
                <a:alpha val="0"/>
              </a:srgbClr>
            </a:solidFill>
            <a:prstDash val="solid"/>
          </a:ln>
        </p:spPr>
      </p:sp>
      <p:sp>
        <p:nvSpPr>
          <p:cNvPr id="56" name="Shape 54"/>
          <p:cNvSpPr/>
          <p:nvPr/>
        </p:nvSpPr>
        <p:spPr>
          <a:xfrm>
            <a:off x="9774936" y="896112"/>
            <a:ext cx="22860" cy="22860"/>
          </a:xfrm>
          <a:prstGeom prst="ellipse">
            <a:avLst/>
          </a:prstGeom>
          <a:solidFill>
            <a:srgbClr val="2E4E7E">
              <a:alpha val="92000"/>
            </a:srgbClr>
          </a:solidFill>
          <a:ln w="12700">
            <a:solidFill>
              <a:srgbClr val="2E4E7E">
                <a:alpha val="0"/>
              </a:srgbClr>
            </a:solidFill>
            <a:prstDash val="solid"/>
          </a:ln>
        </p:spPr>
      </p:sp>
      <p:sp>
        <p:nvSpPr>
          <p:cNvPr id="57" name="Shape 55"/>
          <p:cNvSpPr/>
          <p:nvPr/>
        </p:nvSpPr>
        <p:spPr>
          <a:xfrm>
            <a:off x="9976104" y="896112"/>
            <a:ext cx="22860" cy="22860"/>
          </a:xfrm>
          <a:prstGeom prst="ellipse">
            <a:avLst/>
          </a:prstGeom>
          <a:solidFill>
            <a:srgbClr val="2E4E7E">
              <a:alpha val="92000"/>
            </a:srgbClr>
          </a:solidFill>
          <a:ln w="12700">
            <a:solidFill>
              <a:srgbClr val="2E4E7E">
                <a:alpha val="0"/>
              </a:srgbClr>
            </a:solidFill>
            <a:prstDash val="solid"/>
          </a:ln>
        </p:spPr>
      </p:sp>
      <p:sp>
        <p:nvSpPr>
          <p:cNvPr id="58" name="Shape 56"/>
          <p:cNvSpPr/>
          <p:nvPr/>
        </p:nvSpPr>
        <p:spPr>
          <a:xfrm>
            <a:off x="10177272" y="896112"/>
            <a:ext cx="22860" cy="22860"/>
          </a:xfrm>
          <a:prstGeom prst="ellipse">
            <a:avLst/>
          </a:prstGeom>
          <a:solidFill>
            <a:srgbClr val="2E4E7E">
              <a:alpha val="92000"/>
            </a:srgbClr>
          </a:solidFill>
          <a:ln w="12700">
            <a:solidFill>
              <a:srgbClr val="2E4E7E">
                <a:alpha val="0"/>
              </a:srgbClr>
            </a:solidFill>
            <a:prstDash val="solid"/>
          </a:ln>
        </p:spPr>
      </p:sp>
      <p:sp>
        <p:nvSpPr>
          <p:cNvPr id="59" name="Shape 57"/>
          <p:cNvSpPr/>
          <p:nvPr/>
        </p:nvSpPr>
        <p:spPr>
          <a:xfrm>
            <a:off x="10378440" y="896112"/>
            <a:ext cx="22860" cy="22860"/>
          </a:xfrm>
          <a:prstGeom prst="ellipse">
            <a:avLst/>
          </a:prstGeom>
          <a:solidFill>
            <a:srgbClr val="2E4E7E">
              <a:alpha val="92000"/>
            </a:srgbClr>
          </a:solidFill>
          <a:ln w="12700">
            <a:solidFill>
              <a:srgbClr val="2E4E7E">
                <a:alpha val="0"/>
              </a:srgbClr>
            </a:solidFill>
            <a:prstDash val="solid"/>
          </a:ln>
        </p:spPr>
      </p:sp>
      <p:sp>
        <p:nvSpPr>
          <p:cNvPr id="60" name="Shape 58"/>
          <p:cNvSpPr/>
          <p:nvPr/>
        </p:nvSpPr>
        <p:spPr>
          <a:xfrm>
            <a:off x="10579608" y="896112"/>
            <a:ext cx="22860" cy="22860"/>
          </a:xfrm>
          <a:prstGeom prst="ellipse">
            <a:avLst/>
          </a:prstGeom>
          <a:solidFill>
            <a:srgbClr val="2E4E7E">
              <a:alpha val="92000"/>
            </a:srgbClr>
          </a:solidFill>
          <a:ln w="12700">
            <a:solidFill>
              <a:srgbClr val="2E4E7E">
                <a:alpha val="0"/>
              </a:srgbClr>
            </a:solidFill>
            <a:prstDash val="solid"/>
          </a:ln>
        </p:spPr>
      </p:sp>
      <p:sp>
        <p:nvSpPr>
          <p:cNvPr id="61" name="Shape 59"/>
          <p:cNvSpPr/>
          <p:nvPr/>
        </p:nvSpPr>
        <p:spPr>
          <a:xfrm>
            <a:off x="10780776" y="896112"/>
            <a:ext cx="22860" cy="22860"/>
          </a:xfrm>
          <a:prstGeom prst="ellipse">
            <a:avLst/>
          </a:prstGeom>
          <a:solidFill>
            <a:srgbClr val="2E4E7E">
              <a:alpha val="92000"/>
            </a:srgbClr>
          </a:solidFill>
          <a:ln w="12700">
            <a:solidFill>
              <a:srgbClr val="2E4E7E">
                <a:alpha val="0"/>
              </a:srgbClr>
            </a:solidFill>
            <a:prstDash val="solid"/>
          </a:ln>
        </p:spPr>
      </p:sp>
      <p:sp>
        <p:nvSpPr>
          <p:cNvPr id="62" name="Shape 60"/>
          <p:cNvSpPr/>
          <p:nvPr/>
        </p:nvSpPr>
        <p:spPr>
          <a:xfrm>
            <a:off x="10981944" y="896112"/>
            <a:ext cx="22860" cy="22860"/>
          </a:xfrm>
          <a:prstGeom prst="ellipse">
            <a:avLst/>
          </a:prstGeom>
          <a:solidFill>
            <a:srgbClr val="2E4E7E">
              <a:alpha val="92000"/>
            </a:srgbClr>
          </a:solidFill>
          <a:ln w="12700">
            <a:solidFill>
              <a:srgbClr val="2E4E7E">
                <a:alpha val="0"/>
              </a:srgbClr>
            </a:solidFill>
            <a:prstDash val="solid"/>
          </a:ln>
        </p:spPr>
      </p:sp>
      <p:sp>
        <p:nvSpPr>
          <p:cNvPr id="63" name="Shape 61"/>
          <p:cNvSpPr/>
          <p:nvPr/>
        </p:nvSpPr>
        <p:spPr>
          <a:xfrm>
            <a:off x="11183112" y="896112"/>
            <a:ext cx="22860" cy="22860"/>
          </a:xfrm>
          <a:prstGeom prst="ellipse">
            <a:avLst/>
          </a:prstGeom>
          <a:solidFill>
            <a:srgbClr val="2E4E7E">
              <a:alpha val="92000"/>
            </a:srgbClr>
          </a:solidFill>
          <a:ln w="12700">
            <a:solidFill>
              <a:srgbClr val="2E4E7E">
                <a:alpha val="0"/>
              </a:srgbClr>
            </a:solidFill>
            <a:prstDash val="solid"/>
          </a:ln>
        </p:spPr>
      </p:sp>
      <p:sp>
        <p:nvSpPr>
          <p:cNvPr id="64" name="Shape 62"/>
          <p:cNvSpPr/>
          <p:nvPr/>
        </p:nvSpPr>
        <p:spPr>
          <a:xfrm>
            <a:off x="11384280" y="896112"/>
            <a:ext cx="22860" cy="22860"/>
          </a:xfrm>
          <a:prstGeom prst="ellipse">
            <a:avLst/>
          </a:prstGeom>
          <a:solidFill>
            <a:srgbClr val="2E4E7E">
              <a:alpha val="92000"/>
            </a:srgbClr>
          </a:solidFill>
          <a:ln w="12700">
            <a:solidFill>
              <a:srgbClr val="2E4E7E">
                <a:alpha val="0"/>
              </a:srgbClr>
            </a:solidFill>
            <a:prstDash val="solid"/>
          </a:ln>
        </p:spPr>
      </p:sp>
      <p:sp>
        <p:nvSpPr>
          <p:cNvPr id="65" name="Shape 63"/>
          <p:cNvSpPr/>
          <p:nvPr/>
        </p:nvSpPr>
        <p:spPr>
          <a:xfrm>
            <a:off x="11585448" y="896112"/>
            <a:ext cx="22860" cy="22860"/>
          </a:xfrm>
          <a:prstGeom prst="ellipse">
            <a:avLst/>
          </a:prstGeom>
          <a:solidFill>
            <a:srgbClr val="2E4E7E">
              <a:alpha val="92000"/>
            </a:srgbClr>
          </a:solidFill>
          <a:ln w="12700">
            <a:solidFill>
              <a:srgbClr val="2E4E7E">
                <a:alpha val="0"/>
              </a:srgbClr>
            </a:solidFill>
            <a:prstDash val="solid"/>
          </a:ln>
        </p:spPr>
      </p:sp>
      <p:sp>
        <p:nvSpPr>
          <p:cNvPr id="66" name="Shape 64"/>
          <p:cNvSpPr/>
          <p:nvPr/>
        </p:nvSpPr>
        <p:spPr>
          <a:xfrm>
            <a:off x="11786616" y="896112"/>
            <a:ext cx="22860" cy="22860"/>
          </a:xfrm>
          <a:prstGeom prst="ellipse">
            <a:avLst/>
          </a:prstGeom>
          <a:solidFill>
            <a:srgbClr val="2E4E7E">
              <a:alpha val="92000"/>
            </a:srgbClr>
          </a:solidFill>
          <a:ln w="12700">
            <a:solidFill>
              <a:srgbClr val="2E4E7E">
                <a:alpha val="0"/>
              </a:srgbClr>
            </a:solidFill>
            <a:prstDash val="solid"/>
          </a:ln>
        </p:spPr>
      </p:sp>
      <p:sp>
        <p:nvSpPr>
          <p:cNvPr id="67" name="Shape 65"/>
          <p:cNvSpPr/>
          <p:nvPr/>
        </p:nvSpPr>
        <p:spPr>
          <a:xfrm>
            <a:off x="9372600" y="1078992"/>
            <a:ext cx="22860" cy="22860"/>
          </a:xfrm>
          <a:prstGeom prst="ellipse">
            <a:avLst/>
          </a:prstGeom>
          <a:solidFill>
            <a:srgbClr val="2E4E7E">
              <a:alpha val="92000"/>
            </a:srgbClr>
          </a:solidFill>
          <a:ln w="12700">
            <a:solidFill>
              <a:srgbClr val="2E4E7E">
                <a:alpha val="0"/>
              </a:srgbClr>
            </a:solidFill>
            <a:prstDash val="solid"/>
          </a:ln>
        </p:spPr>
      </p:sp>
      <p:sp>
        <p:nvSpPr>
          <p:cNvPr id="68" name="Shape 66"/>
          <p:cNvSpPr/>
          <p:nvPr/>
        </p:nvSpPr>
        <p:spPr>
          <a:xfrm>
            <a:off x="9573768" y="1078992"/>
            <a:ext cx="22860" cy="22860"/>
          </a:xfrm>
          <a:prstGeom prst="ellipse">
            <a:avLst/>
          </a:prstGeom>
          <a:solidFill>
            <a:srgbClr val="2E4E7E">
              <a:alpha val="92000"/>
            </a:srgbClr>
          </a:solidFill>
          <a:ln w="12700">
            <a:solidFill>
              <a:srgbClr val="2E4E7E">
                <a:alpha val="0"/>
              </a:srgbClr>
            </a:solidFill>
            <a:prstDash val="solid"/>
          </a:ln>
        </p:spPr>
      </p:sp>
      <p:sp>
        <p:nvSpPr>
          <p:cNvPr id="69" name="Shape 67"/>
          <p:cNvSpPr/>
          <p:nvPr/>
        </p:nvSpPr>
        <p:spPr>
          <a:xfrm>
            <a:off x="9774936" y="1078992"/>
            <a:ext cx="22860" cy="22860"/>
          </a:xfrm>
          <a:prstGeom prst="ellipse">
            <a:avLst/>
          </a:prstGeom>
          <a:solidFill>
            <a:srgbClr val="2E4E7E">
              <a:alpha val="92000"/>
            </a:srgbClr>
          </a:solidFill>
          <a:ln w="12700">
            <a:solidFill>
              <a:srgbClr val="2E4E7E">
                <a:alpha val="0"/>
              </a:srgbClr>
            </a:solidFill>
            <a:prstDash val="solid"/>
          </a:ln>
        </p:spPr>
      </p:sp>
      <p:sp>
        <p:nvSpPr>
          <p:cNvPr id="70" name="Shape 68"/>
          <p:cNvSpPr/>
          <p:nvPr/>
        </p:nvSpPr>
        <p:spPr>
          <a:xfrm>
            <a:off x="9976104" y="1078992"/>
            <a:ext cx="22860" cy="22860"/>
          </a:xfrm>
          <a:prstGeom prst="ellipse">
            <a:avLst/>
          </a:prstGeom>
          <a:solidFill>
            <a:srgbClr val="2E4E7E">
              <a:alpha val="92000"/>
            </a:srgbClr>
          </a:solidFill>
          <a:ln w="12700">
            <a:solidFill>
              <a:srgbClr val="2E4E7E">
                <a:alpha val="0"/>
              </a:srgbClr>
            </a:solidFill>
            <a:prstDash val="solid"/>
          </a:ln>
        </p:spPr>
      </p:sp>
      <p:sp>
        <p:nvSpPr>
          <p:cNvPr id="71" name="Shape 69"/>
          <p:cNvSpPr/>
          <p:nvPr/>
        </p:nvSpPr>
        <p:spPr>
          <a:xfrm>
            <a:off x="10177272" y="1078992"/>
            <a:ext cx="22860" cy="22860"/>
          </a:xfrm>
          <a:prstGeom prst="ellipse">
            <a:avLst/>
          </a:prstGeom>
          <a:solidFill>
            <a:srgbClr val="2E4E7E">
              <a:alpha val="92000"/>
            </a:srgbClr>
          </a:solidFill>
          <a:ln w="12700">
            <a:solidFill>
              <a:srgbClr val="2E4E7E">
                <a:alpha val="0"/>
              </a:srgbClr>
            </a:solidFill>
            <a:prstDash val="solid"/>
          </a:ln>
        </p:spPr>
      </p:sp>
      <p:sp>
        <p:nvSpPr>
          <p:cNvPr id="72" name="Shape 70"/>
          <p:cNvSpPr/>
          <p:nvPr/>
        </p:nvSpPr>
        <p:spPr>
          <a:xfrm>
            <a:off x="10378440" y="1078992"/>
            <a:ext cx="22860" cy="22860"/>
          </a:xfrm>
          <a:prstGeom prst="ellipse">
            <a:avLst/>
          </a:prstGeom>
          <a:solidFill>
            <a:srgbClr val="2E4E7E">
              <a:alpha val="92000"/>
            </a:srgbClr>
          </a:solidFill>
          <a:ln w="12700">
            <a:solidFill>
              <a:srgbClr val="2E4E7E">
                <a:alpha val="0"/>
              </a:srgbClr>
            </a:solidFill>
            <a:prstDash val="solid"/>
          </a:ln>
        </p:spPr>
      </p:sp>
      <p:sp>
        <p:nvSpPr>
          <p:cNvPr id="73" name="Shape 71"/>
          <p:cNvSpPr/>
          <p:nvPr/>
        </p:nvSpPr>
        <p:spPr>
          <a:xfrm>
            <a:off x="10579608" y="1078992"/>
            <a:ext cx="22860" cy="22860"/>
          </a:xfrm>
          <a:prstGeom prst="ellipse">
            <a:avLst/>
          </a:prstGeom>
          <a:solidFill>
            <a:srgbClr val="2E4E7E">
              <a:alpha val="92000"/>
            </a:srgbClr>
          </a:solidFill>
          <a:ln w="12700">
            <a:solidFill>
              <a:srgbClr val="2E4E7E">
                <a:alpha val="0"/>
              </a:srgbClr>
            </a:solidFill>
            <a:prstDash val="solid"/>
          </a:ln>
        </p:spPr>
      </p:sp>
      <p:sp>
        <p:nvSpPr>
          <p:cNvPr id="74" name="Shape 72"/>
          <p:cNvSpPr/>
          <p:nvPr/>
        </p:nvSpPr>
        <p:spPr>
          <a:xfrm>
            <a:off x="10780776" y="1078992"/>
            <a:ext cx="22860" cy="22860"/>
          </a:xfrm>
          <a:prstGeom prst="ellipse">
            <a:avLst/>
          </a:prstGeom>
          <a:solidFill>
            <a:srgbClr val="2E4E7E">
              <a:alpha val="92000"/>
            </a:srgbClr>
          </a:solidFill>
          <a:ln w="12700">
            <a:solidFill>
              <a:srgbClr val="2E4E7E">
                <a:alpha val="0"/>
              </a:srgbClr>
            </a:solidFill>
            <a:prstDash val="solid"/>
          </a:ln>
        </p:spPr>
      </p:sp>
      <p:sp>
        <p:nvSpPr>
          <p:cNvPr id="75" name="Shape 73"/>
          <p:cNvSpPr/>
          <p:nvPr/>
        </p:nvSpPr>
        <p:spPr>
          <a:xfrm>
            <a:off x="10981944" y="1078992"/>
            <a:ext cx="22860" cy="22860"/>
          </a:xfrm>
          <a:prstGeom prst="ellipse">
            <a:avLst/>
          </a:prstGeom>
          <a:solidFill>
            <a:srgbClr val="2E4E7E">
              <a:alpha val="92000"/>
            </a:srgbClr>
          </a:solidFill>
          <a:ln w="12700">
            <a:solidFill>
              <a:srgbClr val="2E4E7E">
                <a:alpha val="0"/>
              </a:srgbClr>
            </a:solidFill>
            <a:prstDash val="solid"/>
          </a:ln>
        </p:spPr>
      </p:sp>
      <p:sp>
        <p:nvSpPr>
          <p:cNvPr id="76" name="Shape 74"/>
          <p:cNvSpPr/>
          <p:nvPr/>
        </p:nvSpPr>
        <p:spPr>
          <a:xfrm>
            <a:off x="11183112" y="1078992"/>
            <a:ext cx="22860" cy="22860"/>
          </a:xfrm>
          <a:prstGeom prst="ellipse">
            <a:avLst/>
          </a:prstGeom>
          <a:solidFill>
            <a:srgbClr val="2E4E7E">
              <a:alpha val="92000"/>
            </a:srgbClr>
          </a:solidFill>
          <a:ln w="12700">
            <a:solidFill>
              <a:srgbClr val="2E4E7E">
                <a:alpha val="0"/>
              </a:srgbClr>
            </a:solidFill>
            <a:prstDash val="solid"/>
          </a:ln>
        </p:spPr>
      </p:sp>
      <p:sp>
        <p:nvSpPr>
          <p:cNvPr id="77" name="Shape 75"/>
          <p:cNvSpPr/>
          <p:nvPr/>
        </p:nvSpPr>
        <p:spPr>
          <a:xfrm>
            <a:off x="11384280" y="1078992"/>
            <a:ext cx="22860" cy="22860"/>
          </a:xfrm>
          <a:prstGeom prst="ellipse">
            <a:avLst/>
          </a:prstGeom>
          <a:solidFill>
            <a:srgbClr val="2E4E7E">
              <a:alpha val="92000"/>
            </a:srgbClr>
          </a:solidFill>
          <a:ln w="12700">
            <a:solidFill>
              <a:srgbClr val="2E4E7E">
                <a:alpha val="0"/>
              </a:srgbClr>
            </a:solidFill>
            <a:prstDash val="solid"/>
          </a:ln>
        </p:spPr>
      </p:sp>
      <p:sp>
        <p:nvSpPr>
          <p:cNvPr id="78" name="Shape 76"/>
          <p:cNvSpPr/>
          <p:nvPr/>
        </p:nvSpPr>
        <p:spPr>
          <a:xfrm>
            <a:off x="11585448" y="1078992"/>
            <a:ext cx="22860" cy="22860"/>
          </a:xfrm>
          <a:prstGeom prst="ellipse">
            <a:avLst/>
          </a:prstGeom>
          <a:solidFill>
            <a:srgbClr val="2E4E7E">
              <a:alpha val="92000"/>
            </a:srgbClr>
          </a:solidFill>
          <a:ln w="12700">
            <a:solidFill>
              <a:srgbClr val="2E4E7E">
                <a:alpha val="0"/>
              </a:srgbClr>
            </a:solidFill>
            <a:prstDash val="solid"/>
          </a:ln>
        </p:spPr>
      </p:sp>
      <p:sp>
        <p:nvSpPr>
          <p:cNvPr id="79" name="Shape 77"/>
          <p:cNvSpPr/>
          <p:nvPr/>
        </p:nvSpPr>
        <p:spPr>
          <a:xfrm>
            <a:off x="11786616" y="1078992"/>
            <a:ext cx="22860" cy="22860"/>
          </a:xfrm>
          <a:prstGeom prst="ellipse">
            <a:avLst/>
          </a:prstGeom>
          <a:solidFill>
            <a:srgbClr val="2E4E7E">
              <a:alpha val="92000"/>
            </a:srgbClr>
          </a:solidFill>
          <a:ln w="12700">
            <a:solidFill>
              <a:srgbClr val="2E4E7E">
                <a:alpha val="0"/>
              </a:srgbClr>
            </a:solidFill>
            <a:prstDash val="solid"/>
          </a:ln>
        </p:spPr>
      </p:sp>
      <p:sp>
        <p:nvSpPr>
          <p:cNvPr id="80" name="Shape 78"/>
          <p:cNvSpPr/>
          <p:nvPr/>
        </p:nvSpPr>
        <p:spPr>
          <a:xfrm>
            <a:off x="9372600" y="1261872"/>
            <a:ext cx="22860" cy="22860"/>
          </a:xfrm>
          <a:prstGeom prst="ellipse">
            <a:avLst/>
          </a:prstGeom>
          <a:solidFill>
            <a:srgbClr val="2E4E7E">
              <a:alpha val="92000"/>
            </a:srgbClr>
          </a:solidFill>
          <a:ln w="12700">
            <a:solidFill>
              <a:srgbClr val="2E4E7E">
                <a:alpha val="0"/>
              </a:srgbClr>
            </a:solidFill>
            <a:prstDash val="solid"/>
          </a:ln>
        </p:spPr>
      </p:sp>
      <p:sp>
        <p:nvSpPr>
          <p:cNvPr id="81" name="Shape 79"/>
          <p:cNvSpPr/>
          <p:nvPr/>
        </p:nvSpPr>
        <p:spPr>
          <a:xfrm>
            <a:off x="9573768" y="1261872"/>
            <a:ext cx="22860" cy="22860"/>
          </a:xfrm>
          <a:prstGeom prst="ellipse">
            <a:avLst/>
          </a:prstGeom>
          <a:solidFill>
            <a:srgbClr val="2E4E7E">
              <a:alpha val="92000"/>
            </a:srgbClr>
          </a:solidFill>
          <a:ln w="12700">
            <a:solidFill>
              <a:srgbClr val="2E4E7E">
                <a:alpha val="0"/>
              </a:srgbClr>
            </a:solidFill>
            <a:prstDash val="solid"/>
          </a:ln>
        </p:spPr>
      </p:sp>
      <p:sp>
        <p:nvSpPr>
          <p:cNvPr id="82" name="Shape 80"/>
          <p:cNvSpPr/>
          <p:nvPr/>
        </p:nvSpPr>
        <p:spPr>
          <a:xfrm>
            <a:off x="9774936" y="1261872"/>
            <a:ext cx="22860" cy="22860"/>
          </a:xfrm>
          <a:prstGeom prst="ellipse">
            <a:avLst/>
          </a:prstGeom>
          <a:solidFill>
            <a:srgbClr val="2E4E7E">
              <a:alpha val="92000"/>
            </a:srgbClr>
          </a:solidFill>
          <a:ln w="12700">
            <a:solidFill>
              <a:srgbClr val="2E4E7E">
                <a:alpha val="0"/>
              </a:srgbClr>
            </a:solidFill>
            <a:prstDash val="solid"/>
          </a:ln>
        </p:spPr>
      </p:sp>
      <p:sp>
        <p:nvSpPr>
          <p:cNvPr id="83" name="Shape 81"/>
          <p:cNvSpPr/>
          <p:nvPr/>
        </p:nvSpPr>
        <p:spPr>
          <a:xfrm>
            <a:off x="9976104" y="1261872"/>
            <a:ext cx="22860" cy="22860"/>
          </a:xfrm>
          <a:prstGeom prst="ellipse">
            <a:avLst/>
          </a:prstGeom>
          <a:solidFill>
            <a:srgbClr val="2E4E7E">
              <a:alpha val="92000"/>
            </a:srgbClr>
          </a:solidFill>
          <a:ln w="12700">
            <a:solidFill>
              <a:srgbClr val="2E4E7E">
                <a:alpha val="0"/>
              </a:srgbClr>
            </a:solidFill>
            <a:prstDash val="solid"/>
          </a:ln>
        </p:spPr>
      </p:sp>
      <p:sp>
        <p:nvSpPr>
          <p:cNvPr id="84" name="Shape 82"/>
          <p:cNvSpPr/>
          <p:nvPr/>
        </p:nvSpPr>
        <p:spPr>
          <a:xfrm>
            <a:off x="10177272" y="1261872"/>
            <a:ext cx="22860" cy="22860"/>
          </a:xfrm>
          <a:prstGeom prst="ellipse">
            <a:avLst/>
          </a:prstGeom>
          <a:solidFill>
            <a:srgbClr val="2E4E7E">
              <a:alpha val="92000"/>
            </a:srgbClr>
          </a:solidFill>
          <a:ln w="12700">
            <a:solidFill>
              <a:srgbClr val="2E4E7E">
                <a:alpha val="0"/>
              </a:srgbClr>
            </a:solidFill>
            <a:prstDash val="solid"/>
          </a:ln>
        </p:spPr>
      </p:sp>
      <p:sp>
        <p:nvSpPr>
          <p:cNvPr id="85" name="Shape 83"/>
          <p:cNvSpPr/>
          <p:nvPr/>
        </p:nvSpPr>
        <p:spPr>
          <a:xfrm>
            <a:off x="10378440" y="1261872"/>
            <a:ext cx="22860" cy="22860"/>
          </a:xfrm>
          <a:prstGeom prst="ellipse">
            <a:avLst/>
          </a:prstGeom>
          <a:solidFill>
            <a:srgbClr val="2E4E7E">
              <a:alpha val="92000"/>
            </a:srgbClr>
          </a:solidFill>
          <a:ln w="12700">
            <a:solidFill>
              <a:srgbClr val="2E4E7E">
                <a:alpha val="0"/>
              </a:srgbClr>
            </a:solidFill>
            <a:prstDash val="solid"/>
          </a:ln>
        </p:spPr>
      </p:sp>
      <p:sp>
        <p:nvSpPr>
          <p:cNvPr id="86" name="Shape 84"/>
          <p:cNvSpPr/>
          <p:nvPr/>
        </p:nvSpPr>
        <p:spPr>
          <a:xfrm>
            <a:off x="10579608" y="1261872"/>
            <a:ext cx="22860" cy="22860"/>
          </a:xfrm>
          <a:prstGeom prst="ellipse">
            <a:avLst/>
          </a:prstGeom>
          <a:solidFill>
            <a:srgbClr val="2E4E7E">
              <a:alpha val="92000"/>
            </a:srgbClr>
          </a:solidFill>
          <a:ln w="12700">
            <a:solidFill>
              <a:srgbClr val="2E4E7E">
                <a:alpha val="0"/>
              </a:srgbClr>
            </a:solidFill>
            <a:prstDash val="solid"/>
          </a:ln>
        </p:spPr>
      </p:sp>
      <p:sp>
        <p:nvSpPr>
          <p:cNvPr id="87" name="Shape 85"/>
          <p:cNvSpPr/>
          <p:nvPr/>
        </p:nvSpPr>
        <p:spPr>
          <a:xfrm>
            <a:off x="10780776" y="1261872"/>
            <a:ext cx="22860" cy="22860"/>
          </a:xfrm>
          <a:prstGeom prst="ellipse">
            <a:avLst/>
          </a:prstGeom>
          <a:solidFill>
            <a:srgbClr val="2E4E7E">
              <a:alpha val="92000"/>
            </a:srgbClr>
          </a:solidFill>
          <a:ln w="12700">
            <a:solidFill>
              <a:srgbClr val="2E4E7E">
                <a:alpha val="0"/>
              </a:srgbClr>
            </a:solidFill>
            <a:prstDash val="solid"/>
          </a:ln>
        </p:spPr>
      </p:sp>
      <p:sp>
        <p:nvSpPr>
          <p:cNvPr id="88" name="Shape 86"/>
          <p:cNvSpPr/>
          <p:nvPr/>
        </p:nvSpPr>
        <p:spPr>
          <a:xfrm>
            <a:off x="10981944" y="1261872"/>
            <a:ext cx="22860" cy="22860"/>
          </a:xfrm>
          <a:prstGeom prst="ellipse">
            <a:avLst/>
          </a:prstGeom>
          <a:solidFill>
            <a:srgbClr val="2E4E7E">
              <a:alpha val="92000"/>
            </a:srgbClr>
          </a:solidFill>
          <a:ln w="12700">
            <a:solidFill>
              <a:srgbClr val="2E4E7E">
                <a:alpha val="0"/>
              </a:srgbClr>
            </a:solidFill>
            <a:prstDash val="solid"/>
          </a:ln>
        </p:spPr>
      </p:sp>
      <p:sp>
        <p:nvSpPr>
          <p:cNvPr id="89" name="Shape 87"/>
          <p:cNvSpPr/>
          <p:nvPr/>
        </p:nvSpPr>
        <p:spPr>
          <a:xfrm>
            <a:off x="11183112" y="1261872"/>
            <a:ext cx="22860" cy="22860"/>
          </a:xfrm>
          <a:prstGeom prst="ellipse">
            <a:avLst/>
          </a:prstGeom>
          <a:solidFill>
            <a:srgbClr val="2E4E7E">
              <a:alpha val="92000"/>
            </a:srgbClr>
          </a:solidFill>
          <a:ln w="12700">
            <a:solidFill>
              <a:srgbClr val="2E4E7E">
                <a:alpha val="0"/>
              </a:srgbClr>
            </a:solidFill>
            <a:prstDash val="solid"/>
          </a:ln>
        </p:spPr>
      </p:sp>
      <p:sp>
        <p:nvSpPr>
          <p:cNvPr id="90" name="Shape 88"/>
          <p:cNvSpPr/>
          <p:nvPr/>
        </p:nvSpPr>
        <p:spPr>
          <a:xfrm>
            <a:off x="11384280" y="1261872"/>
            <a:ext cx="22860" cy="22860"/>
          </a:xfrm>
          <a:prstGeom prst="ellipse">
            <a:avLst/>
          </a:prstGeom>
          <a:solidFill>
            <a:srgbClr val="2E4E7E">
              <a:alpha val="92000"/>
            </a:srgbClr>
          </a:solidFill>
          <a:ln w="12700">
            <a:solidFill>
              <a:srgbClr val="2E4E7E">
                <a:alpha val="0"/>
              </a:srgbClr>
            </a:solidFill>
            <a:prstDash val="solid"/>
          </a:ln>
        </p:spPr>
      </p:sp>
      <p:sp>
        <p:nvSpPr>
          <p:cNvPr id="91" name="Shape 89"/>
          <p:cNvSpPr/>
          <p:nvPr/>
        </p:nvSpPr>
        <p:spPr>
          <a:xfrm>
            <a:off x="11585448" y="1261872"/>
            <a:ext cx="22860" cy="22860"/>
          </a:xfrm>
          <a:prstGeom prst="ellipse">
            <a:avLst/>
          </a:prstGeom>
          <a:solidFill>
            <a:srgbClr val="2E4E7E">
              <a:alpha val="92000"/>
            </a:srgbClr>
          </a:solidFill>
          <a:ln w="12700">
            <a:solidFill>
              <a:srgbClr val="2E4E7E">
                <a:alpha val="0"/>
              </a:srgbClr>
            </a:solidFill>
            <a:prstDash val="solid"/>
          </a:ln>
        </p:spPr>
      </p:sp>
      <p:sp>
        <p:nvSpPr>
          <p:cNvPr id="92" name="Shape 90"/>
          <p:cNvSpPr/>
          <p:nvPr/>
        </p:nvSpPr>
        <p:spPr>
          <a:xfrm>
            <a:off x="11786616" y="1261872"/>
            <a:ext cx="22860" cy="22860"/>
          </a:xfrm>
          <a:prstGeom prst="ellipse">
            <a:avLst/>
          </a:prstGeom>
          <a:solidFill>
            <a:srgbClr val="2E4E7E">
              <a:alpha val="92000"/>
            </a:srgbClr>
          </a:solidFill>
          <a:ln w="12700">
            <a:solidFill>
              <a:srgbClr val="2E4E7E">
                <a:alpha val="0"/>
              </a:srgbClr>
            </a:solidFill>
            <a:prstDash val="solid"/>
          </a:ln>
        </p:spPr>
      </p:sp>
      <p:sp>
        <p:nvSpPr>
          <p:cNvPr id="93" name="Shape 91"/>
          <p:cNvSpPr/>
          <p:nvPr/>
        </p:nvSpPr>
        <p:spPr>
          <a:xfrm>
            <a:off x="9372600" y="1444752"/>
            <a:ext cx="22860" cy="22860"/>
          </a:xfrm>
          <a:prstGeom prst="ellipse">
            <a:avLst/>
          </a:prstGeom>
          <a:solidFill>
            <a:srgbClr val="2E4E7E">
              <a:alpha val="92000"/>
            </a:srgbClr>
          </a:solidFill>
          <a:ln w="12700">
            <a:solidFill>
              <a:srgbClr val="2E4E7E">
                <a:alpha val="0"/>
              </a:srgbClr>
            </a:solidFill>
            <a:prstDash val="solid"/>
          </a:ln>
        </p:spPr>
      </p:sp>
      <p:sp>
        <p:nvSpPr>
          <p:cNvPr id="94" name="Shape 92"/>
          <p:cNvSpPr/>
          <p:nvPr/>
        </p:nvSpPr>
        <p:spPr>
          <a:xfrm>
            <a:off x="9573768" y="1444752"/>
            <a:ext cx="22860" cy="22860"/>
          </a:xfrm>
          <a:prstGeom prst="ellipse">
            <a:avLst/>
          </a:prstGeom>
          <a:solidFill>
            <a:srgbClr val="2E4E7E">
              <a:alpha val="92000"/>
            </a:srgbClr>
          </a:solidFill>
          <a:ln w="12700">
            <a:solidFill>
              <a:srgbClr val="2E4E7E">
                <a:alpha val="0"/>
              </a:srgbClr>
            </a:solidFill>
            <a:prstDash val="solid"/>
          </a:ln>
        </p:spPr>
      </p:sp>
      <p:sp>
        <p:nvSpPr>
          <p:cNvPr id="95" name="Shape 93"/>
          <p:cNvSpPr/>
          <p:nvPr/>
        </p:nvSpPr>
        <p:spPr>
          <a:xfrm>
            <a:off x="9774936" y="1444752"/>
            <a:ext cx="22860" cy="22860"/>
          </a:xfrm>
          <a:prstGeom prst="ellipse">
            <a:avLst/>
          </a:prstGeom>
          <a:solidFill>
            <a:srgbClr val="2E4E7E">
              <a:alpha val="92000"/>
            </a:srgbClr>
          </a:solidFill>
          <a:ln w="12700">
            <a:solidFill>
              <a:srgbClr val="2E4E7E">
                <a:alpha val="0"/>
              </a:srgbClr>
            </a:solidFill>
            <a:prstDash val="solid"/>
          </a:ln>
        </p:spPr>
      </p:sp>
      <p:sp>
        <p:nvSpPr>
          <p:cNvPr id="96" name="Shape 94"/>
          <p:cNvSpPr/>
          <p:nvPr/>
        </p:nvSpPr>
        <p:spPr>
          <a:xfrm>
            <a:off x="9976104" y="1444752"/>
            <a:ext cx="22860" cy="22860"/>
          </a:xfrm>
          <a:prstGeom prst="ellipse">
            <a:avLst/>
          </a:prstGeom>
          <a:solidFill>
            <a:srgbClr val="2E4E7E">
              <a:alpha val="92000"/>
            </a:srgbClr>
          </a:solidFill>
          <a:ln w="12700">
            <a:solidFill>
              <a:srgbClr val="2E4E7E">
                <a:alpha val="0"/>
              </a:srgbClr>
            </a:solidFill>
            <a:prstDash val="solid"/>
          </a:ln>
        </p:spPr>
      </p:sp>
      <p:sp>
        <p:nvSpPr>
          <p:cNvPr id="97" name="Shape 95"/>
          <p:cNvSpPr/>
          <p:nvPr/>
        </p:nvSpPr>
        <p:spPr>
          <a:xfrm>
            <a:off x="10177272" y="1444752"/>
            <a:ext cx="22860" cy="22860"/>
          </a:xfrm>
          <a:prstGeom prst="ellipse">
            <a:avLst/>
          </a:prstGeom>
          <a:solidFill>
            <a:srgbClr val="2E4E7E">
              <a:alpha val="92000"/>
            </a:srgbClr>
          </a:solidFill>
          <a:ln w="12700">
            <a:solidFill>
              <a:srgbClr val="2E4E7E">
                <a:alpha val="0"/>
              </a:srgbClr>
            </a:solidFill>
            <a:prstDash val="solid"/>
          </a:ln>
        </p:spPr>
      </p:sp>
      <p:sp>
        <p:nvSpPr>
          <p:cNvPr id="98" name="Shape 96"/>
          <p:cNvSpPr/>
          <p:nvPr/>
        </p:nvSpPr>
        <p:spPr>
          <a:xfrm>
            <a:off x="10378440" y="1444752"/>
            <a:ext cx="22860" cy="22860"/>
          </a:xfrm>
          <a:prstGeom prst="ellipse">
            <a:avLst/>
          </a:prstGeom>
          <a:solidFill>
            <a:srgbClr val="2E4E7E">
              <a:alpha val="92000"/>
            </a:srgbClr>
          </a:solidFill>
          <a:ln w="12700">
            <a:solidFill>
              <a:srgbClr val="2E4E7E">
                <a:alpha val="0"/>
              </a:srgbClr>
            </a:solidFill>
            <a:prstDash val="solid"/>
          </a:ln>
        </p:spPr>
      </p:sp>
      <p:sp>
        <p:nvSpPr>
          <p:cNvPr id="99" name="Shape 97"/>
          <p:cNvSpPr/>
          <p:nvPr/>
        </p:nvSpPr>
        <p:spPr>
          <a:xfrm>
            <a:off x="10579608" y="1444752"/>
            <a:ext cx="22860" cy="22860"/>
          </a:xfrm>
          <a:prstGeom prst="ellipse">
            <a:avLst/>
          </a:prstGeom>
          <a:solidFill>
            <a:srgbClr val="2E4E7E">
              <a:alpha val="92000"/>
            </a:srgbClr>
          </a:solidFill>
          <a:ln w="12700">
            <a:solidFill>
              <a:srgbClr val="2E4E7E">
                <a:alpha val="0"/>
              </a:srgbClr>
            </a:solidFill>
            <a:prstDash val="solid"/>
          </a:ln>
        </p:spPr>
      </p:sp>
      <p:sp>
        <p:nvSpPr>
          <p:cNvPr id="100" name="Shape 98"/>
          <p:cNvSpPr/>
          <p:nvPr/>
        </p:nvSpPr>
        <p:spPr>
          <a:xfrm>
            <a:off x="10780776" y="1444752"/>
            <a:ext cx="22860" cy="22860"/>
          </a:xfrm>
          <a:prstGeom prst="ellipse">
            <a:avLst/>
          </a:prstGeom>
          <a:solidFill>
            <a:srgbClr val="2E4E7E">
              <a:alpha val="92000"/>
            </a:srgbClr>
          </a:solidFill>
          <a:ln w="12700">
            <a:solidFill>
              <a:srgbClr val="2E4E7E">
                <a:alpha val="0"/>
              </a:srgbClr>
            </a:solidFill>
            <a:prstDash val="solid"/>
          </a:ln>
        </p:spPr>
      </p:sp>
      <p:sp>
        <p:nvSpPr>
          <p:cNvPr id="101" name="Shape 99"/>
          <p:cNvSpPr/>
          <p:nvPr/>
        </p:nvSpPr>
        <p:spPr>
          <a:xfrm>
            <a:off x="10981944" y="1444752"/>
            <a:ext cx="22860" cy="22860"/>
          </a:xfrm>
          <a:prstGeom prst="ellipse">
            <a:avLst/>
          </a:prstGeom>
          <a:solidFill>
            <a:srgbClr val="2E4E7E">
              <a:alpha val="92000"/>
            </a:srgbClr>
          </a:solidFill>
          <a:ln w="12700">
            <a:solidFill>
              <a:srgbClr val="2E4E7E">
                <a:alpha val="0"/>
              </a:srgbClr>
            </a:solidFill>
            <a:prstDash val="solid"/>
          </a:ln>
        </p:spPr>
      </p:sp>
      <p:sp>
        <p:nvSpPr>
          <p:cNvPr id="102" name="Shape 100"/>
          <p:cNvSpPr/>
          <p:nvPr/>
        </p:nvSpPr>
        <p:spPr>
          <a:xfrm>
            <a:off x="11183112" y="1444752"/>
            <a:ext cx="22860" cy="22860"/>
          </a:xfrm>
          <a:prstGeom prst="ellipse">
            <a:avLst/>
          </a:prstGeom>
          <a:solidFill>
            <a:srgbClr val="2E4E7E">
              <a:alpha val="92000"/>
            </a:srgbClr>
          </a:solidFill>
          <a:ln w="12700">
            <a:solidFill>
              <a:srgbClr val="2E4E7E">
                <a:alpha val="0"/>
              </a:srgbClr>
            </a:solidFill>
            <a:prstDash val="solid"/>
          </a:ln>
        </p:spPr>
      </p:sp>
      <p:sp>
        <p:nvSpPr>
          <p:cNvPr id="103" name="Shape 101"/>
          <p:cNvSpPr/>
          <p:nvPr/>
        </p:nvSpPr>
        <p:spPr>
          <a:xfrm>
            <a:off x="11384280" y="1444752"/>
            <a:ext cx="22860" cy="22860"/>
          </a:xfrm>
          <a:prstGeom prst="ellipse">
            <a:avLst/>
          </a:prstGeom>
          <a:solidFill>
            <a:srgbClr val="2E4E7E">
              <a:alpha val="92000"/>
            </a:srgbClr>
          </a:solidFill>
          <a:ln w="12700">
            <a:solidFill>
              <a:srgbClr val="2E4E7E">
                <a:alpha val="0"/>
              </a:srgbClr>
            </a:solidFill>
            <a:prstDash val="solid"/>
          </a:ln>
        </p:spPr>
      </p:sp>
      <p:sp>
        <p:nvSpPr>
          <p:cNvPr id="104" name="Shape 102"/>
          <p:cNvSpPr/>
          <p:nvPr/>
        </p:nvSpPr>
        <p:spPr>
          <a:xfrm>
            <a:off x="11585448" y="1444752"/>
            <a:ext cx="22860" cy="22860"/>
          </a:xfrm>
          <a:prstGeom prst="ellipse">
            <a:avLst/>
          </a:prstGeom>
          <a:solidFill>
            <a:srgbClr val="2E4E7E">
              <a:alpha val="92000"/>
            </a:srgbClr>
          </a:solidFill>
          <a:ln w="12700">
            <a:solidFill>
              <a:srgbClr val="2E4E7E">
                <a:alpha val="0"/>
              </a:srgbClr>
            </a:solidFill>
            <a:prstDash val="solid"/>
          </a:ln>
        </p:spPr>
      </p:sp>
      <p:sp>
        <p:nvSpPr>
          <p:cNvPr id="105" name="Shape 103"/>
          <p:cNvSpPr/>
          <p:nvPr/>
        </p:nvSpPr>
        <p:spPr>
          <a:xfrm>
            <a:off x="11786616" y="1444752"/>
            <a:ext cx="22860" cy="22860"/>
          </a:xfrm>
          <a:prstGeom prst="ellipse">
            <a:avLst/>
          </a:prstGeom>
          <a:solidFill>
            <a:srgbClr val="2E4E7E">
              <a:alpha val="92000"/>
            </a:srgbClr>
          </a:solidFill>
          <a:ln w="12700">
            <a:solidFill>
              <a:srgbClr val="2E4E7E">
                <a:alpha val="0"/>
              </a:srgbClr>
            </a:solidFill>
            <a:prstDash val="solid"/>
          </a:ln>
        </p:spPr>
      </p:sp>
      <p:sp>
        <p:nvSpPr>
          <p:cNvPr id="106" name="Shape 104"/>
          <p:cNvSpPr/>
          <p:nvPr/>
        </p:nvSpPr>
        <p:spPr>
          <a:xfrm>
            <a:off x="182880" y="5623560"/>
            <a:ext cx="22860" cy="22860"/>
          </a:xfrm>
          <a:prstGeom prst="ellipse">
            <a:avLst/>
          </a:prstGeom>
          <a:solidFill>
            <a:srgbClr val="2E4E7E">
              <a:alpha val="92000"/>
            </a:srgbClr>
          </a:solidFill>
          <a:ln w="12700">
            <a:solidFill>
              <a:srgbClr val="2E4E7E">
                <a:alpha val="0"/>
              </a:srgbClr>
            </a:solidFill>
            <a:prstDash val="solid"/>
          </a:ln>
        </p:spPr>
      </p:sp>
      <p:sp>
        <p:nvSpPr>
          <p:cNvPr id="107" name="Shape 105"/>
          <p:cNvSpPr/>
          <p:nvPr/>
        </p:nvSpPr>
        <p:spPr>
          <a:xfrm>
            <a:off x="384048" y="5623560"/>
            <a:ext cx="22860" cy="22860"/>
          </a:xfrm>
          <a:prstGeom prst="ellipse">
            <a:avLst/>
          </a:prstGeom>
          <a:solidFill>
            <a:srgbClr val="2E4E7E">
              <a:alpha val="92000"/>
            </a:srgbClr>
          </a:solidFill>
          <a:ln w="12700">
            <a:solidFill>
              <a:srgbClr val="2E4E7E">
                <a:alpha val="0"/>
              </a:srgbClr>
            </a:solidFill>
            <a:prstDash val="solid"/>
          </a:ln>
        </p:spPr>
      </p:sp>
      <p:sp>
        <p:nvSpPr>
          <p:cNvPr id="108" name="Shape 106"/>
          <p:cNvSpPr/>
          <p:nvPr/>
        </p:nvSpPr>
        <p:spPr>
          <a:xfrm>
            <a:off x="585216" y="5623560"/>
            <a:ext cx="22860" cy="22860"/>
          </a:xfrm>
          <a:prstGeom prst="ellipse">
            <a:avLst/>
          </a:prstGeom>
          <a:solidFill>
            <a:srgbClr val="2E4E7E">
              <a:alpha val="92000"/>
            </a:srgbClr>
          </a:solidFill>
          <a:ln w="12700">
            <a:solidFill>
              <a:srgbClr val="2E4E7E">
                <a:alpha val="0"/>
              </a:srgbClr>
            </a:solidFill>
            <a:prstDash val="solid"/>
          </a:ln>
        </p:spPr>
      </p:sp>
      <p:sp>
        <p:nvSpPr>
          <p:cNvPr id="109" name="Shape 107"/>
          <p:cNvSpPr/>
          <p:nvPr/>
        </p:nvSpPr>
        <p:spPr>
          <a:xfrm>
            <a:off x="786384" y="5623560"/>
            <a:ext cx="22860" cy="22860"/>
          </a:xfrm>
          <a:prstGeom prst="ellipse">
            <a:avLst/>
          </a:prstGeom>
          <a:solidFill>
            <a:srgbClr val="2E4E7E">
              <a:alpha val="92000"/>
            </a:srgbClr>
          </a:solidFill>
          <a:ln w="12700">
            <a:solidFill>
              <a:srgbClr val="2E4E7E">
                <a:alpha val="0"/>
              </a:srgbClr>
            </a:solidFill>
            <a:prstDash val="solid"/>
          </a:ln>
        </p:spPr>
      </p:sp>
      <p:sp>
        <p:nvSpPr>
          <p:cNvPr id="110" name="Shape 108"/>
          <p:cNvSpPr/>
          <p:nvPr/>
        </p:nvSpPr>
        <p:spPr>
          <a:xfrm>
            <a:off x="987552" y="5623560"/>
            <a:ext cx="22860" cy="22860"/>
          </a:xfrm>
          <a:prstGeom prst="ellipse">
            <a:avLst/>
          </a:prstGeom>
          <a:solidFill>
            <a:srgbClr val="2E4E7E">
              <a:alpha val="92000"/>
            </a:srgbClr>
          </a:solidFill>
          <a:ln w="12700">
            <a:solidFill>
              <a:srgbClr val="2E4E7E">
                <a:alpha val="0"/>
              </a:srgbClr>
            </a:solidFill>
            <a:prstDash val="solid"/>
          </a:ln>
        </p:spPr>
      </p:sp>
      <p:sp>
        <p:nvSpPr>
          <p:cNvPr id="111" name="Shape 109"/>
          <p:cNvSpPr/>
          <p:nvPr/>
        </p:nvSpPr>
        <p:spPr>
          <a:xfrm>
            <a:off x="1188720" y="5623560"/>
            <a:ext cx="22860" cy="22860"/>
          </a:xfrm>
          <a:prstGeom prst="ellipse">
            <a:avLst/>
          </a:prstGeom>
          <a:solidFill>
            <a:srgbClr val="2E4E7E">
              <a:alpha val="92000"/>
            </a:srgbClr>
          </a:solidFill>
          <a:ln w="12700">
            <a:solidFill>
              <a:srgbClr val="2E4E7E">
                <a:alpha val="0"/>
              </a:srgbClr>
            </a:solidFill>
            <a:prstDash val="solid"/>
          </a:ln>
        </p:spPr>
      </p:sp>
      <p:sp>
        <p:nvSpPr>
          <p:cNvPr id="112" name="Shape 110"/>
          <p:cNvSpPr/>
          <p:nvPr/>
        </p:nvSpPr>
        <p:spPr>
          <a:xfrm>
            <a:off x="1389888" y="5623560"/>
            <a:ext cx="22860" cy="22860"/>
          </a:xfrm>
          <a:prstGeom prst="ellipse">
            <a:avLst/>
          </a:prstGeom>
          <a:solidFill>
            <a:srgbClr val="2E4E7E">
              <a:alpha val="92000"/>
            </a:srgbClr>
          </a:solidFill>
          <a:ln w="12700">
            <a:solidFill>
              <a:srgbClr val="2E4E7E">
                <a:alpha val="0"/>
              </a:srgbClr>
            </a:solidFill>
            <a:prstDash val="solid"/>
          </a:ln>
        </p:spPr>
      </p:sp>
      <p:sp>
        <p:nvSpPr>
          <p:cNvPr id="113" name="Shape 111"/>
          <p:cNvSpPr/>
          <p:nvPr/>
        </p:nvSpPr>
        <p:spPr>
          <a:xfrm>
            <a:off x="1591056" y="5623560"/>
            <a:ext cx="22860" cy="22860"/>
          </a:xfrm>
          <a:prstGeom prst="ellipse">
            <a:avLst/>
          </a:prstGeom>
          <a:solidFill>
            <a:srgbClr val="2E4E7E">
              <a:alpha val="92000"/>
            </a:srgbClr>
          </a:solidFill>
          <a:ln w="12700">
            <a:solidFill>
              <a:srgbClr val="2E4E7E">
                <a:alpha val="0"/>
              </a:srgbClr>
            </a:solidFill>
            <a:prstDash val="solid"/>
          </a:ln>
        </p:spPr>
      </p:sp>
      <p:sp>
        <p:nvSpPr>
          <p:cNvPr id="114" name="Shape 112"/>
          <p:cNvSpPr/>
          <p:nvPr/>
        </p:nvSpPr>
        <p:spPr>
          <a:xfrm>
            <a:off x="1792224" y="5623560"/>
            <a:ext cx="22860" cy="22860"/>
          </a:xfrm>
          <a:prstGeom prst="ellipse">
            <a:avLst/>
          </a:prstGeom>
          <a:solidFill>
            <a:srgbClr val="2E4E7E">
              <a:alpha val="92000"/>
            </a:srgbClr>
          </a:solidFill>
          <a:ln w="12700">
            <a:solidFill>
              <a:srgbClr val="2E4E7E">
                <a:alpha val="0"/>
              </a:srgbClr>
            </a:solidFill>
            <a:prstDash val="solid"/>
          </a:ln>
        </p:spPr>
      </p:sp>
      <p:sp>
        <p:nvSpPr>
          <p:cNvPr id="115" name="Shape 113"/>
          <p:cNvSpPr/>
          <p:nvPr/>
        </p:nvSpPr>
        <p:spPr>
          <a:xfrm>
            <a:off x="1993392" y="5623560"/>
            <a:ext cx="22860" cy="22860"/>
          </a:xfrm>
          <a:prstGeom prst="ellipse">
            <a:avLst/>
          </a:prstGeom>
          <a:solidFill>
            <a:srgbClr val="2E4E7E">
              <a:alpha val="92000"/>
            </a:srgbClr>
          </a:solidFill>
          <a:ln w="12700">
            <a:solidFill>
              <a:srgbClr val="2E4E7E">
                <a:alpha val="0"/>
              </a:srgbClr>
            </a:solidFill>
            <a:prstDash val="solid"/>
          </a:ln>
        </p:spPr>
      </p:sp>
      <p:sp>
        <p:nvSpPr>
          <p:cNvPr id="116" name="Shape 114"/>
          <p:cNvSpPr/>
          <p:nvPr/>
        </p:nvSpPr>
        <p:spPr>
          <a:xfrm>
            <a:off x="2194560" y="5623560"/>
            <a:ext cx="22860" cy="22860"/>
          </a:xfrm>
          <a:prstGeom prst="ellipse">
            <a:avLst/>
          </a:prstGeom>
          <a:solidFill>
            <a:srgbClr val="2E4E7E">
              <a:alpha val="92000"/>
            </a:srgbClr>
          </a:solidFill>
          <a:ln w="12700">
            <a:solidFill>
              <a:srgbClr val="2E4E7E">
                <a:alpha val="0"/>
              </a:srgbClr>
            </a:solidFill>
            <a:prstDash val="solid"/>
          </a:ln>
        </p:spPr>
      </p:sp>
      <p:sp>
        <p:nvSpPr>
          <p:cNvPr id="117" name="Shape 115"/>
          <p:cNvSpPr/>
          <p:nvPr/>
        </p:nvSpPr>
        <p:spPr>
          <a:xfrm>
            <a:off x="2395728" y="5623560"/>
            <a:ext cx="22860" cy="22860"/>
          </a:xfrm>
          <a:prstGeom prst="ellipse">
            <a:avLst/>
          </a:prstGeom>
          <a:solidFill>
            <a:srgbClr val="2E4E7E">
              <a:alpha val="92000"/>
            </a:srgbClr>
          </a:solidFill>
          <a:ln w="12700">
            <a:solidFill>
              <a:srgbClr val="2E4E7E">
                <a:alpha val="0"/>
              </a:srgbClr>
            </a:solidFill>
            <a:prstDash val="solid"/>
          </a:ln>
        </p:spPr>
      </p:sp>
      <p:sp>
        <p:nvSpPr>
          <p:cNvPr id="118" name="Shape 116"/>
          <p:cNvSpPr/>
          <p:nvPr/>
        </p:nvSpPr>
        <p:spPr>
          <a:xfrm>
            <a:off x="2596896" y="5623560"/>
            <a:ext cx="22860" cy="22860"/>
          </a:xfrm>
          <a:prstGeom prst="ellipse">
            <a:avLst/>
          </a:prstGeom>
          <a:solidFill>
            <a:srgbClr val="2E4E7E">
              <a:alpha val="92000"/>
            </a:srgbClr>
          </a:solidFill>
          <a:ln w="12700">
            <a:solidFill>
              <a:srgbClr val="2E4E7E">
                <a:alpha val="0"/>
              </a:srgbClr>
            </a:solidFill>
            <a:prstDash val="solid"/>
          </a:ln>
        </p:spPr>
      </p:sp>
      <p:sp>
        <p:nvSpPr>
          <p:cNvPr id="119" name="Shape 117"/>
          <p:cNvSpPr/>
          <p:nvPr/>
        </p:nvSpPr>
        <p:spPr>
          <a:xfrm>
            <a:off x="182880" y="5806440"/>
            <a:ext cx="22860" cy="22860"/>
          </a:xfrm>
          <a:prstGeom prst="ellipse">
            <a:avLst/>
          </a:prstGeom>
          <a:solidFill>
            <a:srgbClr val="2E4E7E">
              <a:alpha val="92000"/>
            </a:srgbClr>
          </a:solidFill>
          <a:ln w="12700">
            <a:solidFill>
              <a:srgbClr val="2E4E7E">
                <a:alpha val="0"/>
              </a:srgbClr>
            </a:solidFill>
            <a:prstDash val="solid"/>
          </a:ln>
        </p:spPr>
      </p:sp>
      <p:sp>
        <p:nvSpPr>
          <p:cNvPr id="120" name="Shape 118"/>
          <p:cNvSpPr/>
          <p:nvPr/>
        </p:nvSpPr>
        <p:spPr>
          <a:xfrm>
            <a:off x="384048" y="5806440"/>
            <a:ext cx="22860" cy="22860"/>
          </a:xfrm>
          <a:prstGeom prst="ellipse">
            <a:avLst/>
          </a:prstGeom>
          <a:solidFill>
            <a:srgbClr val="2E4E7E">
              <a:alpha val="92000"/>
            </a:srgbClr>
          </a:solidFill>
          <a:ln w="12700">
            <a:solidFill>
              <a:srgbClr val="2E4E7E">
                <a:alpha val="0"/>
              </a:srgbClr>
            </a:solidFill>
            <a:prstDash val="solid"/>
          </a:ln>
        </p:spPr>
      </p:sp>
      <p:sp>
        <p:nvSpPr>
          <p:cNvPr id="121" name="Shape 119"/>
          <p:cNvSpPr/>
          <p:nvPr/>
        </p:nvSpPr>
        <p:spPr>
          <a:xfrm>
            <a:off x="585216" y="5806440"/>
            <a:ext cx="22860" cy="22860"/>
          </a:xfrm>
          <a:prstGeom prst="ellipse">
            <a:avLst/>
          </a:prstGeom>
          <a:solidFill>
            <a:srgbClr val="2E4E7E">
              <a:alpha val="92000"/>
            </a:srgbClr>
          </a:solidFill>
          <a:ln w="12700">
            <a:solidFill>
              <a:srgbClr val="2E4E7E">
                <a:alpha val="0"/>
              </a:srgbClr>
            </a:solidFill>
            <a:prstDash val="solid"/>
          </a:ln>
        </p:spPr>
      </p:sp>
      <p:sp>
        <p:nvSpPr>
          <p:cNvPr id="122" name="Shape 120"/>
          <p:cNvSpPr/>
          <p:nvPr/>
        </p:nvSpPr>
        <p:spPr>
          <a:xfrm>
            <a:off x="786384" y="5806440"/>
            <a:ext cx="22860" cy="22860"/>
          </a:xfrm>
          <a:prstGeom prst="ellipse">
            <a:avLst/>
          </a:prstGeom>
          <a:solidFill>
            <a:srgbClr val="2E4E7E">
              <a:alpha val="92000"/>
            </a:srgbClr>
          </a:solidFill>
          <a:ln w="12700">
            <a:solidFill>
              <a:srgbClr val="2E4E7E">
                <a:alpha val="0"/>
              </a:srgbClr>
            </a:solidFill>
            <a:prstDash val="solid"/>
          </a:ln>
        </p:spPr>
      </p:sp>
      <p:sp>
        <p:nvSpPr>
          <p:cNvPr id="123" name="Shape 121"/>
          <p:cNvSpPr/>
          <p:nvPr/>
        </p:nvSpPr>
        <p:spPr>
          <a:xfrm>
            <a:off x="987552" y="5806440"/>
            <a:ext cx="22860" cy="22860"/>
          </a:xfrm>
          <a:prstGeom prst="ellipse">
            <a:avLst/>
          </a:prstGeom>
          <a:solidFill>
            <a:srgbClr val="2E4E7E">
              <a:alpha val="92000"/>
            </a:srgbClr>
          </a:solidFill>
          <a:ln w="12700">
            <a:solidFill>
              <a:srgbClr val="2E4E7E">
                <a:alpha val="0"/>
              </a:srgbClr>
            </a:solidFill>
            <a:prstDash val="solid"/>
          </a:ln>
        </p:spPr>
      </p:sp>
      <p:sp>
        <p:nvSpPr>
          <p:cNvPr id="124" name="Shape 122"/>
          <p:cNvSpPr/>
          <p:nvPr/>
        </p:nvSpPr>
        <p:spPr>
          <a:xfrm>
            <a:off x="1188720" y="5806440"/>
            <a:ext cx="22860" cy="22860"/>
          </a:xfrm>
          <a:prstGeom prst="ellipse">
            <a:avLst/>
          </a:prstGeom>
          <a:solidFill>
            <a:srgbClr val="2E4E7E">
              <a:alpha val="92000"/>
            </a:srgbClr>
          </a:solidFill>
          <a:ln w="12700">
            <a:solidFill>
              <a:srgbClr val="2E4E7E">
                <a:alpha val="0"/>
              </a:srgbClr>
            </a:solidFill>
            <a:prstDash val="solid"/>
          </a:ln>
        </p:spPr>
      </p:sp>
      <p:sp>
        <p:nvSpPr>
          <p:cNvPr id="125" name="Shape 123"/>
          <p:cNvSpPr/>
          <p:nvPr/>
        </p:nvSpPr>
        <p:spPr>
          <a:xfrm>
            <a:off x="1389888" y="5806440"/>
            <a:ext cx="22860" cy="22860"/>
          </a:xfrm>
          <a:prstGeom prst="ellipse">
            <a:avLst/>
          </a:prstGeom>
          <a:solidFill>
            <a:srgbClr val="2E4E7E">
              <a:alpha val="92000"/>
            </a:srgbClr>
          </a:solidFill>
          <a:ln w="12700">
            <a:solidFill>
              <a:srgbClr val="2E4E7E">
                <a:alpha val="0"/>
              </a:srgbClr>
            </a:solidFill>
            <a:prstDash val="solid"/>
          </a:ln>
        </p:spPr>
      </p:sp>
      <p:sp>
        <p:nvSpPr>
          <p:cNvPr id="126" name="Shape 124"/>
          <p:cNvSpPr/>
          <p:nvPr/>
        </p:nvSpPr>
        <p:spPr>
          <a:xfrm>
            <a:off x="1591056" y="5806440"/>
            <a:ext cx="22860" cy="22860"/>
          </a:xfrm>
          <a:prstGeom prst="ellipse">
            <a:avLst/>
          </a:prstGeom>
          <a:solidFill>
            <a:srgbClr val="2E4E7E">
              <a:alpha val="92000"/>
            </a:srgbClr>
          </a:solidFill>
          <a:ln w="12700">
            <a:solidFill>
              <a:srgbClr val="2E4E7E">
                <a:alpha val="0"/>
              </a:srgbClr>
            </a:solidFill>
            <a:prstDash val="solid"/>
          </a:ln>
        </p:spPr>
      </p:sp>
      <p:sp>
        <p:nvSpPr>
          <p:cNvPr id="127" name="Shape 125"/>
          <p:cNvSpPr/>
          <p:nvPr/>
        </p:nvSpPr>
        <p:spPr>
          <a:xfrm>
            <a:off x="1792224" y="5806440"/>
            <a:ext cx="22860" cy="22860"/>
          </a:xfrm>
          <a:prstGeom prst="ellipse">
            <a:avLst/>
          </a:prstGeom>
          <a:solidFill>
            <a:srgbClr val="2E4E7E">
              <a:alpha val="92000"/>
            </a:srgbClr>
          </a:solidFill>
          <a:ln w="12700">
            <a:solidFill>
              <a:srgbClr val="2E4E7E">
                <a:alpha val="0"/>
              </a:srgbClr>
            </a:solidFill>
            <a:prstDash val="solid"/>
          </a:ln>
        </p:spPr>
      </p:sp>
      <p:sp>
        <p:nvSpPr>
          <p:cNvPr id="128" name="Shape 126"/>
          <p:cNvSpPr/>
          <p:nvPr/>
        </p:nvSpPr>
        <p:spPr>
          <a:xfrm>
            <a:off x="1993392" y="5806440"/>
            <a:ext cx="22860" cy="22860"/>
          </a:xfrm>
          <a:prstGeom prst="ellipse">
            <a:avLst/>
          </a:prstGeom>
          <a:solidFill>
            <a:srgbClr val="2E4E7E">
              <a:alpha val="92000"/>
            </a:srgbClr>
          </a:solidFill>
          <a:ln w="12700">
            <a:solidFill>
              <a:srgbClr val="2E4E7E">
                <a:alpha val="0"/>
              </a:srgbClr>
            </a:solidFill>
            <a:prstDash val="solid"/>
          </a:ln>
        </p:spPr>
      </p:sp>
      <p:sp>
        <p:nvSpPr>
          <p:cNvPr id="129" name="Shape 127"/>
          <p:cNvSpPr/>
          <p:nvPr/>
        </p:nvSpPr>
        <p:spPr>
          <a:xfrm>
            <a:off x="2194560" y="5806440"/>
            <a:ext cx="22860" cy="22860"/>
          </a:xfrm>
          <a:prstGeom prst="ellipse">
            <a:avLst/>
          </a:prstGeom>
          <a:solidFill>
            <a:srgbClr val="2E4E7E">
              <a:alpha val="92000"/>
            </a:srgbClr>
          </a:solidFill>
          <a:ln w="12700">
            <a:solidFill>
              <a:srgbClr val="2E4E7E">
                <a:alpha val="0"/>
              </a:srgbClr>
            </a:solidFill>
            <a:prstDash val="solid"/>
          </a:ln>
        </p:spPr>
      </p:sp>
      <p:sp>
        <p:nvSpPr>
          <p:cNvPr id="130" name="Shape 128"/>
          <p:cNvSpPr/>
          <p:nvPr/>
        </p:nvSpPr>
        <p:spPr>
          <a:xfrm>
            <a:off x="2395728" y="5806440"/>
            <a:ext cx="22860" cy="22860"/>
          </a:xfrm>
          <a:prstGeom prst="ellipse">
            <a:avLst/>
          </a:prstGeom>
          <a:solidFill>
            <a:srgbClr val="2E4E7E">
              <a:alpha val="92000"/>
            </a:srgbClr>
          </a:solidFill>
          <a:ln w="12700">
            <a:solidFill>
              <a:srgbClr val="2E4E7E">
                <a:alpha val="0"/>
              </a:srgbClr>
            </a:solidFill>
            <a:prstDash val="solid"/>
          </a:ln>
        </p:spPr>
      </p:sp>
      <p:sp>
        <p:nvSpPr>
          <p:cNvPr id="131" name="Shape 129"/>
          <p:cNvSpPr/>
          <p:nvPr/>
        </p:nvSpPr>
        <p:spPr>
          <a:xfrm>
            <a:off x="2596896" y="5806440"/>
            <a:ext cx="22860" cy="22860"/>
          </a:xfrm>
          <a:prstGeom prst="ellipse">
            <a:avLst/>
          </a:prstGeom>
          <a:solidFill>
            <a:srgbClr val="2E4E7E">
              <a:alpha val="92000"/>
            </a:srgbClr>
          </a:solidFill>
          <a:ln w="12700">
            <a:solidFill>
              <a:srgbClr val="2E4E7E">
                <a:alpha val="0"/>
              </a:srgbClr>
            </a:solidFill>
            <a:prstDash val="solid"/>
          </a:ln>
        </p:spPr>
      </p:sp>
      <p:sp>
        <p:nvSpPr>
          <p:cNvPr id="132" name="Shape 130"/>
          <p:cNvSpPr/>
          <p:nvPr/>
        </p:nvSpPr>
        <p:spPr>
          <a:xfrm>
            <a:off x="182880" y="5989320"/>
            <a:ext cx="22860" cy="22860"/>
          </a:xfrm>
          <a:prstGeom prst="ellipse">
            <a:avLst/>
          </a:prstGeom>
          <a:solidFill>
            <a:srgbClr val="2E4E7E">
              <a:alpha val="92000"/>
            </a:srgbClr>
          </a:solidFill>
          <a:ln w="12700">
            <a:solidFill>
              <a:srgbClr val="2E4E7E">
                <a:alpha val="0"/>
              </a:srgbClr>
            </a:solidFill>
            <a:prstDash val="solid"/>
          </a:ln>
        </p:spPr>
      </p:sp>
      <p:sp>
        <p:nvSpPr>
          <p:cNvPr id="133" name="Shape 131"/>
          <p:cNvSpPr/>
          <p:nvPr/>
        </p:nvSpPr>
        <p:spPr>
          <a:xfrm>
            <a:off x="384048" y="5989320"/>
            <a:ext cx="22860" cy="22860"/>
          </a:xfrm>
          <a:prstGeom prst="ellipse">
            <a:avLst/>
          </a:prstGeom>
          <a:solidFill>
            <a:srgbClr val="2E4E7E">
              <a:alpha val="92000"/>
            </a:srgbClr>
          </a:solidFill>
          <a:ln w="12700">
            <a:solidFill>
              <a:srgbClr val="2E4E7E">
                <a:alpha val="0"/>
              </a:srgbClr>
            </a:solidFill>
            <a:prstDash val="solid"/>
          </a:ln>
        </p:spPr>
      </p:sp>
      <p:sp>
        <p:nvSpPr>
          <p:cNvPr id="134" name="Shape 132"/>
          <p:cNvSpPr/>
          <p:nvPr/>
        </p:nvSpPr>
        <p:spPr>
          <a:xfrm>
            <a:off x="585216" y="5989320"/>
            <a:ext cx="22860" cy="22860"/>
          </a:xfrm>
          <a:prstGeom prst="ellipse">
            <a:avLst/>
          </a:prstGeom>
          <a:solidFill>
            <a:srgbClr val="2E4E7E">
              <a:alpha val="92000"/>
            </a:srgbClr>
          </a:solidFill>
          <a:ln w="12700">
            <a:solidFill>
              <a:srgbClr val="2E4E7E">
                <a:alpha val="0"/>
              </a:srgbClr>
            </a:solidFill>
            <a:prstDash val="solid"/>
          </a:ln>
        </p:spPr>
      </p:sp>
      <p:sp>
        <p:nvSpPr>
          <p:cNvPr id="135" name="Shape 133"/>
          <p:cNvSpPr/>
          <p:nvPr/>
        </p:nvSpPr>
        <p:spPr>
          <a:xfrm>
            <a:off x="786384" y="5989320"/>
            <a:ext cx="22860" cy="22860"/>
          </a:xfrm>
          <a:prstGeom prst="ellipse">
            <a:avLst/>
          </a:prstGeom>
          <a:solidFill>
            <a:srgbClr val="2E4E7E">
              <a:alpha val="92000"/>
            </a:srgbClr>
          </a:solidFill>
          <a:ln w="12700">
            <a:solidFill>
              <a:srgbClr val="2E4E7E">
                <a:alpha val="0"/>
              </a:srgbClr>
            </a:solidFill>
            <a:prstDash val="solid"/>
          </a:ln>
        </p:spPr>
      </p:sp>
      <p:sp>
        <p:nvSpPr>
          <p:cNvPr id="136" name="Shape 134"/>
          <p:cNvSpPr/>
          <p:nvPr/>
        </p:nvSpPr>
        <p:spPr>
          <a:xfrm>
            <a:off x="987552" y="5989320"/>
            <a:ext cx="22860" cy="22860"/>
          </a:xfrm>
          <a:prstGeom prst="ellipse">
            <a:avLst/>
          </a:prstGeom>
          <a:solidFill>
            <a:srgbClr val="2E4E7E">
              <a:alpha val="92000"/>
            </a:srgbClr>
          </a:solidFill>
          <a:ln w="12700">
            <a:solidFill>
              <a:srgbClr val="2E4E7E">
                <a:alpha val="0"/>
              </a:srgbClr>
            </a:solidFill>
            <a:prstDash val="solid"/>
          </a:ln>
        </p:spPr>
      </p:sp>
      <p:sp>
        <p:nvSpPr>
          <p:cNvPr id="137" name="Shape 135"/>
          <p:cNvSpPr/>
          <p:nvPr/>
        </p:nvSpPr>
        <p:spPr>
          <a:xfrm>
            <a:off x="1188720" y="5989320"/>
            <a:ext cx="22860" cy="22860"/>
          </a:xfrm>
          <a:prstGeom prst="ellipse">
            <a:avLst/>
          </a:prstGeom>
          <a:solidFill>
            <a:srgbClr val="2E4E7E">
              <a:alpha val="92000"/>
            </a:srgbClr>
          </a:solidFill>
          <a:ln w="12700">
            <a:solidFill>
              <a:srgbClr val="2E4E7E">
                <a:alpha val="0"/>
              </a:srgbClr>
            </a:solidFill>
            <a:prstDash val="solid"/>
          </a:ln>
        </p:spPr>
      </p:sp>
      <p:sp>
        <p:nvSpPr>
          <p:cNvPr id="138" name="Shape 136"/>
          <p:cNvSpPr/>
          <p:nvPr/>
        </p:nvSpPr>
        <p:spPr>
          <a:xfrm>
            <a:off x="1389888" y="5989320"/>
            <a:ext cx="22860" cy="22860"/>
          </a:xfrm>
          <a:prstGeom prst="ellipse">
            <a:avLst/>
          </a:prstGeom>
          <a:solidFill>
            <a:srgbClr val="2E4E7E">
              <a:alpha val="92000"/>
            </a:srgbClr>
          </a:solidFill>
          <a:ln w="12700">
            <a:solidFill>
              <a:srgbClr val="2E4E7E">
                <a:alpha val="0"/>
              </a:srgbClr>
            </a:solidFill>
            <a:prstDash val="solid"/>
          </a:ln>
        </p:spPr>
      </p:sp>
      <p:sp>
        <p:nvSpPr>
          <p:cNvPr id="139" name="Shape 137"/>
          <p:cNvSpPr/>
          <p:nvPr/>
        </p:nvSpPr>
        <p:spPr>
          <a:xfrm>
            <a:off x="1591056" y="5989320"/>
            <a:ext cx="22860" cy="22860"/>
          </a:xfrm>
          <a:prstGeom prst="ellipse">
            <a:avLst/>
          </a:prstGeom>
          <a:solidFill>
            <a:srgbClr val="2E4E7E">
              <a:alpha val="92000"/>
            </a:srgbClr>
          </a:solidFill>
          <a:ln w="12700">
            <a:solidFill>
              <a:srgbClr val="2E4E7E">
                <a:alpha val="0"/>
              </a:srgbClr>
            </a:solidFill>
            <a:prstDash val="solid"/>
          </a:ln>
        </p:spPr>
      </p:sp>
      <p:sp>
        <p:nvSpPr>
          <p:cNvPr id="140" name="Shape 138"/>
          <p:cNvSpPr/>
          <p:nvPr/>
        </p:nvSpPr>
        <p:spPr>
          <a:xfrm>
            <a:off x="1792224" y="5989320"/>
            <a:ext cx="22860" cy="22860"/>
          </a:xfrm>
          <a:prstGeom prst="ellipse">
            <a:avLst/>
          </a:prstGeom>
          <a:solidFill>
            <a:srgbClr val="2E4E7E">
              <a:alpha val="92000"/>
            </a:srgbClr>
          </a:solidFill>
          <a:ln w="12700">
            <a:solidFill>
              <a:srgbClr val="2E4E7E">
                <a:alpha val="0"/>
              </a:srgbClr>
            </a:solidFill>
            <a:prstDash val="solid"/>
          </a:ln>
        </p:spPr>
      </p:sp>
      <p:sp>
        <p:nvSpPr>
          <p:cNvPr id="141" name="Shape 139"/>
          <p:cNvSpPr/>
          <p:nvPr/>
        </p:nvSpPr>
        <p:spPr>
          <a:xfrm>
            <a:off x="1993392" y="5989320"/>
            <a:ext cx="22860" cy="22860"/>
          </a:xfrm>
          <a:prstGeom prst="ellipse">
            <a:avLst/>
          </a:prstGeom>
          <a:solidFill>
            <a:srgbClr val="2E4E7E">
              <a:alpha val="92000"/>
            </a:srgbClr>
          </a:solidFill>
          <a:ln w="12700">
            <a:solidFill>
              <a:srgbClr val="2E4E7E">
                <a:alpha val="0"/>
              </a:srgbClr>
            </a:solidFill>
            <a:prstDash val="solid"/>
          </a:ln>
        </p:spPr>
      </p:sp>
      <p:sp>
        <p:nvSpPr>
          <p:cNvPr id="142" name="Shape 140"/>
          <p:cNvSpPr/>
          <p:nvPr/>
        </p:nvSpPr>
        <p:spPr>
          <a:xfrm>
            <a:off x="2194560" y="5989320"/>
            <a:ext cx="22860" cy="22860"/>
          </a:xfrm>
          <a:prstGeom prst="ellipse">
            <a:avLst/>
          </a:prstGeom>
          <a:solidFill>
            <a:srgbClr val="2E4E7E">
              <a:alpha val="92000"/>
            </a:srgbClr>
          </a:solidFill>
          <a:ln w="12700">
            <a:solidFill>
              <a:srgbClr val="2E4E7E">
                <a:alpha val="0"/>
              </a:srgbClr>
            </a:solidFill>
            <a:prstDash val="solid"/>
          </a:ln>
        </p:spPr>
      </p:sp>
      <p:sp>
        <p:nvSpPr>
          <p:cNvPr id="143" name="Shape 141"/>
          <p:cNvSpPr/>
          <p:nvPr/>
        </p:nvSpPr>
        <p:spPr>
          <a:xfrm>
            <a:off x="2395728" y="5989320"/>
            <a:ext cx="22860" cy="22860"/>
          </a:xfrm>
          <a:prstGeom prst="ellipse">
            <a:avLst/>
          </a:prstGeom>
          <a:solidFill>
            <a:srgbClr val="2E4E7E">
              <a:alpha val="92000"/>
            </a:srgbClr>
          </a:solidFill>
          <a:ln w="12700">
            <a:solidFill>
              <a:srgbClr val="2E4E7E">
                <a:alpha val="0"/>
              </a:srgbClr>
            </a:solidFill>
            <a:prstDash val="solid"/>
          </a:ln>
        </p:spPr>
      </p:sp>
      <p:sp>
        <p:nvSpPr>
          <p:cNvPr id="144" name="Shape 142"/>
          <p:cNvSpPr/>
          <p:nvPr/>
        </p:nvSpPr>
        <p:spPr>
          <a:xfrm>
            <a:off x="2596896" y="5989320"/>
            <a:ext cx="22860" cy="22860"/>
          </a:xfrm>
          <a:prstGeom prst="ellipse">
            <a:avLst/>
          </a:prstGeom>
          <a:solidFill>
            <a:srgbClr val="2E4E7E">
              <a:alpha val="92000"/>
            </a:srgbClr>
          </a:solidFill>
          <a:ln w="12700">
            <a:solidFill>
              <a:srgbClr val="2E4E7E">
                <a:alpha val="0"/>
              </a:srgbClr>
            </a:solidFill>
            <a:prstDash val="solid"/>
          </a:ln>
        </p:spPr>
      </p:sp>
      <p:sp>
        <p:nvSpPr>
          <p:cNvPr id="145" name="Shape 143"/>
          <p:cNvSpPr/>
          <p:nvPr/>
        </p:nvSpPr>
        <p:spPr>
          <a:xfrm>
            <a:off x="182880" y="6172200"/>
            <a:ext cx="22860" cy="22860"/>
          </a:xfrm>
          <a:prstGeom prst="ellipse">
            <a:avLst/>
          </a:prstGeom>
          <a:solidFill>
            <a:srgbClr val="2E4E7E">
              <a:alpha val="92000"/>
            </a:srgbClr>
          </a:solidFill>
          <a:ln w="12700">
            <a:solidFill>
              <a:srgbClr val="2E4E7E">
                <a:alpha val="0"/>
              </a:srgbClr>
            </a:solidFill>
            <a:prstDash val="solid"/>
          </a:ln>
        </p:spPr>
      </p:sp>
      <p:sp>
        <p:nvSpPr>
          <p:cNvPr id="146" name="Shape 144"/>
          <p:cNvSpPr/>
          <p:nvPr/>
        </p:nvSpPr>
        <p:spPr>
          <a:xfrm>
            <a:off x="384048" y="6172200"/>
            <a:ext cx="22860" cy="22860"/>
          </a:xfrm>
          <a:prstGeom prst="ellipse">
            <a:avLst/>
          </a:prstGeom>
          <a:solidFill>
            <a:srgbClr val="2E4E7E">
              <a:alpha val="92000"/>
            </a:srgbClr>
          </a:solidFill>
          <a:ln w="12700">
            <a:solidFill>
              <a:srgbClr val="2E4E7E">
                <a:alpha val="0"/>
              </a:srgbClr>
            </a:solidFill>
            <a:prstDash val="solid"/>
          </a:ln>
        </p:spPr>
      </p:sp>
      <p:sp>
        <p:nvSpPr>
          <p:cNvPr id="147" name="Shape 145"/>
          <p:cNvSpPr/>
          <p:nvPr/>
        </p:nvSpPr>
        <p:spPr>
          <a:xfrm>
            <a:off x="585216" y="6172200"/>
            <a:ext cx="22860" cy="22860"/>
          </a:xfrm>
          <a:prstGeom prst="ellipse">
            <a:avLst/>
          </a:prstGeom>
          <a:solidFill>
            <a:srgbClr val="2E4E7E">
              <a:alpha val="92000"/>
            </a:srgbClr>
          </a:solidFill>
          <a:ln w="12700">
            <a:solidFill>
              <a:srgbClr val="2E4E7E">
                <a:alpha val="0"/>
              </a:srgbClr>
            </a:solidFill>
            <a:prstDash val="solid"/>
          </a:ln>
        </p:spPr>
      </p:sp>
      <p:sp>
        <p:nvSpPr>
          <p:cNvPr id="148" name="Shape 146"/>
          <p:cNvSpPr/>
          <p:nvPr/>
        </p:nvSpPr>
        <p:spPr>
          <a:xfrm>
            <a:off x="786384" y="6172200"/>
            <a:ext cx="22860" cy="22860"/>
          </a:xfrm>
          <a:prstGeom prst="ellipse">
            <a:avLst/>
          </a:prstGeom>
          <a:solidFill>
            <a:srgbClr val="2E4E7E">
              <a:alpha val="92000"/>
            </a:srgbClr>
          </a:solidFill>
          <a:ln w="12700">
            <a:solidFill>
              <a:srgbClr val="2E4E7E">
                <a:alpha val="0"/>
              </a:srgbClr>
            </a:solidFill>
            <a:prstDash val="solid"/>
          </a:ln>
        </p:spPr>
      </p:sp>
      <p:sp>
        <p:nvSpPr>
          <p:cNvPr id="149" name="Shape 147"/>
          <p:cNvSpPr/>
          <p:nvPr/>
        </p:nvSpPr>
        <p:spPr>
          <a:xfrm>
            <a:off x="987552" y="6172200"/>
            <a:ext cx="22860" cy="22860"/>
          </a:xfrm>
          <a:prstGeom prst="ellipse">
            <a:avLst/>
          </a:prstGeom>
          <a:solidFill>
            <a:srgbClr val="2E4E7E">
              <a:alpha val="92000"/>
            </a:srgbClr>
          </a:solidFill>
          <a:ln w="12700">
            <a:solidFill>
              <a:srgbClr val="2E4E7E">
                <a:alpha val="0"/>
              </a:srgbClr>
            </a:solidFill>
            <a:prstDash val="solid"/>
          </a:ln>
        </p:spPr>
      </p:sp>
      <p:sp>
        <p:nvSpPr>
          <p:cNvPr id="150" name="Shape 148"/>
          <p:cNvSpPr/>
          <p:nvPr/>
        </p:nvSpPr>
        <p:spPr>
          <a:xfrm>
            <a:off x="1188720" y="6172200"/>
            <a:ext cx="22860" cy="22860"/>
          </a:xfrm>
          <a:prstGeom prst="ellipse">
            <a:avLst/>
          </a:prstGeom>
          <a:solidFill>
            <a:srgbClr val="2E4E7E">
              <a:alpha val="92000"/>
            </a:srgbClr>
          </a:solidFill>
          <a:ln w="12700">
            <a:solidFill>
              <a:srgbClr val="2E4E7E">
                <a:alpha val="0"/>
              </a:srgbClr>
            </a:solidFill>
            <a:prstDash val="solid"/>
          </a:ln>
        </p:spPr>
      </p:sp>
      <p:sp>
        <p:nvSpPr>
          <p:cNvPr id="151" name="Shape 149"/>
          <p:cNvSpPr/>
          <p:nvPr/>
        </p:nvSpPr>
        <p:spPr>
          <a:xfrm>
            <a:off x="1389888" y="6172200"/>
            <a:ext cx="22860" cy="22860"/>
          </a:xfrm>
          <a:prstGeom prst="ellipse">
            <a:avLst/>
          </a:prstGeom>
          <a:solidFill>
            <a:srgbClr val="2E4E7E">
              <a:alpha val="92000"/>
            </a:srgbClr>
          </a:solidFill>
          <a:ln w="12700">
            <a:solidFill>
              <a:srgbClr val="2E4E7E">
                <a:alpha val="0"/>
              </a:srgbClr>
            </a:solidFill>
            <a:prstDash val="solid"/>
          </a:ln>
        </p:spPr>
      </p:sp>
      <p:sp>
        <p:nvSpPr>
          <p:cNvPr id="152" name="Shape 150"/>
          <p:cNvSpPr/>
          <p:nvPr/>
        </p:nvSpPr>
        <p:spPr>
          <a:xfrm>
            <a:off x="1591056" y="6172200"/>
            <a:ext cx="22860" cy="22860"/>
          </a:xfrm>
          <a:prstGeom prst="ellipse">
            <a:avLst/>
          </a:prstGeom>
          <a:solidFill>
            <a:srgbClr val="2E4E7E">
              <a:alpha val="92000"/>
            </a:srgbClr>
          </a:solidFill>
          <a:ln w="12700">
            <a:solidFill>
              <a:srgbClr val="2E4E7E">
                <a:alpha val="0"/>
              </a:srgbClr>
            </a:solidFill>
            <a:prstDash val="solid"/>
          </a:ln>
        </p:spPr>
      </p:sp>
      <p:sp>
        <p:nvSpPr>
          <p:cNvPr id="153" name="Shape 151"/>
          <p:cNvSpPr/>
          <p:nvPr/>
        </p:nvSpPr>
        <p:spPr>
          <a:xfrm>
            <a:off x="1792224" y="6172200"/>
            <a:ext cx="22860" cy="22860"/>
          </a:xfrm>
          <a:prstGeom prst="ellipse">
            <a:avLst/>
          </a:prstGeom>
          <a:solidFill>
            <a:srgbClr val="2E4E7E">
              <a:alpha val="92000"/>
            </a:srgbClr>
          </a:solidFill>
          <a:ln w="12700">
            <a:solidFill>
              <a:srgbClr val="2E4E7E">
                <a:alpha val="0"/>
              </a:srgbClr>
            </a:solidFill>
            <a:prstDash val="solid"/>
          </a:ln>
        </p:spPr>
      </p:sp>
      <p:sp>
        <p:nvSpPr>
          <p:cNvPr id="154" name="Shape 152"/>
          <p:cNvSpPr/>
          <p:nvPr/>
        </p:nvSpPr>
        <p:spPr>
          <a:xfrm>
            <a:off x="1993392" y="6172200"/>
            <a:ext cx="22860" cy="22860"/>
          </a:xfrm>
          <a:prstGeom prst="ellipse">
            <a:avLst/>
          </a:prstGeom>
          <a:solidFill>
            <a:srgbClr val="2E4E7E">
              <a:alpha val="92000"/>
            </a:srgbClr>
          </a:solidFill>
          <a:ln w="12700">
            <a:solidFill>
              <a:srgbClr val="2E4E7E">
                <a:alpha val="0"/>
              </a:srgbClr>
            </a:solidFill>
            <a:prstDash val="solid"/>
          </a:ln>
        </p:spPr>
      </p:sp>
      <p:sp>
        <p:nvSpPr>
          <p:cNvPr id="155" name="Shape 153"/>
          <p:cNvSpPr/>
          <p:nvPr/>
        </p:nvSpPr>
        <p:spPr>
          <a:xfrm>
            <a:off x="2194560" y="6172200"/>
            <a:ext cx="22860" cy="22860"/>
          </a:xfrm>
          <a:prstGeom prst="ellipse">
            <a:avLst/>
          </a:prstGeom>
          <a:solidFill>
            <a:srgbClr val="2E4E7E">
              <a:alpha val="92000"/>
            </a:srgbClr>
          </a:solidFill>
          <a:ln w="12700">
            <a:solidFill>
              <a:srgbClr val="2E4E7E">
                <a:alpha val="0"/>
              </a:srgbClr>
            </a:solidFill>
            <a:prstDash val="solid"/>
          </a:ln>
        </p:spPr>
      </p:sp>
      <p:sp>
        <p:nvSpPr>
          <p:cNvPr id="156" name="Shape 154"/>
          <p:cNvSpPr/>
          <p:nvPr/>
        </p:nvSpPr>
        <p:spPr>
          <a:xfrm>
            <a:off x="2395728" y="6172200"/>
            <a:ext cx="22860" cy="22860"/>
          </a:xfrm>
          <a:prstGeom prst="ellipse">
            <a:avLst/>
          </a:prstGeom>
          <a:solidFill>
            <a:srgbClr val="2E4E7E">
              <a:alpha val="92000"/>
            </a:srgbClr>
          </a:solidFill>
          <a:ln w="12700">
            <a:solidFill>
              <a:srgbClr val="2E4E7E">
                <a:alpha val="0"/>
              </a:srgbClr>
            </a:solidFill>
            <a:prstDash val="solid"/>
          </a:ln>
        </p:spPr>
      </p:sp>
      <p:sp>
        <p:nvSpPr>
          <p:cNvPr id="157" name="Shape 155"/>
          <p:cNvSpPr/>
          <p:nvPr/>
        </p:nvSpPr>
        <p:spPr>
          <a:xfrm>
            <a:off x="2596896" y="6172200"/>
            <a:ext cx="22860" cy="22860"/>
          </a:xfrm>
          <a:prstGeom prst="ellipse">
            <a:avLst/>
          </a:prstGeom>
          <a:solidFill>
            <a:srgbClr val="2E4E7E">
              <a:alpha val="92000"/>
            </a:srgbClr>
          </a:solidFill>
          <a:ln w="12700">
            <a:solidFill>
              <a:srgbClr val="2E4E7E">
                <a:alpha val="0"/>
              </a:srgbClr>
            </a:solidFill>
            <a:prstDash val="solid"/>
          </a:ln>
        </p:spPr>
      </p:sp>
      <p:sp>
        <p:nvSpPr>
          <p:cNvPr id="158" name="Shape 156"/>
          <p:cNvSpPr/>
          <p:nvPr/>
        </p:nvSpPr>
        <p:spPr>
          <a:xfrm>
            <a:off x="182880" y="6355080"/>
            <a:ext cx="22860" cy="22860"/>
          </a:xfrm>
          <a:prstGeom prst="ellipse">
            <a:avLst/>
          </a:prstGeom>
          <a:solidFill>
            <a:srgbClr val="2E4E7E">
              <a:alpha val="92000"/>
            </a:srgbClr>
          </a:solidFill>
          <a:ln w="12700">
            <a:solidFill>
              <a:srgbClr val="2E4E7E">
                <a:alpha val="0"/>
              </a:srgbClr>
            </a:solidFill>
            <a:prstDash val="solid"/>
          </a:ln>
        </p:spPr>
      </p:sp>
      <p:sp>
        <p:nvSpPr>
          <p:cNvPr id="159" name="Shape 157"/>
          <p:cNvSpPr/>
          <p:nvPr/>
        </p:nvSpPr>
        <p:spPr>
          <a:xfrm>
            <a:off x="384048" y="6355080"/>
            <a:ext cx="22860" cy="22860"/>
          </a:xfrm>
          <a:prstGeom prst="ellipse">
            <a:avLst/>
          </a:prstGeom>
          <a:solidFill>
            <a:srgbClr val="2E4E7E">
              <a:alpha val="92000"/>
            </a:srgbClr>
          </a:solidFill>
          <a:ln w="12700">
            <a:solidFill>
              <a:srgbClr val="2E4E7E">
                <a:alpha val="0"/>
              </a:srgbClr>
            </a:solidFill>
            <a:prstDash val="solid"/>
          </a:ln>
        </p:spPr>
      </p:sp>
      <p:sp>
        <p:nvSpPr>
          <p:cNvPr id="160" name="Shape 158"/>
          <p:cNvSpPr/>
          <p:nvPr/>
        </p:nvSpPr>
        <p:spPr>
          <a:xfrm>
            <a:off x="585216" y="6355080"/>
            <a:ext cx="22860" cy="22860"/>
          </a:xfrm>
          <a:prstGeom prst="ellipse">
            <a:avLst/>
          </a:prstGeom>
          <a:solidFill>
            <a:srgbClr val="2E4E7E">
              <a:alpha val="92000"/>
            </a:srgbClr>
          </a:solidFill>
          <a:ln w="12700">
            <a:solidFill>
              <a:srgbClr val="2E4E7E">
                <a:alpha val="0"/>
              </a:srgbClr>
            </a:solidFill>
            <a:prstDash val="solid"/>
          </a:ln>
        </p:spPr>
      </p:sp>
      <p:sp>
        <p:nvSpPr>
          <p:cNvPr id="161" name="Shape 159"/>
          <p:cNvSpPr/>
          <p:nvPr/>
        </p:nvSpPr>
        <p:spPr>
          <a:xfrm>
            <a:off x="786384" y="6355080"/>
            <a:ext cx="22860" cy="22860"/>
          </a:xfrm>
          <a:prstGeom prst="ellipse">
            <a:avLst/>
          </a:prstGeom>
          <a:solidFill>
            <a:srgbClr val="2E4E7E">
              <a:alpha val="92000"/>
            </a:srgbClr>
          </a:solidFill>
          <a:ln w="12700">
            <a:solidFill>
              <a:srgbClr val="2E4E7E">
                <a:alpha val="0"/>
              </a:srgbClr>
            </a:solidFill>
            <a:prstDash val="solid"/>
          </a:ln>
        </p:spPr>
      </p:sp>
      <p:sp>
        <p:nvSpPr>
          <p:cNvPr id="162" name="Shape 160"/>
          <p:cNvSpPr/>
          <p:nvPr/>
        </p:nvSpPr>
        <p:spPr>
          <a:xfrm>
            <a:off x="987552" y="6355080"/>
            <a:ext cx="22860" cy="22860"/>
          </a:xfrm>
          <a:prstGeom prst="ellipse">
            <a:avLst/>
          </a:prstGeom>
          <a:solidFill>
            <a:srgbClr val="2E4E7E">
              <a:alpha val="92000"/>
            </a:srgbClr>
          </a:solidFill>
          <a:ln w="12700">
            <a:solidFill>
              <a:srgbClr val="2E4E7E">
                <a:alpha val="0"/>
              </a:srgbClr>
            </a:solidFill>
            <a:prstDash val="solid"/>
          </a:ln>
        </p:spPr>
      </p:sp>
      <p:sp>
        <p:nvSpPr>
          <p:cNvPr id="163" name="Shape 161"/>
          <p:cNvSpPr/>
          <p:nvPr/>
        </p:nvSpPr>
        <p:spPr>
          <a:xfrm>
            <a:off x="1188720" y="6355080"/>
            <a:ext cx="22860" cy="22860"/>
          </a:xfrm>
          <a:prstGeom prst="ellipse">
            <a:avLst/>
          </a:prstGeom>
          <a:solidFill>
            <a:srgbClr val="2E4E7E">
              <a:alpha val="92000"/>
            </a:srgbClr>
          </a:solidFill>
          <a:ln w="12700">
            <a:solidFill>
              <a:srgbClr val="2E4E7E">
                <a:alpha val="0"/>
              </a:srgbClr>
            </a:solidFill>
            <a:prstDash val="solid"/>
          </a:ln>
        </p:spPr>
      </p:sp>
      <p:sp>
        <p:nvSpPr>
          <p:cNvPr id="164" name="Shape 162"/>
          <p:cNvSpPr/>
          <p:nvPr/>
        </p:nvSpPr>
        <p:spPr>
          <a:xfrm>
            <a:off x="1389888" y="6355080"/>
            <a:ext cx="22860" cy="22860"/>
          </a:xfrm>
          <a:prstGeom prst="ellipse">
            <a:avLst/>
          </a:prstGeom>
          <a:solidFill>
            <a:srgbClr val="2E4E7E">
              <a:alpha val="92000"/>
            </a:srgbClr>
          </a:solidFill>
          <a:ln w="12700">
            <a:solidFill>
              <a:srgbClr val="2E4E7E">
                <a:alpha val="0"/>
              </a:srgbClr>
            </a:solidFill>
            <a:prstDash val="solid"/>
          </a:ln>
        </p:spPr>
      </p:sp>
      <p:sp>
        <p:nvSpPr>
          <p:cNvPr id="165" name="Shape 163"/>
          <p:cNvSpPr/>
          <p:nvPr/>
        </p:nvSpPr>
        <p:spPr>
          <a:xfrm>
            <a:off x="1591056" y="6355080"/>
            <a:ext cx="22860" cy="22860"/>
          </a:xfrm>
          <a:prstGeom prst="ellipse">
            <a:avLst/>
          </a:prstGeom>
          <a:solidFill>
            <a:srgbClr val="2E4E7E">
              <a:alpha val="92000"/>
            </a:srgbClr>
          </a:solidFill>
          <a:ln w="12700">
            <a:solidFill>
              <a:srgbClr val="2E4E7E">
                <a:alpha val="0"/>
              </a:srgbClr>
            </a:solidFill>
            <a:prstDash val="solid"/>
          </a:ln>
        </p:spPr>
      </p:sp>
      <p:sp>
        <p:nvSpPr>
          <p:cNvPr id="166" name="Shape 164"/>
          <p:cNvSpPr/>
          <p:nvPr/>
        </p:nvSpPr>
        <p:spPr>
          <a:xfrm>
            <a:off x="1792224" y="6355080"/>
            <a:ext cx="22860" cy="22860"/>
          </a:xfrm>
          <a:prstGeom prst="ellipse">
            <a:avLst/>
          </a:prstGeom>
          <a:solidFill>
            <a:srgbClr val="2E4E7E">
              <a:alpha val="92000"/>
            </a:srgbClr>
          </a:solidFill>
          <a:ln w="12700">
            <a:solidFill>
              <a:srgbClr val="2E4E7E">
                <a:alpha val="0"/>
              </a:srgbClr>
            </a:solidFill>
            <a:prstDash val="solid"/>
          </a:ln>
        </p:spPr>
      </p:sp>
      <p:sp>
        <p:nvSpPr>
          <p:cNvPr id="167" name="Shape 165"/>
          <p:cNvSpPr/>
          <p:nvPr/>
        </p:nvSpPr>
        <p:spPr>
          <a:xfrm>
            <a:off x="1993392" y="6355080"/>
            <a:ext cx="22860" cy="22860"/>
          </a:xfrm>
          <a:prstGeom prst="ellipse">
            <a:avLst/>
          </a:prstGeom>
          <a:solidFill>
            <a:srgbClr val="2E4E7E">
              <a:alpha val="92000"/>
            </a:srgbClr>
          </a:solidFill>
          <a:ln w="12700">
            <a:solidFill>
              <a:srgbClr val="2E4E7E">
                <a:alpha val="0"/>
              </a:srgbClr>
            </a:solidFill>
            <a:prstDash val="solid"/>
          </a:ln>
        </p:spPr>
      </p:sp>
      <p:sp>
        <p:nvSpPr>
          <p:cNvPr id="168" name="Shape 166"/>
          <p:cNvSpPr/>
          <p:nvPr/>
        </p:nvSpPr>
        <p:spPr>
          <a:xfrm>
            <a:off x="2194560" y="6355080"/>
            <a:ext cx="22860" cy="22860"/>
          </a:xfrm>
          <a:prstGeom prst="ellipse">
            <a:avLst/>
          </a:prstGeom>
          <a:solidFill>
            <a:srgbClr val="2E4E7E">
              <a:alpha val="92000"/>
            </a:srgbClr>
          </a:solidFill>
          <a:ln w="12700">
            <a:solidFill>
              <a:srgbClr val="2E4E7E">
                <a:alpha val="0"/>
              </a:srgbClr>
            </a:solidFill>
            <a:prstDash val="solid"/>
          </a:ln>
        </p:spPr>
      </p:sp>
      <p:sp>
        <p:nvSpPr>
          <p:cNvPr id="169" name="Shape 167"/>
          <p:cNvSpPr/>
          <p:nvPr/>
        </p:nvSpPr>
        <p:spPr>
          <a:xfrm>
            <a:off x="2395728" y="6355080"/>
            <a:ext cx="22860" cy="22860"/>
          </a:xfrm>
          <a:prstGeom prst="ellipse">
            <a:avLst/>
          </a:prstGeom>
          <a:solidFill>
            <a:srgbClr val="2E4E7E">
              <a:alpha val="92000"/>
            </a:srgbClr>
          </a:solidFill>
          <a:ln w="12700">
            <a:solidFill>
              <a:srgbClr val="2E4E7E">
                <a:alpha val="0"/>
              </a:srgbClr>
            </a:solidFill>
            <a:prstDash val="solid"/>
          </a:ln>
        </p:spPr>
      </p:sp>
      <p:sp>
        <p:nvSpPr>
          <p:cNvPr id="170" name="Shape 168"/>
          <p:cNvSpPr/>
          <p:nvPr/>
        </p:nvSpPr>
        <p:spPr>
          <a:xfrm>
            <a:off x="2596896" y="6355080"/>
            <a:ext cx="22860" cy="22860"/>
          </a:xfrm>
          <a:prstGeom prst="ellipse">
            <a:avLst/>
          </a:prstGeom>
          <a:solidFill>
            <a:srgbClr val="2E4E7E">
              <a:alpha val="92000"/>
            </a:srgbClr>
          </a:solidFill>
          <a:ln w="12700">
            <a:solidFill>
              <a:srgbClr val="2E4E7E">
                <a:alpha val="0"/>
              </a:srgbClr>
            </a:solidFill>
            <a:prstDash val="solid"/>
          </a:ln>
        </p:spPr>
      </p:sp>
      <p:sp>
        <p:nvSpPr>
          <p:cNvPr id="171" name="Shape 169"/>
          <p:cNvSpPr/>
          <p:nvPr/>
        </p:nvSpPr>
        <p:spPr>
          <a:xfrm>
            <a:off x="182880" y="6537960"/>
            <a:ext cx="22860" cy="22860"/>
          </a:xfrm>
          <a:prstGeom prst="ellipse">
            <a:avLst/>
          </a:prstGeom>
          <a:solidFill>
            <a:srgbClr val="2E4E7E">
              <a:alpha val="92000"/>
            </a:srgbClr>
          </a:solidFill>
          <a:ln w="12700">
            <a:solidFill>
              <a:srgbClr val="2E4E7E">
                <a:alpha val="0"/>
              </a:srgbClr>
            </a:solidFill>
            <a:prstDash val="solid"/>
          </a:ln>
        </p:spPr>
      </p:sp>
      <p:sp>
        <p:nvSpPr>
          <p:cNvPr id="172" name="Shape 170"/>
          <p:cNvSpPr/>
          <p:nvPr/>
        </p:nvSpPr>
        <p:spPr>
          <a:xfrm>
            <a:off x="384048" y="6537960"/>
            <a:ext cx="22860" cy="22860"/>
          </a:xfrm>
          <a:prstGeom prst="ellipse">
            <a:avLst/>
          </a:prstGeom>
          <a:solidFill>
            <a:srgbClr val="2E4E7E">
              <a:alpha val="92000"/>
            </a:srgbClr>
          </a:solidFill>
          <a:ln w="12700">
            <a:solidFill>
              <a:srgbClr val="2E4E7E">
                <a:alpha val="0"/>
              </a:srgbClr>
            </a:solidFill>
            <a:prstDash val="solid"/>
          </a:ln>
        </p:spPr>
      </p:sp>
      <p:sp>
        <p:nvSpPr>
          <p:cNvPr id="173" name="Shape 171"/>
          <p:cNvSpPr/>
          <p:nvPr/>
        </p:nvSpPr>
        <p:spPr>
          <a:xfrm>
            <a:off x="585216" y="6537960"/>
            <a:ext cx="22860" cy="22860"/>
          </a:xfrm>
          <a:prstGeom prst="ellipse">
            <a:avLst/>
          </a:prstGeom>
          <a:solidFill>
            <a:srgbClr val="2E4E7E">
              <a:alpha val="92000"/>
            </a:srgbClr>
          </a:solidFill>
          <a:ln w="12700">
            <a:solidFill>
              <a:srgbClr val="2E4E7E">
                <a:alpha val="0"/>
              </a:srgbClr>
            </a:solidFill>
            <a:prstDash val="solid"/>
          </a:ln>
        </p:spPr>
      </p:sp>
      <p:sp>
        <p:nvSpPr>
          <p:cNvPr id="174" name="Shape 172"/>
          <p:cNvSpPr/>
          <p:nvPr/>
        </p:nvSpPr>
        <p:spPr>
          <a:xfrm>
            <a:off x="786384" y="6537960"/>
            <a:ext cx="22860" cy="22860"/>
          </a:xfrm>
          <a:prstGeom prst="ellipse">
            <a:avLst/>
          </a:prstGeom>
          <a:solidFill>
            <a:srgbClr val="2E4E7E">
              <a:alpha val="92000"/>
            </a:srgbClr>
          </a:solidFill>
          <a:ln w="12700">
            <a:solidFill>
              <a:srgbClr val="2E4E7E">
                <a:alpha val="0"/>
              </a:srgbClr>
            </a:solidFill>
            <a:prstDash val="solid"/>
          </a:ln>
        </p:spPr>
      </p:sp>
      <p:sp>
        <p:nvSpPr>
          <p:cNvPr id="175" name="Shape 173"/>
          <p:cNvSpPr/>
          <p:nvPr/>
        </p:nvSpPr>
        <p:spPr>
          <a:xfrm>
            <a:off x="987552" y="6537960"/>
            <a:ext cx="22860" cy="22860"/>
          </a:xfrm>
          <a:prstGeom prst="ellipse">
            <a:avLst/>
          </a:prstGeom>
          <a:solidFill>
            <a:srgbClr val="2E4E7E">
              <a:alpha val="92000"/>
            </a:srgbClr>
          </a:solidFill>
          <a:ln w="12700">
            <a:solidFill>
              <a:srgbClr val="2E4E7E">
                <a:alpha val="0"/>
              </a:srgbClr>
            </a:solidFill>
            <a:prstDash val="solid"/>
          </a:ln>
        </p:spPr>
      </p:sp>
      <p:sp>
        <p:nvSpPr>
          <p:cNvPr id="176" name="Shape 174"/>
          <p:cNvSpPr/>
          <p:nvPr/>
        </p:nvSpPr>
        <p:spPr>
          <a:xfrm>
            <a:off x="1188720" y="6537960"/>
            <a:ext cx="22860" cy="22860"/>
          </a:xfrm>
          <a:prstGeom prst="ellipse">
            <a:avLst/>
          </a:prstGeom>
          <a:solidFill>
            <a:srgbClr val="2E4E7E">
              <a:alpha val="92000"/>
            </a:srgbClr>
          </a:solidFill>
          <a:ln w="12700">
            <a:solidFill>
              <a:srgbClr val="2E4E7E">
                <a:alpha val="0"/>
              </a:srgbClr>
            </a:solidFill>
            <a:prstDash val="solid"/>
          </a:ln>
        </p:spPr>
      </p:sp>
      <p:sp>
        <p:nvSpPr>
          <p:cNvPr id="177" name="Shape 175"/>
          <p:cNvSpPr/>
          <p:nvPr/>
        </p:nvSpPr>
        <p:spPr>
          <a:xfrm>
            <a:off x="1389888" y="6537960"/>
            <a:ext cx="22860" cy="22860"/>
          </a:xfrm>
          <a:prstGeom prst="ellipse">
            <a:avLst/>
          </a:prstGeom>
          <a:solidFill>
            <a:srgbClr val="2E4E7E">
              <a:alpha val="92000"/>
            </a:srgbClr>
          </a:solidFill>
          <a:ln w="12700">
            <a:solidFill>
              <a:srgbClr val="2E4E7E">
                <a:alpha val="0"/>
              </a:srgbClr>
            </a:solidFill>
            <a:prstDash val="solid"/>
          </a:ln>
        </p:spPr>
      </p:sp>
      <p:sp>
        <p:nvSpPr>
          <p:cNvPr id="178" name="Shape 176"/>
          <p:cNvSpPr/>
          <p:nvPr/>
        </p:nvSpPr>
        <p:spPr>
          <a:xfrm>
            <a:off x="1591056" y="6537960"/>
            <a:ext cx="22860" cy="22860"/>
          </a:xfrm>
          <a:prstGeom prst="ellipse">
            <a:avLst/>
          </a:prstGeom>
          <a:solidFill>
            <a:srgbClr val="2E4E7E">
              <a:alpha val="92000"/>
            </a:srgbClr>
          </a:solidFill>
          <a:ln w="12700">
            <a:solidFill>
              <a:srgbClr val="2E4E7E">
                <a:alpha val="0"/>
              </a:srgbClr>
            </a:solidFill>
            <a:prstDash val="solid"/>
          </a:ln>
        </p:spPr>
      </p:sp>
      <p:sp>
        <p:nvSpPr>
          <p:cNvPr id="179" name="Shape 177"/>
          <p:cNvSpPr/>
          <p:nvPr/>
        </p:nvSpPr>
        <p:spPr>
          <a:xfrm>
            <a:off x="1792224" y="6537960"/>
            <a:ext cx="22860" cy="22860"/>
          </a:xfrm>
          <a:prstGeom prst="ellipse">
            <a:avLst/>
          </a:prstGeom>
          <a:solidFill>
            <a:srgbClr val="2E4E7E">
              <a:alpha val="92000"/>
            </a:srgbClr>
          </a:solidFill>
          <a:ln w="12700">
            <a:solidFill>
              <a:srgbClr val="2E4E7E">
                <a:alpha val="0"/>
              </a:srgbClr>
            </a:solidFill>
            <a:prstDash val="solid"/>
          </a:ln>
        </p:spPr>
      </p:sp>
      <p:sp>
        <p:nvSpPr>
          <p:cNvPr id="180" name="Shape 178"/>
          <p:cNvSpPr/>
          <p:nvPr/>
        </p:nvSpPr>
        <p:spPr>
          <a:xfrm>
            <a:off x="1993392" y="6537960"/>
            <a:ext cx="22860" cy="22860"/>
          </a:xfrm>
          <a:prstGeom prst="ellipse">
            <a:avLst/>
          </a:prstGeom>
          <a:solidFill>
            <a:srgbClr val="2E4E7E">
              <a:alpha val="92000"/>
            </a:srgbClr>
          </a:solidFill>
          <a:ln w="12700">
            <a:solidFill>
              <a:srgbClr val="2E4E7E">
                <a:alpha val="0"/>
              </a:srgbClr>
            </a:solidFill>
            <a:prstDash val="solid"/>
          </a:ln>
        </p:spPr>
      </p:sp>
      <p:sp>
        <p:nvSpPr>
          <p:cNvPr id="181" name="Shape 179"/>
          <p:cNvSpPr/>
          <p:nvPr/>
        </p:nvSpPr>
        <p:spPr>
          <a:xfrm>
            <a:off x="2194560" y="6537960"/>
            <a:ext cx="22860" cy="22860"/>
          </a:xfrm>
          <a:prstGeom prst="ellipse">
            <a:avLst/>
          </a:prstGeom>
          <a:solidFill>
            <a:srgbClr val="2E4E7E">
              <a:alpha val="92000"/>
            </a:srgbClr>
          </a:solidFill>
          <a:ln w="12700">
            <a:solidFill>
              <a:srgbClr val="2E4E7E">
                <a:alpha val="0"/>
              </a:srgbClr>
            </a:solidFill>
            <a:prstDash val="solid"/>
          </a:ln>
        </p:spPr>
      </p:sp>
      <p:sp>
        <p:nvSpPr>
          <p:cNvPr id="182" name="Shape 180"/>
          <p:cNvSpPr/>
          <p:nvPr/>
        </p:nvSpPr>
        <p:spPr>
          <a:xfrm>
            <a:off x="2395728" y="6537960"/>
            <a:ext cx="22860" cy="22860"/>
          </a:xfrm>
          <a:prstGeom prst="ellipse">
            <a:avLst/>
          </a:prstGeom>
          <a:solidFill>
            <a:srgbClr val="2E4E7E">
              <a:alpha val="92000"/>
            </a:srgbClr>
          </a:solidFill>
          <a:ln w="12700">
            <a:solidFill>
              <a:srgbClr val="2E4E7E">
                <a:alpha val="0"/>
              </a:srgbClr>
            </a:solidFill>
            <a:prstDash val="solid"/>
          </a:ln>
        </p:spPr>
      </p:sp>
      <p:sp>
        <p:nvSpPr>
          <p:cNvPr id="183" name="Shape 181"/>
          <p:cNvSpPr/>
          <p:nvPr/>
        </p:nvSpPr>
        <p:spPr>
          <a:xfrm>
            <a:off x="2596896" y="6537960"/>
            <a:ext cx="22860" cy="22860"/>
          </a:xfrm>
          <a:prstGeom prst="ellipse">
            <a:avLst/>
          </a:prstGeom>
          <a:solidFill>
            <a:srgbClr val="2E4E7E">
              <a:alpha val="92000"/>
            </a:srgbClr>
          </a:solidFill>
          <a:ln w="12700">
            <a:solidFill>
              <a:srgbClr val="2E4E7E">
                <a:alpha val="0"/>
              </a:srgbClr>
            </a:solidFill>
            <a:prstDash val="solid"/>
          </a:ln>
        </p:spPr>
      </p:sp>
      <p:sp>
        <p:nvSpPr>
          <p:cNvPr id="184" name="Shape 182"/>
          <p:cNvSpPr/>
          <p:nvPr/>
        </p:nvSpPr>
        <p:spPr>
          <a:xfrm>
            <a:off x="182880" y="6720840"/>
            <a:ext cx="22860" cy="22860"/>
          </a:xfrm>
          <a:prstGeom prst="ellipse">
            <a:avLst/>
          </a:prstGeom>
          <a:solidFill>
            <a:srgbClr val="2E4E7E">
              <a:alpha val="92000"/>
            </a:srgbClr>
          </a:solidFill>
          <a:ln w="12700">
            <a:solidFill>
              <a:srgbClr val="2E4E7E">
                <a:alpha val="0"/>
              </a:srgbClr>
            </a:solidFill>
            <a:prstDash val="solid"/>
          </a:ln>
        </p:spPr>
      </p:sp>
      <p:sp>
        <p:nvSpPr>
          <p:cNvPr id="185" name="Shape 183"/>
          <p:cNvSpPr/>
          <p:nvPr/>
        </p:nvSpPr>
        <p:spPr>
          <a:xfrm>
            <a:off x="384048" y="6720840"/>
            <a:ext cx="22860" cy="22860"/>
          </a:xfrm>
          <a:prstGeom prst="ellipse">
            <a:avLst/>
          </a:prstGeom>
          <a:solidFill>
            <a:srgbClr val="2E4E7E">
              <a:alpha val="92000"/>
            </a:srgbClr>
          </a:solidFill>
          <a:ln w="12700">
            <a:solidFill>
              <a:srgbClr val="2E4E7E">
                <a:alpha val="0"/>
              </a:srgbClr>
            </a:solidFill>
            <a:prstDash val="solid"/>
          </a:ln>
        </p:spPr>
      </p:sp>
      <p:sp>
        <p:nvSpPr>
          <p:cNvPr id="186" name="Shape 184"/>
          <p:cNvSpPr/>
          <p:nvPr/>
        </p:nvSpPr>
        <p:spPr>
          <a:xfrm>
            <a:off x="585216" y="6720840"/>
            <a:ext cx="22860" cy="22860"/>
          </a:xfrm>
          <a:prstGeom prst="ellipse">
            <a:avLst/>
          </a:prstGeom>
          <a:solidFill>
            <a:srgbClr val="2E4E7E">
              <a:alpha val="92000"/>
            </a:srgbClr>
          </a:solidFill>
          <a:ln w="12700">
            <a:solidFill>
              <a:srgbClr val="2E4E7E">
                <a:alpha val="0"/>
              </a:srgbClr>
            </a:solidFill>
            <a:prstDash val="solid"/>
          </a:ln>
        </p:spPr>
      </p:sp>
      <p:sp>
        <p:nvSpPr>
          <p:cNvPr id="187" name="Shape 185"/>
          <p:cNvSpPr/>
          <p:nvPr/>
        </p:nvSpPr>
        <p:spPr>
          <a:xfrm>
            <a:off x="786384" y="6720840"/>
            <a:ext cx="22860" cy="22860"/>
          </a:xfrm>
          <a:prstGeom prst="ellipse">
            <a:avLst/>
          </a:prstGeom>
          <a:solidFill>
            <a:srgbClr val="2E4E7E">
              <a:alpha val="92000"/>
            </a:srgbClr>
          </a:solidFill>
          <a:ln w="12700">
            <a:solidFill>
              <a:srgbClr val="2E4E7E">
                <a:alpha val="0"/>
              </a:srgbClr>
            </a:solidFill>
            <a:prstDash val="solid"/>
          </a:ln>
        </p:spPr>
      </p:sp>
      <p:sp>
        <p:nvSpPr>
          <p:cNvPr id="188" name="Shape 186"/>
          <p:cNvSpPr/>
          <p:nvPr/>
        </p:nvSpPr>
        <p:spPr>
          <a:xfrm>
            <a:off x="987552" y="6720840"/>
            <a:ext cx="22860" cy="22860"/>
          </a:xfrm>
          <a:prstGeom prst="ellipse">
            <a:avLst/>
          </a:prstGeom>
          <a:solidFill>
            <a:srgbClr val="2E4E7E">
              <a:alpha val="92000"/>
            </a:srgbClr>
          </a:solidFill>
          <a:ln w="12700">
            <a:solidFill>
              <a:srgbClr val="2E4E7E">
                <a:alpha val="0"/>
              </a:srgbClr>
            </a:solidFill>
            <a:prstDash val="solid"/>
          </a:ln>
        </p:spPr>
      </p:sp>
      <p:sp>
        <p:nvSpPr>
          <p:cNvPr id="189" name="Shape 187"/>
          <p:cNvSpPr/>
          <p:nvPr/>
        </p:nvSpPr>
        <p:spPr>
          <a:xfrm>
            <a:off x="1188720" y="6720840"/>
            <a:ext cx="22860" cy="22860"/>
          </a:xfrm>
          <a:prstGeom prst="ellipse">
            <a:avLst/>
          </a:prstGeom>
          <a:solidFill>
            <a:srgbClr val="2E4E7E">
              <a:alpha val="92000"/>
            </a:srgbClr>
          </a:solidFill>
          <a:ln w="12700">
            <a:solidFill>
              <a:srgbClr val="2E4E7E">
                <a:alpha val="0"/>
              </a:srgbClr>
            </a:solidFill>
            <a:prstDash val="solid"/>
          </a:ln>
        </p:spPr>
      </p:sp>
      <p:sp>
        <p:nvSpPr>
          <p:cNvPr id="190" name="Shape 188"/>
          <p:cNvSpPr/>
          <p:nvPr/>
        </p:nvSpPr>
        <p:spPr>
          <a:xfrm>
            <a:off x="1389888" y="6720840"/>
            <a:ext cx="22860" cy="22860"/>
          </a:xfrm>
          <a:prstGeom prst="ellipse">
            <a:avLst/>
          </a:prstGeom>
          <a:solidFill>
            <a:srgbClr val="2E4E7E">
              <a:alpha val="92000"/>
            </a:srgbClr>
          </a:solidFill>
          <a:ln w="12700">
            <a:solidFill>
              <a:srgbClr val="2E4E7E">
                <a:alpha val="0"/>
              </a:srgbClr>
            </a:solidFill>
            <a:prstDash val="solid"/>
          </a:ln>
        </p:spPr>
      </p:sp>
      <p:sp>
        <p:nvSpPr>
          <p:cNvPr id="191" name="Shape 189"/>
          <p:cNvSpPr/>
          <p:nvPr/>
        </p:nvSpPr>
        <p:spPr>
          <a:xfrm>
            <a:off x="1591056" y="6720840"/>
            <a:ext cx="22860" cy="22860"/>
          </a:xfrm>
          <a:prstGeom prst="ellipse">
            <a:avLst/>
          </a:prstGeom>
          <a:solidFill>
            <a:srgbClr val="2E4E7E">
              <a:alpha val="92000"/>
            </a:srgbClr>
          </a:solidFill>
          <a:ln w="12700">
            <a:solidFill>
              <a:srgbClr val="2E4E7E">
                <a:alpha val="0"/>
              </a:srgbClr>
            </a:solidFill>
            <a:prstDash val="solid"/>
          </a:ln>
        </p:spPr>
      </p:sp>
      <p:sp>
        <p:nvSpPr>
          <p:cNvPr id="192" name="Shape 190"/>
          <p:cNvSpPr/>
          <p:nvPr/>
        </p:nvSpPr>
        <p:spPr>
          <a:xfrm>
            <a:off x="1792224" y="6720840"/>
            <a:ext cx="22860" cy="22860"/>
          </a:xfrm>
          <a:prstGeom prst="ellipse">
            <a:avLst/>
          </a:prstGeom>
          <a:solidFill>
            <a:srgbClr val="2E4E7E">
              <a:alpha val="92000"/>
            </a:srgbClr>
          </a:solidFill>
          <a:ln w="12700">
            <a:solidFill>
              <a:srgbClr val="2E4E7E">
                <a:alpha val="0"/>
              </a:srgbClr>
            </a:solidFill>
            <a:prstDash val="solid"/>
          </a:ln>
        </p:spPr>
      </p:sp>
      <p:sp>
        <p:nvSpPr>
          <p:cNvPr id="193" name="Shape 191"/>
          <p:cNvSpPr/>
          <p:nvPr/>
        </p:nvSpPr>
        <p:spPr>
          <a:xfrm>
            <a:off x="1993392" y="6720840"/>
            <a:ext cx="22860" cy="22860"/>
          </a:xfrm>
          <a:prstGeom prst="ellipse">
            <a:avLst/>
          </a:prstGeom>
          <a:solidFill>
            <a:srgbClr val="2E4E7E">
              <a:alpha val="92000"/>
            </a:srgbClr>
          </a:solidFill>
          <a:ln w="12700">
            <a:solidFill>
              <a:srgbClr val="2E4E7E">
                <a:alpha val="0"/>
              </a:srgbClr>
            </a:solidFill>
            <a:prstDash val="solid"/>
          </a:ln>
        </p:spPr>
      </p:sp>
      <p:sp>
        <p:nvSpPr>
          <p:cNvPr id="194" name="Shape 192"/>
          <p:cNvSpPr/>
          <p:nvPr/>
        </p:nvSpPr>
        <p:spPr>
          <a:xfrm>
            <a:off x="2194560" y="6720840"/>
            <a:ext cx="22860" cy="22860"/>
          </a:xfrm>
          <a:prstGeom prst="ellipse">
            <a:avLst/>
          </a:prstGeom>
          <a:solidFill>
            <a:srgbClr val="2E4E7E">
              <a:alpha val="92000"/>
            </a:srgbClr>
          </a:solidFill>
          <a:ln w="12700">
            <a:solidFill>
              <a:srgbClr val="2E4E7E">
                <a:alpha val="0"/>
              </a:srgbClr>
            </a:solidFill>
            <a:prstDash val="solid"/>
          </a:ln>
        </p:spPr>
      </p:sp>
      <p:sp>
        <p:nvSpPr>
          <p:cNvPr id="195" name="Shape 193"/>
          <p:cNvSpPr/>
          <p:nvPr/>
        </p:nvSpPr>
        <p:spPr>
          <a:xfrm>
            <a:off x="2395728" y="6720840"/>
            <a:ext cx="22860" cy="22860"/>
          </a:xfrm>
          <a:prstGeom prst="ellipse">
            <a:avLst/>
          </a:prstGeom>
          <a:solidFill>
            <a:srgbClr val="2E4E7E">
              <a:alpha val="92000"/>
            </a:srgbClr>
          </a:solidFill>
          <a:ln w="12700">
            <a:solidFill>
              <a:srgbClr val="2E4E7E">
                <a:alpha val="0"/>
              </a:srgbClr>
            </a:solidFill>
            <a:prstDash val="solid"/>
          </a:ln>
        </p:spPr>
      </p:sp>
      <p:sp>
        <p:nvSpPr>
          <p:cNvPr id="196" name="Shape 194"/>
          <p:cNvSpPr/>
          <p:nvPr/>
        </p:nvSpPr>
        <p:spPr>
          <a:xfrm>
            <a:off x="2596896" y="6720840"/>
            <a:ext cx="22860" cy="22860"/>
          </a:xfrm>
          <a:prstGeom prst="ellipse">
            <a:avLst/>
          </a:prstGeom>
          <a:solidFill>
            <a:srgbClr val="2E4E7E">
              <a:alpha val="92000"/>
            </a:srgbClr>
          </a:solidFill>
          <a:ln w="12700">
            <a:solidFill>
              <a:srgbClr val="2E4E7E">
                <a:alpha val="0"/>
              </a:srgbClr>
            </a:solidFill>
            <a:prstDash val="solid"/>
          </a:ln>
        </p:spPr>
      </p:sp>
      <p:sp>
        <p:nvSpPr>
          <p:cNvPr id="197" name="Shape 195"/>
          <p:cNvSpPr/>
          <p:nvPr/>
        </p:nvSpPr>
        <p:spPr>
          <a:xfrm>
            <a:off x="182880" y="6903720"/>
            <a:ext cx="22860" cy="22860"/>
          </a:xfrm>
          <a:prstGeom prst="ellipse">
            <a:avLst/>
          </a:prstGeom>
          <a:solidFill>
            <a:srgbClr val="2E4E7E">
              <a:alpha val="92000"/>
            </a:srgbClr>
          </a:solidFill>
          <a:ln w="12700">
            <a:solidFill>
              <a:srgbClr val="2E4E7E">
                <a:alpha val="0"/>
              </a:srgbClr>
            </a:solidFill>
            <a:prstDash val="solid"/>
          </a:ln>
        </p:spPr>
      </p:sp>
      <p:sp>
        <p:nvSpPr>
          <p:cNvPr id="198" name="Shape 196"/>
          <p:cNvSpPr/>
          <p:nvPr/>
        </p:nvSpPr>
        <p:spPr>
          <a:xfrm>
            <a:off x="384048" y="6903720"/>
            <a:ext cx="22860" cy="22860"/>
          </a:xfrm>
          <a:prstGeom prst="ellipse">
            <a:avLst/>
          </a:prstGeom>
          <a:solidFill>
            <a:srgbClr val="2E4E7E">
              <a:alpha val="92000"/>
            </a:srgbClr>
          </a:solidFill>
          <a:ln w="12700">
            <a:solidFill>
              <a:srgbClr val="2E4E7E">
                <a:alpha val="0"/>
              </a:srgbClr>
            </a:solidFill>
            <a:prstDash val="solid"/>
          </a:ln>
        </p:spPr>
      </p:sp>
      <p:sp>
        <p:nvSpPr>
          <p:cNvPr id="199" name="Shape 197"/>
          <p:cNvSpPr/>
          <p:nvPr/>
        </p:nvSpPr>
        <p:spPr>
          <a:xfrm>
            <a:off x="585216" y="6903720"/>
            <a:ext cx="22860" cy="22860"/>
          </a:xfrm>
          <a:prstGeom prst="ellipse">
            <a:avLst/>
          </a:prstGeom>
          <a:solidFill>
            <a:srgbClr val="2E4E7E">
              <a:alpha val="92000"/>
            </a:srgbClr>
          </a:solidFill>
          <a:ln w="12700">
            <a:solidFill>
              <a:srgbClr val="2E4E7E">
                <a:alpha val="0"/>
              </a:srgbClr>
            </a:solidFill>
            <a:prstDash val="solid"/>
          </a:ln>
        </p:spPr>
      </p:sp>
      <p:sp>
        <p:nvSpPr>
          <p:cNvPr id="200" name="Shape 198"/>
          <p:cNvSpPr/>
          <p:nvPr/>
        </p:nvSpPr>
        <p:spPr>
          <a:xfrm>
            <a:off x="786384" y="6903720"/>
            <a:ext cx="22860" cy="22860"/>
          </a:xfrm>
          <a:prstGeom prst="ellipse">
            <a:avLst/>
          </a:prstGeom>
          <a:solidFill>
            <a:srgbClr val="2E4E7E">
              <a:alpha val="92000"/>
            </a:srgbClr>
          </a:solidFill>
          <a:ln w="12700">
            <a:solidFill>
              <a:srgbClr val="2E4E7E">
                <a:alpha val="0"/>
              </a:srgbClr>
            </a:solidFill>
            <a:prstDash val="solid"/>
          </a:ln>
        </p:spPr>
      </p:sp>
      <p:sp>
        <p:nvSpPr>
          <p:cNvPr id="201" name="Shape 199"/>
          <p:cNvSpPr/>
          <p:nvPr/>
        </p:nvSpPr>
        <p:spPr>
          <a:xfrm>
            <a:off x="987552" y="6903720"/>
            <a:ext cx="22860" cy="22860"/>
          </a:xfrm>
          <a:prstGeom prst="ellipse">
            <a:avLst/>
          </a:prstGeom>
          <a:solidFill>
            <a:srgbClr val="2E4E7E">
              <a:alpha val="92000"/>
            </a:srgbClr>
          </a:solidFill>
          <a:ln w="12700">
            <a:solidFill>
              <a:srgbClr val="2E4E7E">
                <a:alpha val="0"/>
              </a:srgbClr>
            </a:solidFill>
            <a:prstDash val="solid"/>
          </a:ln>
        </p:spPr>
      </p:sp>
      <p:sp>
        <p:nvSpPr>
          <p:cNvPr id="202" name="Shape 200"/>
          <p:cNvSpPr/>
          <p:nvPr/>
        </p:nvSpPr>
        <p:spPr>
          <a:xfrm>
            <a:off x="1188720" y="6903720"/>
            <a:ext cx="22860" cy="22860"/>
          </a:xfrm>
          <a:prstGeom prst="ellipse">
            <a:avLst/>
          </a:prstGeom>
          <a:solidFill>
            <a:srgbClr val="2E4E7E">
              <a:alpha val="92000"/>
            </a:srgbClr>
          </a:solidFill>
          <a:ln w="12700">
            <a:solidFill>
              <a:srgbClr val="2E4E7E">
                <a:alpha val="0"/>
              </a:srgbClr>
            </a:solidFill>
            <a:prstDash val="solid"/>
          </a:ln>
        </p:spPr>
      </p:sp>
      <p:sp>
        <p:nvSpPr>
          <p:cNvPr id="203" name="Shape 201"/>
          <p:cNvSpPr/>
          <p:nvPr/>
        </p:nvSpPr>
        <p:spPr>
          <a:xfrm>
            <a:off x="1389888" y="6903720"/>
            <a:ext cx="22860" cy="22860"/>
          </a:xfrm>
          <a:prstGeom prst="ellipse">
            <a:avLst/>
          </a:prstGeom>
          <a:solidFill>
            <a:srgbClr val="2E4E7E">
              <a:alpha val="92000"/>
            </a:srgbClr>
          </a:solidFill>
          <a:ln w="12700">
            <a:solidFill>
              <a:srgbClr val="2E4E7E">
                <a:alpha val="0"/>
              </a:srgbClr>
            </a:solidFill>
            <a:prstDash val="solid"/>
          </a:ln>
        </p:spPr>
      </p:sp>
      <p:sp>
        <p:nvSpPr>
          <p:cNvPr id="204" name="Shape 202"/>
          <p:cNvSpPr/>
          <p:nvPr/>
        </p:nvSpPr>
        <p:spPr>
          <a:xfrm>
            <a:off x="1591056" y="6903720"/>
            <a:ext cx="22860" cy="22860"/>
          </a:xfrm>
          <a:prstGeom prst="ellipse">
            <a:avLst/>
          </a:prstGeom>
          <a:solidFill>
            <a:srgbClr val="2E4E7E">
              <a:alpha val="92000"/>
            </a:srgbClr>
          </a:solidFill>
          <a:ln w="12700">
            <a:solidFill>
              <a:srgbClr val="2E4E7E">
                <a:alpha val="0"/>
              </a:srgbClr>
            </a:solidFill>
            <a:prstDash val="solid"/>
          </a:ln>
        </p:spPr>
      </p:sp>
      <p:sp>
        <p:nvSpPr>
          <p:cNvPr id="205" name="Shape 203"/>
          <p:cNvSpPr/>
          <p:nvPr/>
        </p:nvSpPr>
        <p:spPr>
          <a:xfrm>
            <a:off x="1792224" y="6903720"/>
            <a:ext cx="22860" cy="22860"/>
          </a:xfrm>
          <a:prstGeom prst="ellipse">
            <a:avLst/>
          </a:prstGeom>
          <a:solidFill>
            <a:srgbClr val="2E4E7E">
              <a:alpha val="92000"/>
            </a:srgbClr>
          </a:solidFill>
          <a:ln w="12700">
            <a:solidFill>
              <a:srgbClr val="2E4E7E">
                <a:alpha val="0"/>
              </a:srgbClr>
            </a:solidFill>
            <a:prstDash val="solid"/>
          </a:ln>
        </p:spPr>
      </p:sp>
      <p:sp>
        <p:nvSpPr>
          <p:cNvPr id="206" name="Shape 204"/>
          <p:cNvSpPr/>
          <p:nvPr/>
        </p:nvSpPr>
        <p:spPr>
          <a:xfrm>
            <a:off x="1993392" y="6903720"/>
            <a:ext cx="22860" cy="22860"/>
          </a:xfrm>
          <a:prstGeom prst="ellipse">
            <a:avLst/>
          </a:prstGeom>
          <a:solidFill>
            <a:srgbClr val="2E4E7E">
              <a:alpha val="92000"/>
            </a:srgbClr>
          </a:solidFill>
          <a:ln w="12700">
            <a:solidFill>
              <a:srgbClr val="2E4E7E">
                <a:alpha val="0"/>
              </a:srgbClr>
            </a:solidFill>
            <a:prstDash val="solid"/>
          </a:ln>
        </p:spPr>
      </p:sp>
      <p:sp>
        <p:nvSpPr>
          <p:cNvPr id="207" name="Shape 205"/>
          <p:cNvSpPr/>
          <p:nvPr/>
        </p:nvSpPr>
        <p:spPr>
          <a:xfrm>
            <a:off x="2194560" y="6903720"/>
            <a:ext cx="22860" cy="22860"/>
          </a:xfrm>
          <a:prstGeom prst="ellipse">
            <a:avLst/>
          </a:prstGeom>
          <a:solidFill>
            <a:srgbClr val="2E4E7E">
              <a:alpha val="92000"/>
            </a:srgbClr>
          </a:solidFill>
          <a:ln w="12700">
            <a:solidFill>
              <a:srgbClr val="2E4E7E">
                <a:alpha val="0"/>
              </a:srgbClr>
            </a:solidFill>
            <a:prstDash val="solid"/>
          </a:ln>
        </p:spPr>
      </p:sp>
      <p:sp>
        <p:nvSpPr>
          <p:cNvPr id="208" name="Shape 206"/>
          <p:cNvSpPr/>
          <p:nvPr/>
        </p:nvSpPr>
        <p:spPr>
          <a:xfrm>
            <a:off x="2395728" y="6903720"/>
            <a:ext cx="22860" cy="22860"/>
          </a:xfrm>
          <a:prstGeom prst="ellipse">
            <a:avLst/>
          </a:prstGeom>
          <a:solidFill>
            <a:srgbClr val="2E4E7E">
              <a:alpha val="92000"/>
            </a:srgbClr>
          </a:solidFill>
          <a:ln w="12700">
            <a:solidFill>
              <a:srgbClr val="2E4E7E">
                <a:alpha val="0"/>
              </a:srgbClr>
            </a:solidFill>
            <a:prstDash val="solid"/>
          </a:ln>
        </p:spPr>
      </p:sp>
      <p:sp>
        <p:nvSpPr>
          <p:cNvPr id="209" name="Shape 207"/>
          <p:cNvSpPr/>
          <p:nvPr/>
        </p:nvSpPr>
        <p:spPr>
          <a:xfrm>
            <a:off x="2596896" y="6903720"/>
            <a:ext cx="22860" cy="22860"/>
          </a:xfrm>
          <a:prstGeom prst="ellipse">
            <a:avLst/>
          </a:prstGeom>
          <a:solidFill>
            <a:srgbClr val="2E4E7E">
              <a:alpha val="92000"/>
            </a:srgbClr>
          </a:solidFill>
          <a:ln w="12700">
            <a:solidFill>
              <a:srgbClr val="2E4E7E">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393192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579DFF"/>
                </a:solidFill>
                <a:latin typeface="Arial" pitchFamily="34" charset="0"/>
                <a:ea typeface="Arial" pitchFamily="34" charset="-122"/>
                <a:cs typeface="Arial" pitchFamily="34" charset="-120"/>
              </a:rPr>
              <a:t> for Jira</a:t>
            </a:r>
            <a:endParaRPr lang="en-US" sz="1450" dirty="0"/>
          </a:p>
        </p:txBody>
      </p:sp>
      <p:sp>
        <p:nvSpPr>
          <p:cNvPr id="212" name="Text 209"/>
          <p:cNvSpPr/>
          <p:nvPr/>
        </p:nvSpPr>
        <p:spPr>
          <a:xfrm>
            <a:off x="457200" y="1783080"/>
            <a:ext cx="10863072"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Trend Analysis</a:t>
            </a:r>
            <a:endParaRPr lang="en-US" sz="3000" dirty="0"/>
          </a:p>
        </p:txBody>
      </p:sp>
      <p:sp>
        <p:nvSpPr>
          <p:cNvPr id="213" name="Shape 210"/>
          <p:cNvSpPr/>
          <p:nvPr/>
        </p:nvSpPr>
        <p:spPr>
          <a:xfrm>
            <a:off x="457200" y="2788920"/>
            <a:ext cx="1051560" cy="50292"/>
          </a:xfrm>
          <a:prstGeom prst="rect">
            <a:avLst/>
          </a:prstGeom>
          <a:solidFill>
            <a:srgbClr val="579DFF"/>
          </a:solidFill>
          <a:ln w="12700">
            <a:solidFill>
              <a:srgbClr val="579DFF"/>
            </a:solidFill>
            <a:prstDash val="solid"/>
          </a:ln>
        </p:spPr>
      </p:sp>
      <p:sp>
        <p:nvSpPr>
          <p:cNvPr id="214" name="Text 211"/>
          <p:cNvSpPr/>
          <p:nvPr/>
        </p:nvSpPr>
        <p:spPr>
          <a:xfrm>
            <a:off x="457200" y="3127248"/>
            <a:ext cx="10863072" cy="320040"/>
          </a:xfrm>
          <a:prstGeom prst="rect">
            <a:avLst/>
          </a:prstGeom>
          <a:noFill/>
          <a:ln/>
        </p:spPr>
        <p:txBody>
          <a:bodyPr wrap="square" lIns="0" tIns="0" rIns="0" bIns="0" rtlCol="0" anchor="ctr"/>
          <a:lstStyle/>
          <a:p>
            <a:pPr indent="0" marL="0">
              <a:buNone/>
            </a:pPr>
            <a:r>
              <a:rPr lang="en-US" sz="1750" dirty="0">
                <a:solidFill>
                  <a:srgbClr val="C8D9F4"/>
                </a:solidFill>
                <a:latin typeface="Arial" pitchFamily="34" charset="0"/>
                <a:ea typeface="Arial" pitchFamily="34" charset="-122"/>
                <a:cs typeface="Arial" pitchFamily="34" charset="-120"/>
              </a:rPr>
              <a:t>Incidents - Status</a:t>
            </a:r>
            <a:endParaRPr lang="en-US" sz="1750" dirty="0"/>
          </a:p>
        </p:txBody>
      </p:sp>
      <p:sp>
        <p:nvSpPr>
          <p:cNvPr id="215" name="Text 212"/>
          <p:cNvSpPr/>
          <p:nvPr/>
        </p:nvSpPr>
        <p:spPr>
          <a:xfrm>
            <a:off x="457200" y="3703320"/>
            <a:ext cx="3017520" cy="411480"/>
          </a:xfrm>
          <a:prstGeom prst="roundRect">
            <a:avLst>
              <a:gd name="adj" fmla="val 17778"/>
            </a:avLst>
          </a:prstGeom>
          <a:solidFill>
            <a:srgbClr val="E9F2FF"/>
          </a:solidFill>
          <a:ln w="10160">
            <a:solidFill>
              <a:srgbClr val="A6C5F2"/>
            </a:solidFill>
          </a:ln>
        </p:spPr>
        <p:txBody>
          <a:bodyPr wrap="square" rtlCol="0" anchor="ctr"/>
          <a:lstStyle/>
          <a:p>
            <a:pPr algn="ctr" indent="0" marL="0">
              <a:buNone/>
            </a:pPr>
            <a:r>
              <a:rPr lang="en-US" sz="1050" b="1" dirty="0">
                <a:solidFill>
                  <a:srgbClr val="0052CC"/>
                </a:solidFill>
                <a:latin typeface="Arial" pitchFamily="34" charset="0"/>
                <a:ea typeface="Arial" pitchFamily="34" charset="-122"/>
                <a:cs typeface="Arial" pitchFamily="34" charset="-120"/>
              </a:rPr>
              <a:t>Significantly Deteriorated</a:t>
            </a:r>
            <a:endParaRPr lang="en-US" sz="1050" dirty="0"/>
          </a:p>
        </p:txBody>
      </p:sp>
      <p:sp>
        <p:nvSpPr>
          <p:cNvPr id="216" name="Text 213"/>
          <p:cNvSpPr/>
          <p:nvPr/>
        </p:nvSpPr>
        <p:spPr>
          <a:xfrm>
            <a:off x="457200" y="4261104"/>
            <a:ext cx="10863072" cy="384048"/>
          </a:xfrm>
          <a:prstGeom prst="rect">
            <a:avLst/>
          </a:prstGeom>
          <a:noFill/>
          <a:ln/>
        </p:spPr>
        <p:txBody>
          <a:bodyPr wrap="square" lIns="0" tIns="0" rIns="0" bIns="0" rtlCol="0" anchor="t"/>
          <a:lstStyle/>
          <a:p>
            <a:pPr indent="0" marL="0">
              <a:lnSpc>
                <a:spcPts val="1500"/>
              </a:lnSpc>
              <a:buNone/>
            </a:pPr>
            <a:r>
              <a:rPr lang="en-US" sz="1320" b="1" dirty="0">
                <a:solidFill>
                  <a:srgbClr val="FFFFFF"/>
                </a:solidFill>
                <a:latin typeface="Arial" pitchFamily="34" charset="0"/>
                <a:ea typeface="Arial" pitchFamily="34" charset="-122"/>
                <a:cs typeface="Arial" pitchFamily="34" charset="-120"/>
              </a:rPr>
              <a:t>The Incident resolution process significantly deteriorated, with average duration more than doubling and rework rates increasing by over 50%,…</a:t>
            </a:r>
            <a:endParaRPr lang="en-US" sz="1320" dirty="0"/>
          </a:p>
        </p:txBody>
      </p:sp>
      <p:sp>
        <p:nvSpPr>
          <p:cNvPr id="217" name="Text 214"/>
          <p:cNvSpPr/>
          <p:nvPr/>
        </p:nvSpPr>
        <p:spPr>
          <a:xfrm>
            <a:off x="457200" y="4736592"/>
            <a:ext cx="10863072" cy="841248"/>
          </a:xfrm>
          <a:prstGeom prst="rect">
            <a:avLst/>
          </a:prstGeom>
          <a:noFill/>
          <a:ln/>
        </p:spPr>
        <p:txBody>
          <a:bodyPr wrap="square" lIns="0" tIns="0" rIns="0" bIns="0" rtlCol="0" anchor="t"/>
          <a:lstStyle/>
          <a:p>
            <a:pPr indent="0" marL="0">
              <a:lnSpc>
                <a:spcPts val="1260"/>
              </a:lnSpc>
              <a:buNone/>
            </a:pPr>
            <a:r>
              <a:rPr lang="en-US" sz="950" dirty="0">
                <a:solidFill>
                  <a:srgbClr val="C8D9F4"/>
                </a:solidFill>
                <a:latin typeface="Arial" pitchFamily="34" charset="0"/>
                <a:ea typeface="Arial" pitchFamily="34" charset="-122"/>
                <a:cs typeface="Arial" pitchFamily="34" charset="-120"/>
              </a:rPr>
              <a:t>The Incident Management process has significantly deteriorated. Average resolution time increased by 127% and rework jumped from 40% to 60%. These critical degradations are likely driven by a shift to a small number of highly complex incidents, which overshadows any gains from process standardization.</a:t>
            </a:r>
            <a:endParaRPr lang="en-US" sz="950" dirty="0"/>
          </a:p>
        </p:txBody>
      </p:sp>
      <p:sp>
        <p:nvSpPr>
          <p:cNvPr id="218" name="Text 215"/>
          <p:cNvSpPr/>
          <p:nvPr/>
        </p:nvSpPr>
        <p:spPr>
          <a:xfrm>
            <a:off x="457200" y="6144768"/>
            <a:ext cx="10863072" cy="274320"/>
          </a:xfrm>
          <a:prstGeom prst="rect">
            <a:avLst/>
          </a:prstGeom>
          <a:noFill/>
          <a:ln/>
        </p:spPr>
        <p:txBody>
          <a:bodyPr wrap="square" lIns="0" tIns="0" rIns="0" bIns="0" rtlCol="0" anchor="ctr"/>
          <a:lstStyle/>
          <a:p>
            <a:pPr indent="0" marL="0">
              <a:buNone/>
            </a:pPr>
            <a:r>
              <a:rPr lang="en-US" sz="1020" dirty="0">
                <a:solidFill>
                  <a:srgbClr val="8FA7CC"/>
                </a:solidFill>
                <a:latin typeface="Arial" pitchFamily="34" charset="0"/>
                <a:ea typeface="Arial" pitchFamily="34" charset="-122"/>
                <a:cs typeface="Arial" pitchFamily="34" charset="-120"/>
              </a:rPr>
              <a:t>Prepared for Metricus    ·    9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TREND ANALYSIS</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1. Metric-by-Metric Comparison</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80744"/>
            <a:ext cx="11274552" cy="822960"/>
          </a:xfrm>
          <a:prstGeom prst="roundRect">
            <a:avLst>
              <a:gd name="adj" fmla="val 5556"/>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621792" y="1490472"/>
            <a:ext cx="7315200" cy="475488"/>
          </a:xfrm>
          <a:prstGeom prst="rect">
            <a:avLst/>
          </a:prstGeom>
          <a:noFill/>
          <a:ln/>
        </p:spPr>
        <p:txBody>
          <a:bodyPr wrap="square" lIns="0" tIns="0" rIns="0" bIns="0" rtlCol="0" anchor="t"/>
          <a:lstStyle/>
          <a:p>
            <a:pPr indent="0" marL="0">
              <a:lnSpc>
                <a:spcPts val="1150"/>
              </a:lnSpc>
              <a:buNone/>
            </a:pPr>
            <a:r>
              <a:rPr lang="en-US" sz="920" dirty="0">
                <a:solidFill>
                  <a:srgbClr val="44546F"/>
                </a:solidFill>
                <a:latin typeface="Arial" pitchFamily="34" charset="0"/>
                <a:ea typeface="Arial" pitchFamily="34" charset="-122"/>
                <a:cs typeface="Arial" pitchFamily="34" charset="-120"/>
              </a:rPr>
              <a:t>The Incident Management process has significantly deteriorated. Average resolution time increased by 127% and rework jumped from 40% to 60%. These critical degradations are likely driven by a shift to a small number of highly complex incidents, which overshadows any gains from process standardization.</a:t>
            </a:r>
            <a:endParaRPr lang="en-US" sz="920" dirty="0"/>
          </a:p>
        </p:txBody>
      </p:sp>
      <p:sp>
        <p:nvSpPr>
          <p:cNvPr id="111" name="Text 109"/>
          <p:cNvSpPr/>
          <p:nvPr/>
        </p:nvSpPr>
        <p:spPr>
          <a:xfrm>
            <a:off x="8183880" y="1490472"/>
            <a:ext cx="1554480" cy="292608"/>
          </a:xfrm>
          <a:prstGeom prst="roundRect">
            <a:avLst>
              <a:gd name="adj" fmla="val 15625"/>
            </a:avLst>
          </a:prstGeom>
          <a:solidFill>
            <a:srgbClr val="E9F2FF"/>
          </a:solidFill>
          <a:ln w="10160">
            <a:solidFill>
              <a:srgbClr val="A6C5F2"/>
            </a:solidFill>
          </a:ln>
        </p:spPr>
        <p:txBody>
          <a:bodyPr wrap="square" lIns="0" tIns="0" rIns="0" bIns="0" rtlCol="0" anchor="ctr"/>
          <a:lstStyle/>
          <a:p>
            <a:pPr algn="ctr" indent="0" marL="0">
              <a:buNone/>
            </a:pPr>
            <a:r>
              <a:rPr lang="en-US" sz="1050" b="1" dirty="0">
                <a:solidFill>
                  <a:srgbClr val="0052CC"/>
                </a:solidFill>
                <a:latin typeface="Arial" pitchFamily="34" charset="0"/>
                <a:ea typeface="Arial" pitchFamily="34" charset="-122"/>
                <a:cs typeface="Arial" pitchFamily="34" charset="-120"/>
              </a:rPr>
              <a:t>▼ Significantly Deteriorated</a:t>
            </a:r>
            <a:endParaRPr lang="en-US" sz="1050" dirty="0"/>
          </a:p>
        </p:txBody>
      </p:sp>
      <p:sp>
        <p:nvSpPr>
          <p:cNvPr id="112" name="Text 110"/>
          <p:cNvSpPr/>
          <p:nvPr/>
        </p:nvSpPr>
        <p:spPr>
          <a:xfrm>
            <a:off x="9857232" y="1490472"/>
            <a:ext cx="187452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Confidence: Moderate</a:t>
            </a:r>
            <a:endParaRPr lang="en-US" sz="950" dirty="0"/>
          </a:p>
        </p:txBody>
      </p:sp>
      <p:sp>
        <p:nvSpPr>
          <p:cNvPr id="113" name="Text 111"/>
          <p:cNvSpPr/>
          <p:nvPr/>
        </p:nvSpPr>
        <p:spPr>
          <a:xfrm>
            <a:off x="621792" y="1965960"/>
            <a:ext cx="10945368" cy="146304"/>
          </a:xfrm>
          <a:prstGeom prst="rect">
            <a:avLst/>
          </a:prstGeom>
          <a:noFill/>
          <a:ln/>
        </p:spPr>
        <p:txBody>
          <a:bodyPr wrap="square" lIns="0" tIns="0" rIns="0" bIns="0" rtlCol="0" anchor="ctr"/>
          <a:lstStyle/>
          <a:p>
            <a:pPr indent="0" marL="0">
              <a:buNone/>
            </a:pPr>
            <a:r>
              <a:rPr lang="en-US" sz="780" dirty="0">
                <a:solidFill>
                  <a:srgbClr val="626F86"/>
                </a:solidFill>
                <a:latin typeface="Arial" pitchFamily="34" charset="0"/>
                <a:ea typeface="Arial" pitchFamily="34" charset="-122"/>
                <a:cs typeface="Arial" pitchFamily="34" charset="-120"/>
              </a:rPr>
              <a:t>Baseline: 2024-01-02 – 2024-01-15   ·   Comparison: 2024-01-16 – 2024-01-29</a:t>
            </a:r>
            <a:endParaRPr lang="en-US" sz="780" dirty="0"/>
          </a:p>
        </p:txBody>
      </p:sp>
      <p:sp>
        <p:nvSpPr>
          <p:cNvPr id="114" name="Shape 112"/>
          <p:cNvSpPr/>
          <p:nvPr/>
        </p:nvSpPr>
        <p:spPr>
          <a:xfrm>
            <a:off x="457200" y="2350008"/>
            <a:ext cx="3648456" cy="1298448"/>
          </a:xfrm>
          <a:prstGeom prst="roundRect">
            <a:avLst>
              <a:gd name="adj" fmla="val 3521"/>
            </a:avLst>
          </a:prstGeom>
          <a:solidFill>
            <a:srgbClr val="FFFFFF"/>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350008"/>
            <a:ext cx="3648456" cy="50292"/>
          </a:xfrm>
          <a:prstGeom prst="rect">
            <a:avLst/>
          </a:prstGeom>
          <a:solidFill>
            <a:srgbClr val="C9372C"/>
          </a:solidFill>
          <a:ln w="12700">
            <a:solidFill>
              <a:srgbClr val="C9372C"/>
            </a:solidFill>
            <a:prstDash val="solid"/>
          </a:ln>
        </p:spPr>
      </p:sp>
      <p:sp>
        <p:nvSpPr>
          <p:cNvPr id="116" name="Text 114"/>
          <p:cNvSpPr/>
          <p:nvPr/>
        </p:nvSpPr>
        <p:spPr>
          <a:xfrm>
            <a:off x="594360" y="2496312"/>
            <a:ext cx="25054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DURATION</a:t>
            </a:r>
            <a:endParaRPr lang="en-US" sz="850" dirty="0"/>
          </a:p>
        </p:txBody>
      </p:sp>
      <p:sp>
        <p:nvSpPr>
          <p:cNvPr id="117" name="Text 115"/>
          <p:cNvSpPr/>
          <p:nvPr/>
        </p:nvSpPr>
        <p:spPr>
          <a:xfrm>
            <a:off x="3081528" y="2459736"/>
            <a:ext cx="841248" cy="219456"/>
          </a:xfrm>
          <a:prstGeom prst="roundRect">
            <a:avLst>
              <a:gd name="adj" fmla="val 16667"/>
            </a:avLst>
          </a:prstGeom>
          <a:solidFill>
            <a:srgbClr val="FFECEB"/>
          </a:solidFill>
          <a:ln w="7620">
            <a:solidFill>
              <a:srgbClr val="FD9891"/>
            </a:solidFill>
          </a:ln>
        </p:spPr>
        <p:txBody>
          <a:bodyPr wrap="square" lIns="0" tIns="0" rIns="0" bIns="0" rtlCol="0" anchor="ctr"/>
          <a:lstStyle/>
          <a:p>
            <a:pPr algn="ctr" indent="0" marL="0">
              <a:buNone/>
            </a:pPr>
            <a:r>
              <a:rPr lang="en-US" sz="720" b="1" dirty="0">
                <a:solidFill>
                  <a:srgbClr val="C9372C"/>
                </a:solidFill>
                <a:latin typeface="Arial" pitchFamily="34" charset="0"/>
                <a:ea typeface="Arial" pitchFamily="34" charset="-122"/>
                <a:cs typeface="Arial" pitchFamily="34" charset="-120"/>
              </a:rPr>
              <a:t>▼ degraded</a:t>
            </a:r>
            <a:endParaRPr lang="en-US" sz="720" dirty="0"/>
          </a:p>
        </p:txBody>
      </p:sp>
      <p:sp>
        <p:nvSpPr>
          <p:cNvPr id="118" name="Text 116"/>
          <p:cNvSpPr/>
          <p:nvPr/>
        </p:nvSpPr>
        <p:spPr>
          <a:xfrm>
            <a:off x="594360" y="2734056"/>
            <a:ext cx="3374136" cy="256032"/>
          </a:xfrm>
          <a:prstGeom prst="rect">
            <a:avLst/>
          </a:prstGeom>
          <a:noFill/>
          <a:ln/>
        </p:spPr>
        <p:txBody>
          <a:bodyPr wrap="square" lIns="0" tIns="0" rIns="0" bIns="0" rtlCol="0" anchor="ctr"/>
          <a:lstStyle/>
          <a:p>
            <a:pPr indent="0" marL="0">
              <a:buNone/>
            </a:pPr>
            <a:r>
              <a:rPr lang="en-US" sz="1200" b="1" dirty="0">
                <a:solidFill>
                  <a:srgbClr val="C9372C"/>
                </a:solidFill>
                <a:latin typeface="Arial" pitchFamily="34" charset="0"/>
                <a:ea typeface="Arial" pitchFamily="34" charset="-122"/>
                <a:cs typeface="Arial" pitchFamily="34" charset="-120"/>
              </a:rPr>
              <a:t>249.0 hrs → 565.9 hrs</a:t>
            </a:r>
            <a:endParaRPr lang="en-US" sz="1200" dirty="0"/>
          </a:p>
        </p:txBody>
      </p:sp>
      <p:sp>
        <p:nvSpPr>
          <p:cNvPr id="119" name="Text 117"/>
          <p:cNvSpPr/>
          <p:nvPr/>
        </p:nvSpPr>
        <p:spPr>
          <a:xfrm>
            <a:off x="594360" y="3026664"/>
            <a:ext cx="1417320" cy="228600"/>
          </a:xfrm>
          <a:prstGeom prst="roundRect">
            <a:avLst>
              <a:gd name="adj" fmla="val 16000"/>
            </a:avLst>
          </a:prstGeom>
          <a:solidFill>
            <a:srgbClr val="FFECEB"/>
          </a:solidFill>
          <a:ln w="7620">
            <a:solidFill>
              <a:srgbClr val="FD9891"/>
            </a:solidFill>
          </a:ln>
        </p:spPr>
        <p:txBody>
          <a:bodyPr wrap="square" lIns="0" tIns="0" rIns="0" bIns="0" rtlCol="0" anchor="ctr"/>
          <a:lstStyle/>
          <a:p>
            <a:pPr algn="ctr" indent="0" marL="0">
              <a:buNone/>
            </a:pPr>
            <a:r>
              <a:rPr lang="en-US" sz="780" b="1" dirty="0">
                <a:solidFill>
                  <a:srgbClr val="C9372C"/>
                </a:solidFill>
                <a:latin typeface="Arial" pitchFamily="34" charset="0"/>
                <a:ea typeface="Arial" pitchFamily="34" charset="-122"/>
                <a:cs typeface="Arial" pitchFamily="34" charset="-120"/>
              </a:rPr>
              <a:t>+316.9 hrs +127.3%</a:t>
            </a:r>
            <a:endParaRPr lang="en-US" sz="780" dirty="0"/>
          </a:p>
        </p:txBody>
      </p:sp>
      <p:sp>
        <p:nvSpPr>
          <p:cNvPr id="120" name="Text 118"/>
          <p:cNvSpPr/>
          <p:nvPr/>
        </p:nvSpPr>
        <p:spPr>
          <a:xfrm>
            <a:off x="594360" y="3300984"/>
            <a:ext cx="3374136" cy="27432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The time to resolve an incident has more than doubled, severely impacting service levels and user satisfaction.</a:t>
            </a:r>
            <a:endParaRPr lang="en-US" sz="760" dirty="0"/>
          </a:p>
        </p:txBody>
      </p:sp>
      <p:sp>
        <p:nvSpPr>
          <p:cNvPr id="121" name="Shape 119"/>
          <p:cNvSpPr/>
          <p:nvPr/>
        </p:nvSpPr>
        <p:spPr>
          <a:xfrm>
            <a:off x="4270248" y="2350008"/>
            <a:ext cx="3648456" cy="1298448"/>
          </a:xfrm>
          <a:prstGeom prst="roundRect">
            <a:avLst>
              <a:gd name="adj" fmla="val 3521"/>
            </a:avLst>
          </a:prstGeom>
          <a:solidFill>
            <a:srgbClr val="FFFFFF"/>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4270248" y="2350008"/>
            <a:ext cx="3648456" cy="50292"/>
          </a:xfrm>
          <a:prstGeom prst="rect">
            <a:avLst/>
          </a:prstGeom>
          <a:solidFill>
            <a:srgbClr val="C9372C"/>
          </a:solidFill>
          <a:ln w="12700">
            <a:solidFill>
              <a:srgbClr val="C9372C"/>
            </a:solidFill>
            <a:prstDash val="solid"/>
          </a:ln>
        </p:spPr>
      </p:sp>
      <p:sp>
        <p:nvSpPr>
          <p:cNvPr id="123" name="Text 121"/>
          <p:cNvSpPr/>
          <p:nvPr/>
        </p:nvSpPr>
        <p:spPr>
          <a:xfrm>
            <a:off x="4407408" y="2496312"/>
            <a:ext cx="25054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 REWORK</a:t>
            </a:r>
            <a:endParaRPr lang="en-US" sz="850" dirty="0"/>
          </a:p>
        </p:txBody>
      </p:sp>
      <p:sp>
        <p:nvSpPr>
          <p:cNvPr id="124" name="Text 122"/>
          <p:cNvSpPr/>
          <p:nvPr/>
        </p:nvSpPr>
        <p:spPr>
          <a:xfrm>
            <a:off x="6894576" y="2459736"/>
            <a:ext cx="841248" cy="219456"/>
          </a:xfrm>
          <a:prstGeom prst="roundRect">
            <a:avLst>
              <a:gd name="adj" fmla="val 16667"/>
            </a:avLst>
          </a:prstGeom>
          <a:solidFill>
            <a:srgbClr val="FFECEB"/>
          </a:solidFill>
          <a:ln w="7620">
            <a:solidFill>
              <a:srgbClr val="FD9891"/>
            </a:solidFill>
          </a:ln>
        </p:spPr>
        <p:txBody>
          <a:bodyPr wrap="square" lIns="0" tIns="0" rIns="0" bIns="0" rtlCol="0" anchor="ctr"/>
          <a:lstStyle/>
          <a:p>
            <a:pPr algn="ctr" indent="0" marL="0">
              <a:buNone/>
            </a:pPr>
            <a:r>
              <a:rPr lang="en-US" sz="720" b="1" dirty="0">
                <a:solidFill>
                  <a:srgbClr val="C9372C"/>
                </a:solidFill>
                <a:latin typeface="Arial" pitchFamily="34" charset="0"/>
                <a:ea typeface="Arial" pitchFamily="34" charset="-122"/>
                <a:cs typeface="Arial" pitchFamily="34" charset="-120"/>
              </a:rPr>
              <a:t>▼ degraded</a:t>
            </a:r>
            <a:endParaRPr lang="en-US" sz="720" dirty="0"/>
          </a:p>
        </p:txBody>
      </p:sp>
      <p:sp>
        <p:nvSpPr>
          <p:cNvPr id="125" name="Text 123"/>
          <p:cNvSpPr/>
          <p:nvPr/>
        </p:nvSpPr>
        <p:spPr>
          <a:xfrm>
            <a:off x="4407408" y="2734056"/>
            <a:ext cx="3374136" cy="256032"/>
          </a:xfrm>
          <a:prstGeom prst="rect">
            <a:avLst/>
          </a:prstGeom>
          <a:noFill/>
          <a:ln/>
        </p:spPr>
        <p:txBody>
          <a:bodyPr wrap="square" lIns="0" tIns="0" rIns="0" bIns="0" rtlCol="0" anchor="ctr"/>
          <a:lstStyle/>
          <a:p>
            <a:pPr indent="0" marL="0">
              <a:buNone/>
            </a:pPr>
            <a:r>
              <a:rPr lang="en-US" sz="1200" b="1" dirty="0">
                <a:solidFill>
                  <a:srgbClr val="C9372C"/>
                </a:solidFill>
                <a:latin typeface="Arial" pitchFamily="34" charset="0"/>
                <a:ea typeface="Arial" pitchFamily="34" charset="-122"/>
                <a:cs typeface="Arial" pitchFamily="34" charset="-120"/>
              </a:rPr>
              <a:t>39.7% → 60.0%</a:t>
            </a:r>
            <a:endParaRPr lang="en-US" sz="1200" dirty="0"/>
          </a:p>
        </p:txBody>
      </p:sp>
      <p:sp>
        <p:nvSpPr>
          <p:cNvPr id="126" name="Text 124"/>
          <p:cNvSpPr/>
          <p:nvPr/>
        </p:nvSpPr>
        <p:spPr>
          <a:xfrm>
            <a:off x="4407408" y="3026664"/>
            <a:ext cx="1417320" cy="228600"/>
          </a:xfrm>
          <a:prstGeom prst="roundRect">
            <a:avLst>
              <a:gd name="adj" fmla="val 16000"/>
            </a:avLst>
          </a:prstGeom>
          <a:solidFill>
            <a:srgbClr val="FFECEB"/>
          </a:solidFill>
          <a:ln w="7620">
            <a:solidFill>
              <a:srgbClr val="FD9891"/>
            </a:solidFill>
          </a:ln>
        </p:spPr>
        <p:txBody>
          <a:bodyPr wrap="square" lIns="0" tIns="0" rIns="0" bIns="0" rtlCol="0" anchor="ctr"/>
          <a:lstStyle/>
          <a:p>
            <a:pPr algn="ctr" indent="0" marL="0">
              <a:buNone/>
            </a:pPr>
            <a:r>
              <a:rPr lang="en-US" sz="780" b="1" dirty="0">
                <a:solidFill>
                  <a:srgbClr val="C9372C"/>
                </a:solidFill>
                <a:latin typeface="Arial" pitchFamily="34" charset="0"/>
                <a:ea typeface="Arial" pitchFamily="34" charset="-122"/>
                <a:cs typeface="Arial" pitchFamily="34" charset="-120"/>
              </a:rPr>
              <a:t>+20.3% +51.1%</a:t>
            </a:r>
            <a:endParaRPr lang="en-US" sz="780" dirty="0"/>
          </a:p>
        </p:txBody>
      </p:sp>
      <p:sp>
        <p:nvSpPr>
          <p:cNvPr id="127" name="Text 125"/>
          <p:cNvSpPr/>
          <p:nvPr/>
        </p:nvSpPr>
        <p:spPr>
          <a:xfrm>
            <a:off x="4407408" y="3300984"/>
            <a:ext cx="3374136" cy="27432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A majority of incidents now involve rework, indicating significant process instability, incorrect initial assessments, or unresolved underlying issues.</a:t>
            </a:r>
            <a:endParaRPr lang="en-US" sz="760" dirty="0"/>
          </a:p>
        </p:txBody>
      </p:sp>
      <p:sp>
        <p:nvSpPr>
          <p:cNvPr id="128" name="Shape 126"/>
          <p:cNvSpPr/>
          <p:nvPr/>
        </p:nvSpPr>
        <p:spPr>
          <a:xfrm>
            <a:off x="8083296" y="2350008"/>
            <a:ext cx="3648456" cy="1298448"/>
          </a:xfrm>
          <a:prstGeom prst="roundRect">
            <a:avLst>
              <a:gd name="adj" fmla="val 3521"/>
            </a:avLst>
          </a:prstGeom>
          <a:solidFill>
            <a:srgbClr val="FFFFFF"/>
          </a:solidFill>
          <a:ln w="10160">
            <a:solidFill>
              <a:srgbClr val="BAF3DB"/>
            </a:solidFill>
            <a:prstDash val="solid"/>
          </a:ln>
          <a:effectLst>
            <a:outerShdw sx="100000" sy="100000" kx="0" ky="0" algn="bl" rotWithShape="0" blurRad="76200" dist="19050" dir="5400000">
              <a:srgbClr val="122A35">
                <a:alpha val="6000"/>
              </a:srgbClr>
            </a:outerShdw>
          </a:effectLst>
        </p:spPr>
      </p:sp>
      <p:sp>
        <p:nvSpPr>
          <p:cNvPr id="129" name="Shape 127"/>
          <p:cNvSpPr/>
          <p:nvPr/>
        </p:nvSpPr>
        <p:spPr>
          <a:xfrm>
            <a:off x="8083296" y="2350008"/>
            <a:ext cx="3648456" cy="50292"/>
          </a:xfrm>
          <a:prstGeom prst="rect">
            <a:avLst/>
          </a:prstGeom>
          <a:solidFill>
            <a:srgbClr val="216E4E"/>
          </a:solidFill>
          <a:ln w="12700">
            <a:solidFill>
              <a:srgbClr val="216E4E"/>
            </a:solidFill>
            <a:prstDash val="solid"/>
          </a:ln>
        </p:spPr>
      </p:sp>
      <p:sp>
        <p:nvSpPr>
          <p:cNvPr id="130" name="Text 128"/>
          <p:cNvSpPr/>
          <p:nvPr/>
        </p:nvSpPr>
        <p:spPr>
          <a:xfrm>
            <a:off x="8220456" y="2496312"/>
            <a:ext cx="2505456"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VARIANTS</a:t>
            </a:r>
            <a:endParaRPr lang="en-US" sz="850" dirty="0"/>
          </a:p>
        </p:txBody>
      </p:sp>
      <p:sp>
        <p:nvSpPr>
          <p:cNvPr id="131" name="Text 129"/>
          <p:cNvSpPr/>
          <p:nvPr/>
        </p:nvSpPr>
        <p:spPr>
          <a:xfrm>
            <a:off x="10707624" y="2459736"/>
            <a:ext cx="841248" cy="219456"/>
          </a:xfrm>
          <a:prstGeom prst="roundRect">
            <a:avLst>
              <a:gd name="adj" fmla="val 16667"/>
            </a:avLst>
          </a:prstGeom>
          <a:solidFill>
            <a:srgbClr val="DCFFF1"/>
          </a:solidFill>
          <a:ln w="7620">
            <a:solidFill>
              <a:srgbClr val="BAF3DB"/>
            </a:solidFill>
          </a:ln>
        </p:spPr>
        <p:txBody>
          <a:bodyPr wrap="square" lIns="0" tIns="0" rIns="0" bIns="0" rtlCol="0" anchor="ctr"/>
          <a:lstStyle/>
          <a:p>
            <a:pPr algn="ctr" indent="0" marL="0">
              <a:buNone/>
            </a:pPr>
            <a:r>
              <a:rPr lang="en-US" sz="720" b="1" dirty="0">
                <a:solidFill>
                  <a:srgbClr val="216E4E"/>
                </a:solidFill>
                <a:latin typeface="Arial" pitchFamily="34" charset="0"/>
                <a:ea typeface="Arial" pitchFamily="34" charset="-122"/>
                <a:cs typeface="Arial" pitchFamily="34" charset="-120"/>
              </a:rPr>
              <a:t>▲ improved</a:t>
            </a:r>
            <a:endParaRPr lang="en-US" sz="720" dirty="0"/>
          </a:p>
        </p:txBody>
      </p:sp>
      <p:sp>
        <p:nvSpPr>
          <p:cNvPr id="132" name="Text 130"/>
          <p:cNvSpPr/>
          <p:nvPr/>
        </p:nvSpPr>
        <p:spPr>
          <a:xfrm>
            <a:off x="8220456" y="2734056"/>
            <a:ext cx="3374136" cy="256032"/>
          </a:xfrm>
          <a:prstGeom prst="rect">
            <a:avLst/>
          </a:prstGeom>
          <a:noFill/>
          <a:ln/>
        </p:spPr>
        <p:txBody>
          <a:bodyPr wrap="square" lIns="0" tIns="0" rIns="0" bIns="0" rtlCol="0" anchor="ctr"/>
          <a:lstStyle/>
          <a:p>
            <a:pPr indent="0" marL="0">
              <a:buNone/>
            </a:pPr>
            <a:r>
              <a:rPr lang="en-US" sz="1200" b="1" dirty="0">
                <a:solidFill>
                  <a:srgbClr val="216E4E"/>
                </a:solidFill>
                <a:latin typeface="Arial" pitchFamily="34" charset="0"/>
                <a:ea typeface="Arial" pitchFamily="34" charset="-122"/>
                <a:cs typeface="Arial" pitchFamily="34" charset="-120"/>
              </a:rPr>
              <a:t>161 variants → 11 variants</a:t>
            </a:r>
            <a:endParaRPr lang="en-US" sz="1200" dirty="0"/>
          </a:p>
        </p:txBody>
      </p:sp>
      <p:sp>
        <p:nvSpPr>
          <p:cNvPr id="133" name="Text 131"/>
          <p:cNvSpPr/>
          <p:nvPr/>
        </p:nvSpPr>
        <p:spPr>
          <a:xfrm>
            <a:off x="8220456" y="3026664"/>
            <a:ext cx="1417320" cy="228600"/>
          </a:xfrm>
          <a:prstGeom prst="roundRect">
            <a:avLst>
              <a:gd name="adj" fmla="val 16000"/>
            </a:avLst>
          </a:prstGeom>
          <a:solidFill>
            <a:srgbClr val="DCFFF1"/>
          </a:solidFill>
          <a:ln w="7620">
            <a:solidFill>
              <a:srgbClr val="BAF3DB"/>
            </a:solidFill>
          </a:ln>
        </p:spPr>
        <p:txBody>
          <a:bodyPr wrap="square" lIns="0" tIns="0" rIns="0" bIns="0" rtlCol="0" anchor="ctr"/>
          <a:lstStyle/>
          <a:p>
            <a:pPr algn="ctr" indent="0" marL="0">
              <a:buNone/>
            </a:pPr>
            <a:r>
              <a:rPr lang="en-US" sz="780" b="1" dirty="0">
                <a:solidFill>
                  <a:srgbClr val="216E4E"/>
                </a:solidFill>
                <a:latin typeface="Arial" pitchFamily="34" charset="0"/>
                <a:ea typeface="Arial" pitchFamily="34" charset="-122"/>
                <a:cs typeface="Arial" pitchFamily="34" charset="-120"/>
              </a:rPr>
              <a:t>-150 variants -93.2%</a:t>
            </a:r>
            <a:endParaRPr lang="en-US" sz="780" dirty="0"/>
          </a:p>
        </p:txBody>
      </p:sp>
      <p:sp>
        <p:nvSpPr>
          <p:cNvPr id="134" name="Text 132"/>
          <p:cNvSpPr/>
          <p:nvPr/>
        </p:nvSpPr>
        <p:spPr>
          <a:xfrm>
            <a:off x="8220456" y="3300984"/>
            <a:ext cx="3374136" cy="27432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The process has become dramatically more standardized, which is a positive structural change. However, the remaining paths have become extremely slow.</a:t>
            </a:r>
            <a:endParaRPr lang="en-US" sz="760" dirty="0"/>
          </a:p>
        </p:txBody>
      </p:sp>
      <p:sp>
        <p:nvSpPr>
          <p:cNvPr id="135" name="Shape 133"/>
          <p:cNvSpPr/>
          <p:nvPr/>
        </p:nvSpPr>
        <p:spPr>
          <a:xfrm>
            <a:off x="457200" y="3813048"/>
            <a:ext cx="5554980" cy="1298448"/>
          </a:xfrm>
          <a:prstGeom prst="roundRect">
            <a:avLst>
              <a:gd name="adj" fmla="val 3521"/>
            </a:avLst>
          </a:prstGeom>
          <a:solidFill>
            <a:srgbClr val="FFFFFF"/>
          </a:solidFill>
          <a:ln w="10160">
            <a:solidFill>
              <a:srgbClr val="BAF3DB"/>
            </a:solidFill>
            <a:prstDash val="solid"/>
          </a:ln>
          <a:effectLst>
            <a:outerShdw sx="100000" sy="100000" kx="0" ky="0" algn="bl" rotWithShape="0" blurRad="76200" dist="19050" dir="5400000">
              <a:srgbClr val="122A35">
                <a:alpha val="6000"/>
              </a:srgbClr>
            </a:outerShdw>
          </a:effectLst>
        </p:spPr>
      </p:sp>
      <p:sp>
        <p:nvSpPr>
          <p:cNvPr id="136" name="Shape 134"/>
          <p:cNvSpPr/>
          <p:nvPr/>
        </p:nvSpPr>
        <p:spPr>
          <a:xfrm>
            <a:off x="457200" y="3813048"/>
            <a:ext cx="5554980" cy="50292"/>
          </a:xfrm>
          <a:prstGeom prst="rect">
            <a:avLst/>
          </a:prstGeom>
          <a:solidFill>
            <a:srgbClr val="216E4E"/>
          </a:solidFill>
          <a:ln w="12700">
            <a:solidFill>
              <a:srgbClr val="216E4E"/>
            </a:solidFill>
            <a:prstDash val="solid"/>
          </a:ln>
        </p:spPr>
      </p:sp>
      <p:sp>
        <p:nvSpPr>
          <p:cNvPr id="137" name="Text 135"/>
          <p:cNvSpPr/>
          <p:nvPr/>
        </p:nvSpPr>
        <p:spPr>
          <a:xfrm>
            <a:off x="594360" y="3959352"/>
            <a:ext cx="4411980"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AVG FLOW EFFICIENCY</a:t>
            </a:r>
            <a:endParaRPr lang="en-US" sz="850" dirty="0"/>
          </a:p>
        </p:txBody>
      </p:sp>
      <p:sp>
        <p:nvSpPr>
          <p:cNvPr id="138" name="Text 136"/>
          <p:cNvSpPr/>
          <p:nvPr/>
        </p:nvSpPr>
        <p:spPr>
          <a:xfrm>
            <a:off x="4988052" y="3922776"/>
            <a:ext cx="841248" cy="219456"/>
          </a:xfrm>
          <a:prstGeom prst="roundRect">
            <a:avLst>
              <a:gd name="adj" fmla="val 16667"/>
            </a:avLst>
          </a:prstGeom>
          <a:solidFill>
            <a:srgbClr val="DCFFF1"/>
          </a:solidFill>
          <a:ln w="7620">
            <a:solidFill>
              <a:srgbClr val="BAF3DB"/>
            </a:solidFill>
          </a:ln>
        </p:spPr>
        <p:txBody>
          <a:bodyPr wrap="square" lIns="0" tIns="0" rIns="0" bIns="0" rtlCol="0" anchor="ctr"/>
          <a:lstStyle/>
          <a:p>
            <a:pPr algn="ctr" indent="0" marL="0">
              <a:buNone/>
            </a:pPr>
            <a:r>
              <a:rPr lang="en-US" sz="720" b="1" dirty="0">
                <a:solidFill>
                  <a:srgbClr val="216E4E"/>
                </a:solidFill>
                <a:latin typeface="Arial" pitchFamily="34" charset="0"/>
                <a:ea typeface="Arial" pitchFamily="34" charset="-122"/>
                <a:cs typeface="Arial" pitchFamily="34" charset="-120"/>
              </a:rPr>
              <a:t>▲ improved</a:t>
            </a:r>
            <a:endParaRPr lang="en-US" sz="720" dirty="0"/>
          </a:p>
        </p:txBody>
      </p:sp>
      <p:sp>
        <p:nvSpPr>
          <p:cNvPr id="139" name="Text 137"/>
          <p:cNvSpPr/>
          <p:nvPr/>
        </p:nvSpPr>
        <p:spPr>
          <a:xfrm>
            <a:off x="594360" y="4197096"/>
            <a:ext cx="5280660" cy="256032"/>
          </a:xfrm>
          <a:prstGeom prst="rect">
            <a:avLst/>
          </a:prstGeom>
          <a:noFill/>
          <a:ln/>
        </p:spPr>
        <p:txBody>
          <a:bodyPr wrap="square" lIns="0" tIns="0" rIns="0" bIns="0" rtlCol="0" anchor="ctr"/>
          <a:lstStyle/>
          <a:p>
            <a:pPr indent="0" marL="0">
              <a:buNone/>
            </a:pPr>
            <a:r>
              <a:rPr lang="en-US" sz="1200" b="1" dirty="0">
                <a:solidFill>
                  <a:srgbClr val="216E4E"/>
                </a:solidFill>
                <a:latin typeface="Arial" pitchFamily="34" charset="0"/>
                <a:ea typeface="Arial" pitchFamily="34" charset="-122"/>
                <a:cs typeface="Arial" pitchFamily="34" charset="-120"/>
              </a:rPr>
              <a:t>11.6% → 35.7%</a:t>
            </a:r>
            <a:endParaRPr lang="en-US" sz="1200" dirty="0"/>
          </a:p>
        </p:txBody>
      </p:sp>
      <p:sp>
        <p:nvSpPr>
          <p:cNvPr id="140" name="Text 138"/>
          <p:cNvSpPr/>
          <p:nvPr/>
        </p:nvSpPr>
        <p:spPr>
          <a:xfrm>
            <a:off x="594360" y="4489704"/>
            <a:ext cx="1417320" cy="228600"/>
          </a:xfrm>
          <a:prstGeom prst="roundRect">
            <a:avLst>
              <a:gd name="adj" fmla="val 16000"/>
            </a:avLst>
          </a:prstGeom>
          <a:solidFill>
            <a:srgbClr val="DCFFF1"/>
          </a:solidFill>
          <a:ln w="7620">
            <a:solidFill>
              <a:srgbClr val="BAF3DB"/>
            </a:solidFill>
          </a:ln>
        </p:spPr>
        <p:txBody>
          <a:bodyPr wrap="square" lIns="0" tIns="0" rIns="0" bIns="0" rtlCol="0" anchor="ctr"/>
          <a:lstStyle/>
          <a:p>
            <a:pPr algn="ctr" indent="0" marL="0">
              <a:buNone/>
            </a:pPr>
            <a:r>
              <a:rPr lang="en-US" sz="780" b="1" dirty="0">
                <a:solidFill>
                  <a:srgbClr val="216E4E"/>
                </a:solidFill>
                <a:latin typeface="Arial" pitchFamily="34" charset="0"/>
                <a:ea typeface="Arial" pitchFamily="34" charset="-122"/>
                <a:cs typeface="Arial" pitchFamily="34" charset="-120"/>
              </a:rPr>
              <a:t>+24.1% +208.0%</a:t>
            </a:r>
            <a:endParaRPr lang="en-US" sz="780" dirty="0"/>
          </a:p>
        </p:txBody>
      </p:sp>
      <p:sp>
        <p:nvSpPr>
          <p:cNvPr id="141" name="Text 139"/>
          <p:cNvSpPr/>
          <p:nvPr/>
        </p:nvSpPr>
        <p:spPr>
          <a:xfrm>
            <a:off x="594360" y="4764024"/>
            <a:ext cx="5280660" cy="27432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This indicates that a larger proportion of the (much longer) total time is spent in an 'active' state. This is a 'bad' improvement, suggesting items are stuck in 'Work in Progress' for extreme durations…</a:t>
            </a:r>
            <a:endParaRPr lang="en-US" sz="760" dirty="0"/>
          </a:p>
        </p:txBody>
      </p:sp>
      <p:sp>
        <p:nvSpPr>
          <p:cNvPr id="142" name="Shape 140"/>
          <p:cNvSpPr/>
          <p:nvPr/>
        </p:nvSpPr>
        <p:spPr>
          <a:xfrm>
            <a:off x="6176772" y="3813048"/>
            <a:ext cx="5554980" cy="1298448"/>
          </a:xfrm>
          <a:prstGeom prst="roundRect">
            <a:avLst>
              <a:gd name="adj" fmla="val 3521"/>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43" name="Shape 141"/>
          <p:cNvSpPr/>
          <p:nvPr/>
        </p:nvSpPr>
        <p:spPr>
          <a:xfrm>
            <a:off x="6176772" y="3813048"/>
            <a:ext cx="5554980" cy="50292"/>
          </a:xfrm>
          <a:prstGeom prst="rect">
            <a:avLst/>
          </a:prstGeom>
          <a:solidFill>
            <a:srgbClr val="626F86"/>
          </a:solidFill>
          <a:ln w="12700">
            <a:solidFill>
              <a:srgbClr val="626F86"/>
            </a:solidFill>
            <a:prstDash val="solid"/>
          </a:ln>
        </p:spPr>
      </p:sp>
      <p:sp>
        <p:nvSpPr>
          <p:cNvPr id="144" name="Text 142"/>
          <p:cNvSpPr/>
          <p:nvPr/>
        </p:nvSpPr>
        <p:spPr>
          <a:xfrm>
            <a:off x="6313932" y="3959352"/>
            <a:ext cx="4411980"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WORK ITEMS</a:t>
            </a:r>
            <a:endParaRPr lang="en-US" sz="850" dirty="0"/>
          </a:p>
        </p:txBody>
      </p:sp>
      <p:sp>
        <p:nvSpPr>
          <p:cNvPr id="145" name="Text 143"/>
          <p:cNvSpPr/>
          <p:nvPr/>
        </p:nvSpPr>
        <p:spPr>
          <a:xfrm>
            <a:off x="10707624" y="3922776"/>
            <a:ext cx="841248" cy="219456"/>
          </a:xfrm>
          <a:prstGeom prst="roundRect">
            <a:avLst>
              <a:gd name="adj" fmla="val 16667"/>
            </a:avLst>
          </a:prstGeom>
          <a:solidFill>
            <a:srgbClr val="FAFBFC"/>
          </a:solidFill>
          <a:ln w="7620">
            <a:solidFill>
              <a:srgbClr val="E1E5EA"/>
            </a:solidFill>
          </a:ln>
        </p:spPr>
        <p:txBody>
          <a:bodyPr wrap="square" lIns="0" tIns="0" rIns="0" bIns="0" rtlCol="0" anchor="ctr"/>
          <a:lstStyle/>
          <a:p>
            <a:pPr algn="ctr" indent="0" marL="0">
              <a:buNone/>
            </a:pPr>
            <a:r>
              <a:rPr lang="en-US" sz="720" b="1" dirty="0">
                <a:solidFill>
                  <a:srgbClr val="626F86"/>
                </a:solidFill>
                <a:latin typeface="Arial" pitchFamily="34" charset="0"/>
                <a:ea typeface="Arial" pitchFamily="34" charset="-122"/>
                <a:cs typeface="Arial" pitchFamily="34" charset="-120"/>
              </a:rPr>
              <a:t>→ unchanged</a:t>
            </a:r>
            <a:endParaRPr lang="en-US" sz="720" dirty="0"/>
          </a:p>
        </p:txBody>
      </p:sp>
      <p:sp>
        <p:nvSpPr>
          <p:cNvPr id="146" name="Text 144"/>
          <p:cNvSpPr/>
          <p:nvPr/>
        </p:nvSpPr>
        <p:spPr>
          <a:xfrm>
            <a:off x="6313932" y="4197096"/>
            <a:ext cx="5280660" cy="256032"/>
          </a:xfrm>
          <a:prstGeom prst="rect">
            <a:avLst/>
          </a:prstGeom>
          <a:noFill/>
          <a:ln/>
        </p:spPr>
        <p:txBody>
          <a:bodyPr wrap="square" lIns="0" tIns="0" rIns="0" bIns="0" rtlCol="0" anchor="ctr"/>
          <a:lstStyle/>
          <a:p>
            <a:pPr indent="0" marL="0">
              <a:buNone/>
            </a:pPr>
            <a:r>
              <a:rPr lang="en-US" sz="1200" b="1" dirty="0">
                <a:solidFill>
                  <a:srgbClr val="626F86"/>
                </a:solidFill>
                <a:latin typeface="Arial" pitchFamily="34" charset="0"/>
                <a:ea typeface="Arial" pitchFamily="34" charset="-122"/>
                <a:cs typeface="Arial" pitchFamily="34" charset="-120"/>
              </a:rPr>
              <a:t>1015 items → 25 items</a:t>
            </a:r>
            <a:endParaRPr lang="en-US" sz="1200" dirty="0"/>
          </a:p>
        </p:txBody>
      </p:sp>
      <p:sp>
        <p:nvSpPr>
          <p:cNvPr id="147" name="Text 145"/>
          <p:cNvSpPr/>
          <p:nvPr/>
        </p:nvSpPr>
        <p:spPr>
          <a:xfrm>
            <a:off x="6313932" y="4489704"/>
            <a:ext cx="1417320" cy="228600"/>
          </a:xfrm>
          <a:prstGeom prst="roundRect">
            <a:avLst>
              <a:gd name="adj" fmla="val 16000"/>
            </a:avLst>
          </a:prstGeom>
          <a:solidFill>
            <a:srgbClr val="FAFBFC"/>
          </a:solidFill>
          <a:ln w="7620">
            <a:solidFill>
              <a:srgbClr val="E1E5EA"/>
            </a:solidFill>
          </a:ln>
        </p:spPr>
        <p:txBody>
          <a:bodyPr wrap="square" lIns="0" tIns="0" rIns="0" bIns="0" rtlCol="0" anchor="ctr"/>
          <a:lstStyle/>
          <a:p>
            <a:pPr algn="ctr" indent="0" marL="0">
              <a:buNone/>
            </a:pPr>
            <a:r>
              <a:rPr lang="en-US" sz="780" b="1" dirty="0">
                <a:solidFill>
                  <a:srgbClr val="626F86"/>
                </a:solidFill>
                <a:latin typeface="Arial" pitchFamily="34" charset="0"/>
                <a:ea typeface="Arial" pitchFamily="34" charset="-122"/>
                <a:cs typeface="Arial" pitchFamily="34" charset="-120"/>
              </a:rPr>
              <a:t>-990 items -97.5%</a:t>
            </a:r>
            <a:endParaRPr lang="en-US" sz="780" dirty="0"/>
          </a:p>
        </p:txBody>
      </p:sp>
      <p:sp>
        <p:nvSpPr>
          <p:cNvPr id="148" name="Text 146"/>
          <p:cNvSpPr/>
          <p:nvPr/>
        </p:nvSpPr>
        <p:spPr>
          <a:xfrm>
            <a:off x="6313932" y="4764024"/>
            <a:ext cx="5280660" cy="274320"/>
          </a:xfrm>
          <a:prstGeom prst="rect">
            <a:avLst/>
          </a:prstGeom>
          <a:noFill/>
          <a:ln/>
        </p:spPr>
        <p:txBody>
          <a:bodyPr wrap="square" lIns="0" tIns="0" rIns="0" bIns="0" rtlCol="0" anchor="t"/>
          <a:lstStyle/>
          <a:p>
            <a:pPr indent="0" marL="0">
              <a:lnSpc>
                <a:spcPts val="910"/>
              </a:lnSpc>
              <a:buNone/>
            </a:pPr>
            <a:r>
              <a:rPr lang="en-US" sz="760" dirty="0">
                <a:solidFill>
                  <a:srgbClr val="44546F"/>
                </a:solidFill>
                <a:latin typeface="Arial" pitchFamily="34" charset="0"/>
                <a:ea typeface="Arial" pitchFamily="34" charset="-122"/>
                <a:cs typeface="Arial" pitchFamily="34" charset="-120"/>
              </a:rPr>
              <a:t>The massive drop in volume is critical context. The comparison period may not be representative and could reflect a focus on a few difficult, lingering incidents.</a:t>
            </a:r>
            <a:endParaRPr lang="en-US" sz="760" dirty="0"/>
          </a:p>
        </p:txBody>
      </p:sp>
      <p:sp>
        <p:nvSpPr>
          <p:cNvPr id="149" name="Shape 147"/>
          <p:cNvSpPr/>
          <p:nvPr/>
        </p:nvSpPr>
        <p:spPr>
          <a:xfrm>
            <a:off x="457200" y="5303520"/>
            <a:ext cx="11274552" cy="1051560"/>
          </a:xfrm>
          <a:prstGeom prst="roundRect">
            <a:avLst>
              <a:gd name="adj" fmla="val 4348"/>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50" name="Text 148"/>
          <p:cNvSpPr/>
          <p:nvPr/>
        </p:nvSpPr>
        <p:spPr>
          <a:xfrm>
            <a:off x="603504" y="5422392"/>
            <a:ext cx="10981944"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VERDICT RATIONALE</a:t>
            </a:r>
            <a:endParaRPr lang="en-US" sz="850" dirty="0"/>
          </a:p>
        </p:txBody>
      </p:sp>
      <p:sp>
        <p:nvSpPr>
          <p:cNvPr id="151" name="Text 149"/>
          <p:cNvSpPr/>
          <p:nvPr/>
        </p:nvSpPr>
        <p:spPr>
          <a:xfrm>
            <a:off x="603504" y="5669280"/>
            <a:ext cx="10981944" cy="612648"/>
          </a:xfrm>
          <a:prstGeom prst="rect">
            <a:avLst/>
          </a:prstGeom>
          <a:noFill/>
          <a:ln/>
        </p:spPr>
        <p:txBody>
          <a:bodyPr wrap="square" lIns="0" tIns="0" rIns="0" bIns="0" rtlCol="0" anchor="t"/>
          <a:lstStyle/>
          <a:p>
            <a:pPr indent="0" marL="0">
              <a:lnSpc>
                <a:spcPts val="1020"/>
              </a:lnSpc>
              <a:buNone/>
            </a:pPr>
            <a:r>
              <a:rPr lang="en-US" sz="820" dirty="0">
                <a:solidFill>
                  <a:srgbClr val="44546F"/>
                </a:solidFill>
                <a:latin typeface="Arial" pitchFamily="34" charset="0"/>
                <a:ea typeface="Arial" pitchFamily="34" charset="-122"/>
                <a:cs typeface="Arial" pitchFamily="34" charset="-120"/>
              </a:rPr>
              <a:t>The verdict is driven by the catastrophic increase in two key metrics: Average Duration (+127%) and Rework Rate (+51%). These indicate a severe loss of efficiency and effectiveness. The confidence is 'Moderate' instead of 'High' only because the comparison period's sample size (25 items) is extremely small compared to the baseline (1015 items), suggesting the results could be an outlier.</a:t>
            </a:r>
            <a:endParaRPr lang="en-US" sz="82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TREND ANALYSIS</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2. Improvement and Deterioration Signals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Text 107"/>
          <p:cNvSpPr/>
          <p:nvPr/>
        </p:nvSpPr>
        <p:spPr>
          <a:xfrm>
            <a:off x="457200" y="1399032"/>
            <a:ext cx="5536692" cy="201168"/>
          </a:xfrm>
          <a:prstGeom prst="rect">
            <a:avLst/>
          </a:prstGeom>
          <a:noFill/>
          <a:ln/>
        </p:spPr>
        <p:txBody>
          <a:bodyPr wrap="square" lIns="0" tIns="0" rIns="0" bIns="0" rtlCol="0" anchor="ctr"/>
          <a:lstStyle/>
          <a:p>
            <a:pPr indent="0" marL="0">
              <a:buNone/>
            </a:pPr>
            <a:r>
              <a:rPr lang="en-US" sz="850" b="1" spc="120" kern="0" dirty="0">
                <a:solidFill>
                  <a:srgbClr val="216E4E"/>
                </a:solidFill>
                <a:latin typeface="Arial" pitchFamily="34" charset="0"/>
                <a:ea typeface="Arial" pitchFamily="34" charset="-122"/>
                <a:cs typeface="Arial" pitchFamily="34" charset="-120"/>
              </a:rPr>
              <a:t>WHAT IMPROVED</a:t>
            </a:r>
            <a:endParaRPr lang="en-US" sz="850" dirty="0"/>
          </a:p>
        </p:txBody>
      </p:sp>
      <p:sp>
        <p:nvSpPr>
          <p:cNvPr id="110" name="Text 108"/>
          <p:cNvSpPr/>
          <p:nvPr/>
        </p:nvSpPr>
        <p:spPr>
          <a:xfrm>
            <a:off x="6195060" y="1399032"/>
            <a:ext cx="5536692"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WHAT DETERIORATED</a:t>
            </a:r>
            <a:endParaRPr lang="en-US" sz="850" dirty="0"/>
          </a:p>
        </p:txBody>
      </p:sp>
      <p:sp>
        <p:nvSpPr>
          <p:cNvPr id="111" name="Shape 109"/>
          <p:cNvSpPr/>
          <p:nvPr/>
        </p:nvSpPr>
        <p:spPr>
          <a:xfrm>
            <a:off x="457200" y="1709928"/>
            <a:ext cx="5536692" cy="2217420"/>
          </a:xfrm>
          <a:prstGeom prst="roundRect">
            <a:avLst>
              <a:gd name="adj" fmla="val 2062"/>
            </a:avLst>
          </a:prstGeom>
          <a:solidFill>
            <a:srgbClr val="DCFFF1"/>
          </a:solidFill>
          <a:ln w="10160">
            <a:solidFill>
              <a:srgbClr val="BAF3DB"/>
            </a:solidFill>
            <a:prstDash val="solid"/>
          </a:ln>
          <a:effectLst>
            <a:outerShdw sx="100000" sy="100000" kx="0" ky="0" algn="bl" rotWithShape="0" blurRad="76200" dist="19050" dir="5400000">
              <a:srgbClr val="122A35">
                <a:alpha val="6000"/>
              </a:srgbClr>
            </a:outerShdw>
          </a:effectLst>
        </p:spPr>
      </p:sp>
      <p:sp>
        <p:nvSpPr>
          <p:cNvPr id="112" name="Shape 110"/>
          <p:cNvSpPr/>
          <p:nvPr/>
        </p:nvSpPr>
        <p:spPr>
          <a:xfrm>
            <a:off x="457200" y="1709928"/>
            <a:ext cx="45720" cy="2217420"/>
          </a:xfrm>
          <a:prstGeom prst="rect">
            <a:avLst/>
          </a:prstGeom>
          <a:solidFill>
            <a:srgbClr val="216E4E"/>
          </a:solidFill>
          <a:ln w="12700">
            <a:solidFill>
              <a:srgbClr val="216E4E"/>
            </a:solidFill>
            <a:prstDash val="solid"/>
          </a:ln>
        </p:spPr>
      </p:sp>
      <p:sp>
        <p:nvSpPr>
          <p:cNvPr id="113" name="Text 111"/>
          <p:cNvSpPr/>
          <p:nvPr/>
        </p:nvSpPr>
        <p:spPr>
          <a:xfrm>
            <a:off x="603504" y="1819656"/>
            <a:ext cx="5244084" cy="201168"/>
          </a:xfrm>
          <a:prstGeom prst="rect">
            <a:avLst/>
          </a:prstGeom>
          <a:noFill/>
          <a:ln/>
        </p:spPr>
        <p:txBody>
          <a:bodyPr wrap="square" lIns="0" tIns="0" rIns="0" bIns="0" rtlCol="0" anchor="ctr"/>
          <a:lstStyle/>
          <a:p>
            <a:pPr indent="0" marL="0">
              <a:buNone/>
            </a:pPr>
            <a:r>
              <a:rPr lang="en-US" sz="940" b="1" dirty="0">
                <a:solidFill>
                  <a:srgbClr val="216E4E"/>
                </a:solidFill>
                <a:latin typeface="Arial" pitchFamily="34" charset="0"/>
                <a:ea typeface="Arial" pitchFamily="34" charset="-122"/>
                <a:cs typeface="Arial" pitchFamily="34" charset="-120"/>
              </a:rPr>
              <a:t>Drastic Process Standardization</a:t>
            </a:r>
            <a:endParaRPr lang="en-US" sz="940" dirty="0"/>
          </a:p>
        </p:txBody>
      </p:sp>
      <p:sp>
        <p:nvSpPr>
          <p:cNvPr id="114" name="Text 112"/>
          <p:cNvSpPr/>
          <p:nvPr/>
        </p:nvSpPr>
        <p:spPr>
          <a:xfrm>
            <a:off x="603504" y="2066544"/>
            <a:ext cx="5244084" cy="164592"/>
          </a:xfrm>
          <a:prstGeom prst="rect">
            <a:avLst/>
          </a:prstGeom>
          <a:noFill/>
          <a:ln/>
        </p:spPr>
        <p:txBody>
          <a:bodyPr wrap="square" lIns="0" tIns="0" rIns="0" bIns="0" rtlCol="0" anchor="ctr"/>
          <a:lstStyle/>
          <a:p>
            <a:pPr indent="0" marL="0">
              <a:buNone/>
            </a:pPr>
            <a:r>
              <a:rPr lang="en-US" sz="720" b="1" dirty="0">
                <a:solidFill>
                  <a:srgbClr val="216E4E"/>
                </a:solidFill>
                <a:latin typeface="Arial" pitchFamily="34" charset="0"/>
                <a:ea typeface="Arial" pitchFamily="34" charset="-122"/>
                <a:cs typeface="Arial" pitchFamily="34" charset="-120"/>
              </a:rPr>
              <a:t>Variant Count · 161 → 11 · -150 (-93.2%)</a:t>
            </a:r>
            <a:endParaRPr lang="en-US" sz="720" dirty="0"/>
          </a:p>
        </p:txBody>
      </p:sp>
      <p:sp>
        <p:nvSpPr>
          <p:cNvPr id="115" name="Text 113"/>
          <p:cNvSpPr/>
          <p:nvPr/>
        </p:nvSpPr>
        <p:spPr>
          <a:xfrm>
            <a:off x="603504" y="2295144"/>
            <a:ext cx="5244084" cy="1549908"/>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A massive reduction in process paths makes the workflow more predictable and easier to manage.</a:t>
            </a:r>
            <a:endParaRPr lang="en-US" sz="750" dirty="0"/>
          </a:p>
        </p:txBody>
      </p:sp>
      <p:sp>
        <p:nvSpPr>
          <p:cNvPr id="116" name="Shape 114"/>
          <p:cNvSpPr/>
          <p:nvPr/>
        </p:nvSpPr>
        <p:spPr>
          <a:xfrm>
            <a:off x="457200" y="4128516"/>
            <a:ext cx="5536692" cy="2217420"/>
          </a:xfrm>
          <a:prstGeom prst="roundRect">
            <a:avLst>
              <a:gd name="adj" fmla="val 2062"/>
            </a:avLst>
          </a:prstGeom>
          <a:solidFill>
            <a:srgbClr val="DCFFF1"/>
          </a:solidFill>
          <a:ln w="10160">
            <a:solidFill>
              <a:srgbClr val="BAF3DB"/>
            </a:solidFill>
            <a:prstDash val="solid"/>
          </a:ln>
          <a:effectLst>
            <a:outerShdw sx="100000" sy="100000" kx="0" ky="0" algn="bl" rotWithShape="0" blurRad="76200" dist="19050" dir="5400000">
              <a:srgbClr val="122A35">
                <a:alpha val="6000"/>
              </a:srgbClr>
            </a:outerShdw>
          </a:effectLst>
        </p:spPr>
      </p:sp>
      <p:sp>
        <p:nvSpPr>
          <p:cNvPr id="117" name="Shape 115"/>
          <p:cNvSpPr/>
          <p:nvPr/>
        </p:nvSpPr>
        <p:spPr>
          <a:xfrm>
            <a:off x="457200" y="4128516"/>
            <a:ext cx="45720" cy="2217420"/>
          </a:xfrm>
          <a:prstGeom prst="rect">
            <a:avLst/>
          </a:prstGeom>
          <a:solidFill>
            <a:srgbClr val="216E4E"/>
          </a:solidFill>
          <a:ln w="12700">
            <a:solidFill>
              <a:srgbClr val="216E4E"/>
            </a:solidFill>
            <a:prstDash val="solid"/>
          </a:ln>
        </p:spPr>
      </p:sp>
      <p:sp>
        <p:nvSpPr>
          <p:cNvPr id="118" name="Text 116"/>
          <p:cNvSpPr/>
          <p:nvPr/>
        </p:nvSpPr>
        <p:spPr>
          <a:xfrm>
            <a:off x="603504" y="4238244"/>
            <a:ext cx="5244084" cy="201168"/>
          </a:xfrm>
          <a:prstGeom prst="rect">
            <a:avLst/>
          </a:prstGeom>
          <a:noFill/>
          <a:ln/>
        </p:spPr>
        <p:txBody>
          <a:bodyPr wrap="square" lIns="0" tIns="0" rIns="0" bIns="0" rtlCol="0" anchor="ctr"/>
          <a:lstStyle/>
          <a:p>
            <a:pPr indent="0" marL="0">
              <a:buNone/>
            </a:pPr>
            <a:r>
              <a:rPr lang="en-US" sz="940" b="1" dirty="0">
                <a:solidFill>
                  <a:srgbClr val="216E4E"/>
                </a:solidFill>
                <a:latin typeface="Arial" pitchFamily="34" charset="0"/>
                <a:ea typeface="Arial" pitchFamily="34" charset="-122"/>
                <a:cs typeface="Arial" pitchFamily="34" charset="-120"/>
              </a:rPr>
              <a:t>Faster Initial Triage</a:t>
            </a:r>
            <a:endParaRPr lang="en-US" sz="940" dirty="0"/>
          </a:p>
        </p:txBody>
      </p:sp>
      <p:sp>
        <p:nvSpPr>
          <p:cNvPr id="119" name="Text 117"/>
          <p:cNvSpPr/>
          <p:nvPr/>
        </p:nvSpPr>
        <p:spPr>
          <a:xfrm>
            <a:off x="603504" y="4485132"/>
            <a:ext cx="5244084" cy="164592"/>
          </a:xfrm>
          <a:prstGeom prst="rect">
            <a:avLst/>
          </a:prstGeom>
          <a:noFill/>
          <a:ln/>
        </p:spPr>
        <p:txBody>
          <a:bodyPr wrap="square" lIns="0" tIns="0" rIns="0" bIns="0" rtlCol="0" anchor="ctr"/>
          <a:lstStyle/>
          <a:p>
            <a:pPr indent="0" marL="0">
              <a:buNone/>
            </a:pPr>
            <a:r>
              <a:rPr lang="en-US" sz="720" b="1" dirty="0">
                <a:solidFill>
                  <a:srgbClr val="216E4E"/>
                </a:solidFill>
                <a:latin typeface="Arial" pitchFamily="34" charset="0"/>
                <a:ea typeface="Arial" pitchFamily="34" charset="-122"/>
                <a:cs typeface="Arial" pitchFamily="34" charset="-120"/>
              </a:rPr>
              <a:t>Open -&gt; Work in Progress · 64.1 hrs → 28.6 hrs · -35.5 hrs</a:t>
            </a:r>
            <a:endParaRPr lang="en-US" sz="720" dirty="0"/>
          </a:p>
        </p:txBody>
      </p:sp>
      <p:sp>
        <p:nvSpPr>
          <p:cNvPr id="120" name="Text 118"/>
          <p:cNvSpPr/>
          <p:nvPr/>
        </p:nvSpPr>
        <p:spPr>
          <a:xfrm>
            <a:off x="603504" y="4713732"/>
            <a:ext cx="5244084" cy="1549908"/>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The time from an incident being 'Open' to 'Work in Progress' has been halved, showing the front-end of the process has become more responsive.</a:t>
            </a:r>
            <a:endParaRPr lang="en-US" sz="750" dirty="0"/>
          </a:p>
        </p:txBody>
      </p:sp>
      <p:sp>
        <p:nvSpPr>
          <p:cNvPr id="121" name="Shape 119"/>
          <p:cNvSpPr/>
          <p:nvPr/>
        </p:nvSpPr>
        <p:spPr>
          <a:xfrm>
            <a:off x="6195060" y="1709928"/>
            <a:ext cx="5536692" cy="1008126"/>
          </a:xfrm>
          <a:prstGeom prst="roundRect">
            <a:avLst>
              <a:gd name="adj" fmla="val 4535"/>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22" name="Shape 120"/>
          <p:cNvSpPr/>
          <p:nvPr/>
        </p:nvSpPr>
        <p:spPr>
          <a:xfrm>
            <a:off x="6195060" y="1709928"/>
            <a:ext cx="45720" cy="1008126"/>
          </a:xfrm>
          <a:prstGeom prst="rect">
            <a:avLst/>
          </a:prstGeom>
          <a:solidFill>
            <a:srgbClr val="C9372C"/>
          </a:solidFill>
          <a:ln w="12700">
            <a:solidFill>
              <a:srgbClr val="C9372C"/>
            </a:solidFill>
            <a:prstDash val="solid"/>
          </a:ln>
        </p:spPr>
      </p:sp>
      <p:sp>
        <p:nvSpPr>
          <p:cNvPr id="123" name="Text 121"/>
          <p:cNvSpPr/>
          <p:nvPr/>
        </p:nvSpPr>
        <p:spPr>
          <a:xfrm>
            <a:off x="6341364" y="1819656"/>
            <a:ext cx="5244084" cy="201168"/>
          </a:xfrm>
          <a:prstGeom prst="rect">
            <a:avLst/>
          </a:prstGeom>
          <a:noFill/>
          <a:ln/>
        </p:spPr>
        <p:txBody>
          <a:bodyPr wrap="square" lIns="0" tIns="0" rIns="0" bIns="0" rtlCol="0" anchor="ctr"/>
          <a:lstStyle/>
          <a:p>
            <a:pPr indent="0" marL="0">
              <a:buNone/>
            </a:pPr>
            <a:r>
              <a:rPr lang="en-US" sz="940" b="1" dirty="0">
                <a:solidFill>
                  <a:srgbClr val="C9372C"/>
                </a:solidFill>
                <a:latin typeface="Arial" pitchFamily="34" charset="0"/>
                <a:ea typeface="Arial" pitchFamily="34" charset="-122"/>
                <a:cs typeface="Arial" pitchFamily="34" charset="-120"/>
              </a:rPr>
              <a:t>Resolution Time More Than Doubled</a:t>
            </a:r>
            <a:endParaRPr lang="en-US" sz="940" dirty="0"/>
          </a:p>
        </p:txBody>
      </p:sp>
      <p:sp>
        <p:nvSpPr>
          <p:cNvPr id="124" name="Text 122"/>
          <p:cNvSpPr/>
          <p:nvPr/>
        </p:nvSpPr>
        <p:spPr>
          <a:xfrm>
            <a:off x="6341364" y="2066544"/>
            <a:ext cx="5244084" cy="164592"/>
          </a:xfrm>
          <a:prstGeom prst="rect">
            <a:avLst/>
          </a:prstGeom>
          <a:noFill/>
          <a:ln/>
        </p:spPr>
        <p:txBody>
          <a:bodyPr wrap="square" lIns="0" tIns="0" rIns="0" bIns="0" rtlCol="0" anchor="ctr"/>
          <a:lstStyle/>
          <a:p>
            <a:pPr indent="0" marL="0">
              <a:buNone/>
            </a:pPr>
            <a:r>
              <a:rPr lang="en-US" sz="720" b="1" dirty="0">
                <a:solidFill>
                  <a:srgbClr val="C9372C"/>
                </a:solidFill>
                <a:latin typeface="Arial" pitchFamily="34" charset="0"/>
                <a:ea typeface="Arial" pitchFamily="34" charset="-122"/>
                <a:cs typeface="Arial" pitchFamily="34" charset="-120"/>
              </a:rPr>
              <a:t>Avg Duration · 249.0 hrs → 565.9 hrs · +316.9 hrs (+127.3%)</a:t>
            </a:r>
            <a:endParaRPr lang="en-US" sz="720" dirty="0"/>
          </a:p>
        </p:txBody>
      </p:sp>
      <p:sp>
        <p:nvSpPr>
          <p:cNvPr id="125" name="Text 123"/>
          <p:cNvSpPr/>
          <p:nvPr/>
        </p:nvSpPr>
        <p:spPr>
          <a:xfrm>
            <a:off x="6341364" y="2295144"/>
            <a:ext cx="5244084" cy="340614"/>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This is a critical failure in performance, indicating the process is taking far too long to deliver value and resolve user issues.</a:t>
            </a:r>
            <a:endParaRPr lang="en-US" sz="750" dirty="0"/>
          </a:p>
        </p:txBody>
      </p:sp>
      <p:sp>
        <p:nvSpPr>
          <p:cNvPr id="126" name="Shape 124"/>
          <p:cNvSpPr/>
          <p:nvPr/>
        </p:nvSpPr>
        <p:spPr>
          <a:xfrm>
            <a:off x="6195060" y="2919222"/>
            <a:ext cx="5536692" cy="1008126"/>
          </a:xfrm>
          <a:prstGeom prst="roundRect">
            <a:avLst>
              <a:gd name="adj" fmla="val 4535"/>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27" name="Shape 125"/>
          <p:cNvSpPr/>
          <p:nvPr/>
        </p:nvSpPr>
        <p:spPr>
          <a:xfrm>
            <a:off x="6195060" y="2919222"/>
            <a:ext cx="45720" cy="1008126"/>
          </a:xfrm>
          <a:prstGeom prst="rect">
            <a:avLst/>
          </a:prstGeom>
          <a:solidFill>
            <a:srgbClr val="C9372C"/>
          </a:solidFill>
          <a:ln w="12700">
            <a:solidFill>
              <a:srgbClr val="C9372C"/>
            </a:solidFill>
            <a:prstDash val="solid"/>
          </a:ln>
        </p:spPr>
      </p:sp>
      <p:sp>
        <p:nvSpPr>
          <p:cNvPr id="128" name="Text 126"/>
          <p:cNvSpPr/>
          <p:nvPr/>
        </p:nvSpPr>
        <p:spPr>
          <a:xfrm>
            <a:off x="6341364" y="3028950"/>
            <a:ext cx="5244084" cy="201168"/>
          </a:xfrm>
          <a:prstGeom prst="rect">
            <a:avLst/>
          </a:prstGeom>
          <a:noFill/>
          <a:ln/>
        </p:spPr>
        <p:txBody>
          <a:bodyPr wrap="square" lIns="0" tIns="0" rIns="0" bIns="0" rtlCol="0" anchor="ctr"/>
          <a:lstStyle/>
          <a:p>
            <a:pPr indent="0" marL="0">
              <a:buNone/>
            </a:pPr>
            <a:r>
              <a:rPr lang="en-US" sz="940" b="1" dirty="0">
                <a:solidFill>
                  <a:srgbClr val="C9372C"/>
                </a:solidFill>
                <a:latin typeface="Arial" pitchFamily="34" charset="0"/>
                <a:ea typeface="Arial" pitchFamily="34" charset="-122"/>
                <a:cs typeface="Arial" pitchFamily="34" charset="-120"/>
              </a:rPr>
              <a:t>Rework Rate Skyrocketed</a:t>
            </a:r>
            <a:endParaRPr lang="en-US" sz="940" dirty="0"/>
          </a:p>
        </p:txBody>
      </p:sp>
      <p:sp>
        <p:nvSpPr>
          <p:cNvPr id="129" name="Text 127"/>
          <p:cNvSpPr/>
          <p:nvPr/>
        </p:nvSpPr>
        <p:spPr>
          <a:xfrm>
            <a:off x="6341364" y="3275838"/>
            <a:ext cx="5244084" cy="164592"/>
          </a:xfrm>
          <a:prstGeom prst="rect">
            <a:avLst/>
          </a:prstGeom>
          <a:noFill/>
          <a:ln/>
        </p:spPr>
        <p:txBody>
          <a:bodyPr wrap="square" lIns="0" tIns="0" rIns="0" bIns="0" rtlCol="0" anchor="ctr"/>
          <a:lstStyle/>
          <a:p>
            <a:pPr indent="0" marL="0">
              <a:buNone/>
            </a:pPr>
            <a:r>
              <a:rPr lang="en-US" sz="720" b="1" dirty="0">
                <a:solidFill>
                  <a:srgbClr val="C9372C"/>
                </a:solidFill>
                <a:latin typeface="Arial" pitchFamily="34" charset="0"/>
                <a:ea typeface="Arial" pitchFamily="34" charset="-122"/>
                <a:cs typeface="Arial" pitchFamily="34" charset="-120"/>
              </a:rPr>
              <a:t>% Rework · 39.7% → 60.0% · +20.3% (+51.1%)</a:t>
            </a:r>
            <a:endParaRPr lang="en-US" sz="720" dirty="0"/>
          </a:p>
        </p:txBody>
      </p:sp>
      <p:sp>
        <p:nvSpPr>
          <p:cNvPr id="130" name="Text 128"/>
          <p:cNvSpPr/>
          <p:nvPr/>
        </p:nvSpPr>
        <p:spPr>
          <a:xfrm>
            <a:off x="6341364" y="3504438"/>
            <a:ext cx="5244084" cy="340614"/>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A majority of incidents now require rework, pointing to systemic issues with quality, diagnosis, or resolution effectiveness. This wastes significant effort.</a:t>
            </a:r>
            <a:endParaRPr lang="en-US" sz="750" dirty="0"/>
          </a:p>
        </p:txBody>
      </p:sp>
      <p:sp>
        <p:nvSpPr>
          <p:cNvPr id="131" name="Shape 129"/>
          <p:cNvSpPr/>
          <p:nvPr/>
        </p:nvSpPr>
        <p:spPr>
          <a:xfrm>
            <a:off x="6195060" y="4128516"/>
            <a:ext cx="5536692" cy="1008126"/>
          </a:xfrm>
          <a:prstGeom prst="roundRect">
            <a:avLst>
              <a:gd name="adj" fmla="val 4535"/>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32" name="Shape 130"/>
          <p:cNvSpPr/>
          <p:nvPr/>
        </p:nvSpPr>
        <p:spPr>
          <a:xfrm>
            <a:off x="6195060" y="4128516"/>
            <a:ext cx="45720" cy="1008126"/>
          </a:xfrm>
          <a:prstGeom prst="rect">
            <a:avLst/>
          </a:prstGeom>
          <a:solidFill>
            <a:srgbClr val="C9372C"/>
          </a:solidFill>
          <a:ln w="12700">
            <a:solidFill>
              <a:srgbClr val="C9372C"/>
            </a:solidFill>
            <a:prstDash val="solid"/>
          </a:ln>
        </p:spPr>
      </p:sp>
      <p:sp>
        <p:nvSpPr>
          <p:cNvPr id="133" name="Text 131"/>
          <p:cNvSpPr/>
          <p:nvPr/>
        </p:nvSpPr>
        <p:spPr>
          <a:xfrm>
            <a:off x="6341364" y="4238244"/>
            <a:ext cx="5244084" cy="201168"/>
          </a:xfrm>
          <a:prstGeom prst="rect">
            <a:avLst/>
          </a:prstGeom>
          <a:noFill/>
          <a:ln/>
        </p:spPr>
        <p:txBody>
          <a:bodyPr wrap="square" lIns="0" tIns="0" rIns="0" bIns="0" rtlCol="0" anchor="ctr"/>
          <a:lstStyle/>
          <a:p>
            <a:pPr indent="0" marL="0">
              <a:buNone/>
            </a:pPr>
            <a:r>
              <a:rPr lang="en-US" sz="940" b="1" dirty="0">
                <a:solidFill>
                  <a:srgbClr val="C9372C"/>
                </a:solidFill>
                <a:latin typeface="Arial" pitchFamily="34" charset="0"/>
                <a:ea typeface="Arial" pitchFamily="34" charset="-122"/>
                <a:cs typeface="Arial" pitchFamily="34" charset="-120"/>
              </a:rPr>
              <a:t>Active Work Time Exploded</a:t>
            </a:r>
            <a:endParaRPr lang="en-US" sz="940" dirty="0"/>
          </a:p>
        </p:txBody>
      </p:sp>
      <p:sp>
        <p:nvSpPr>
          <p:cNvPr id="134" name="Text 132"/>
          <p:cNvSpPr/>
          <p:nvPr/>
        </p:nvSpPr>
        <p:spPr>
          <a:xfrm>
            <a:off x="6341364" y="4485132"/>
            <a:ext cx="5244084" cy="164592"/>
          </a:xfrm>
          <a:prstGeom prst="rect">
            <a:avLst/>
          </a:prstGeom>
          <a:noFill/>
          <a:ln/>
        </p:spPr>
        <p:txBody>
          <a:bodyPr wrap="square" lIns="0" tIns="0" rIns="0" bIns="0" rtlCol="0" anchor="ctr"/>
          <a:lstStyle/>
          <a:p>
            <a:pPr indent="0" marL="0">
              <a:buNone/>
            </a:pPr>
            <a:r>
              <a:rPr lang="en-US" sz="720" b="1" dirty="0">
                <a:solidFill>
                  <a:srgbClr val="C9372C"/>
                </a:solidFill>
                <a:latin typeface="Arial" pitchFamily="34" charset="0"/>
                <a:ea typeface="Arial" pitchFamily="34" charset="-122"/>
                <a:cs typeface="Arial" pitchFamily="34" charset="-120"/>
              </a:rPr>
              <a:t>Work in Progress -&gt; Completed · 23.0 hrs → 248.3 hrs · +225.3 hrs</a:t>
            </a:r>
            <a:endParaRPr lang="en-US" sz="720" dirty="0"/>
          </a:p>
        </p:txBody>
      </p:sp>
      <p:sp>
        <p:nvSpPr>
          <p:cNvPr id="135" name="Text 133"/>
          <p:cNvSpPr/>
          <p:nvPr/>
        </p:nvSpPr>
        <p:spPr>
          <a:xfrm>
            <a:off x="6341364" y="4713732"/>
            <a:ext cx="5244084" cy="340614"/>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The time spent actively working on incidents increased by over 10x. This is the core bottleneck and suggests severe challenges during the resolution phase itself.</a:t>
            </a:r>
            <a:endParaRPr lang="en-US" sz="750" dirty="0"/>
          </a:p>
        </p:txBody>
      </p:sp>
      <p:sp>
        <p:nvSpPr>
          <p:cNvPr id="136" name="Shape 134"/>
          <p:cNvSpPr/>
          <p:nvPr/>
        </p:nvSpPr>
        <p:spPr>
          <a:xfrm>
            <a:off x="6195060" y="5337810"/>
            <a:ext cx="5536692" cy="1008126"/>
          </a:xfrm>
          <a:prstGeom prst="roundRect">
            <a:avLst>
              <a:gd name="adj" fmla="val 4535"/>
            </a:avLst>
          </a:prstGeom>
          <a:solidFill>
            <a:srgbClr val="FFECEB"/>
          </a:solidFill>
          <a:ln w="10160">
            <a:solidFill>
              <a:srgbClr val="FD9891"/>
            </a:solidFill>
            <a:prstDash val="solid"/>
          </a:ln>
          <a:effectLst>
            <a:outerShdw sx="100000" sy="100000" kx="0" ky="0" algn="bl" rotWithShape="0" blurRad="76200" dist="19050" dir="5400000">
              <a:srgbClr val="122A35">
                <a:alpha val="6000"/>
              </a:srgbClr>
            </a:outerShdw>
          </a:effectLst>
        </p:spPr>
      </p:sp>
      <p:sp>
        <p:nvSpPr>
          <p:cNvPr id="137" name="Shape 135"/>
          <p:cNvSpPr/>
          <p:nvPr/>
        </p:nvSpPr>
        <p:spPr>
          <a:xfrm>
            <a:off x="6195060" y="5337810"/>
            <a:ext cx="45720" cy="1008126"/>
          </a:xfrm>
          <a:prstGeom prst="rect">
            <a:avLst/>
          </a:prstGeom>
          <a:solidFill>
            <a:srgbClr val="C9372C"/>
          </a:solidFill>
          <a:ln w="12700">
            <a:solidFill>
              <a:srgbClr val="C9372C"/>
            </a:solidFill>
            <a:prstDash val="solid"/>
          </a:ln>
        </p:spPr>
      </p:sp>
      <p:sp>
        <p:nvSpPr>
          <p:cNvPr id="138" name="Text 136"/>
          <p:cNvSpPr/>
          <p:nvPr/>
        </p:nvSpPr>
        <p:spPr>
          <a:xfrm>
            <a:off x="6341364" y="5447538"/>
            <a:ext cx="5244084" cy="201168"/>
          </a:xfrm>
          <a:prstGeom prst="rect">
            <a:avLst/>
          </a:prstGeom>
          <a:noFill/>
          <a:ln/>
        </p:spPr>
        <p:txBody>
          <a:bodyPr wrap="square" lIns="0" tIns="0" rIns="0" bIns="0" rtlCol="0" anchor="ctr"/>
          <a:lstStyle/>
          <a:p>
            <a:pPr indent="0" marL="0">
              <a:buNone/>
            </a:pPr>
            <a:r>
              <a:rPr lang="en-US" sz="940" b="1" dirty="0">
                <a:solidFill>
                  <a:srgbClr val="C9372C"/>
                </a:solidFill>
                <a:latin typeface="Arial" pitchFamily="34" charset="0"/>
                <a:ea typeface="Arial" pitchFamily="34" charset="-122"/>
                <a:cs typeface="Arial" pitchFamily="34" charset="-120"/>
              </a:rPr>
              <a:t>Wait Time in Pending Increased Sixfold</a:t>
            </a:r>
            <a:endParaRPr lang="en-US" sz="940" dirty="0"/>
          </a:p>
        </p:txBody>
      </p:sp>
      <p:sp>
        <p:nvSpPr>
          <p:cNvPr id="139" name="Text 137"/>
          <p:cNvSpPr/>
          <p:nvPr/>
        </p:nvSpPr>
        <p:spPr>
          <a:xfrm>
            <a:off x="6341364" y="5694426"/>
            <a:ext cx="5244084" cy="164592"/>
          </a:xfrm>
          <a:prstGeom prst="rect">
            <a:avLst/>
          </a:prstGeom>
          <a:noFill/>
          <a:ln/>
        </p:spPr>
        <p:txBody>
          <a:bodyPr wrap="square" lIns="0" tIns="0" rIns="0" bIns="0" rtlCol="0" anchor="ctr"/>
          <a:lstStyle/>
          <a:p>
            <a:pPr indent="0" marL="0">
              <a:buNone/>
            </a:pPr>
            <a:r>
              <a:rPr lang="en-US" sz="720" b="1" dirty="0">
                <a:solidFill>
                  <a:srgbClr val="C9372C"/>
                </a:solidFill>
                <a:latin typeface="Arial" pitchFamily="34" charset="0"/>
                <a:ea typeface="Arial" pitchFamily="34" charset="-122"/>
                <a:cs typeface="Arial" pitchFamily="34" charset="-120"/>
              </a:rPr>
              <a:t>Pending -&gt; Work in Progress · 43.3 hrs → 259.8 hrs · +216.5 hrs</a:t>
            </a:r>
            <a:endParaRPr lang="en-US" sz="720" dirty="0"/>
          </a:p>
        </p:txBody>
      </p:sp>
      <p:sp>
        <p:nvSpPr>
          <p:cNvPr id="140" name="Text 138"/>
          <p:cNvSpPr/>
          <p:nvPr/>
        </p:nvSpPr>
        <p:spPr>
          <a:xfrm>
            <a:off x="6341364" y="5923026"/>
            <a:ext cx="5244084" cy="340614"/>
          </a:xfrm>
          <a:prstGeom prst="rect">
            <a:avLst/>
          </a:prstGeom>
          <a:noFill/>
          <a:ln/>
        </p:spPr>
        <p:txBody>
          <a:bodyPr wrap="square" lIns="0" tIns="0" rIns="0" bIns="0" rtlCol="0" anchor="t"/>
          <a:lstStyle/>
          <a:p>
            <a:pPr indent="0" marL="0">
              <a:lnSpc>
                <a:spcPts val="910"/>
              </a:lnSpc>
              <a:buNone/>
            </a:pPr>
            <a:r>
              <a:rPr lang="en-US" sz="750" dirty="0">
                <a:solidFill>
                  <a:srgbClr val="44546F"/>
                </a:solidFill>
                <a:latin typeface="Arial" pitchFamily="34" charset="0"/>
                <a:ea typeface="Arial" pitchFamily="34" charset="-122"/>
                <a:cs typeface="Arial" pitchFamily="34" charset="-120"/>
              </a:rPr>
              <a:t>Incidents are waiting much longer for required information or external actions, significantly delaying the overall process.</a:t>
            </a:r>
            <a:endParaRPr lang="en-US" sz="7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TREND ANALYSIS</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3. Transition and Workflow Path Changes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99032"/>
            <a:ext cx="5545836" cy="1261872"/>
          </a:xfrm>
          <a:prstGeom prst="roundRect">
            <a:avLst>
              <a:gd name="adj" fmla="val 362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585216" y="1527048"/>
            <a:ext cx="5289804" cy="201168"/>
          </a:xfrm>
          <a:prstGeom prst="rect">
            <a:avLst/>
          </a:prstGeom>
          <a:noFill/>
          <a:ln/>
        </p:spPr>
        <p:txBody>
          <a:bodyPr wrap="square" lIns="0" tIns="0" rIns="0" bIns="0" rtlCol="0" anchor="ctr"/>
          <a:lstStyle/>
          <a:p>
            <a:pPr indent="0" marL="0">
              <a:buNone/>
            </a:pPr>
            <a:r>
              <a:rPr lang="en-US" sz="850" b="1" spc="120" kern="0" dirty="0">
                <a:solidFill>
                  <a:srgbClr val="216E4E"/>
                </a:solidFill>
                <a:latin typeface="Arial" pitchFamily="34" charset="0"/>
                <a:ea typeface="Arial" pitchFamily="34" charset="-122"/>
                <a:cs typeface="Arial" pitchFamily="34" charset="-120"/>
              </a:rPr>
              <a:t>IMPROVED TRANSITIONS</a:t>
            </a:r>
            <a:endParaRPr lang="en-US" sz="850" dirty="0"/>
          </a:p>
        </p:txBody>
      </p:sp>
      <p:sp>
        <p:nvSpPr>
          <p:cNvPr id="111" name="Text 109"/>
          <p:cNvSpPr/>
          <p:nvPr/>
        </p:nvSpPr>
        <p:spPr>
          <a:xfrm>
            <a:off x="585216" y="1801368"/>
            <a:ext cx="2329251" cy="402336"/>
          </a:xfrm>
          <a:prstGeom prst="rect">
            <a:avLst/>
          </a:prstGeom>
          <a:noFill/>
          <a:ln/>
        </p:spPr>
        <p:txBody>
          <a:bodyPr wrap="square" lIns="0" tIns="0" rIns="0" bIns="0" rtlCol="0" anchor="ctr"/>
          <a:lstStyle/>
          <a:p>
            <a:pPr indent="0" marL="0">
              <a:buNone/>
            </a:pPr>
            <a:r>
              <a:rPr lang="en-US" sz="750" b="1" dirty="0">
                <a:solidFill>
                  <a:srgbClr val="172B4D"/>
                </a:solidFill>
                <a:latin typeface="Arial" pitchFamily="34" charset="0"/>
                <a:ea typeface="Arial" pitchFamily="34" charset="-122"/>
                <a:cs typeface="Arial" pitchFamily="34" charset="-120"/>
              </a:rPr>
              <a:t>Open - Work in Progress</a:t>
            </a:r>
            <a:endParaRPr lang="en-US" sz="750" dirty="0"/>
          </a:p>
        </p:txBody>
      </p:sp>
      <p:sp>
        <p:nvSpPr>
          <p:cNvPr id="112" name="Text 110"/>
          <p:cNvSpPr/>
          <p:nvPr/>
        </p:nvSpPr>
        <p:spPr>
          <a:xfrm>
            <a:off x="2952826" y="1801368"/>
            <a:ext cx="1719209" cy="402336"/>
          </a:xfrm>
          <a:prstGeom prst="rect">
            <a:avLst/>
          </a:prstGeom>
          <a:noFill/>
          <a:ln/>
        </p:spPr>
        <p:txBody>
          <a:bodyPr wrap="square" lIns="0" tIns="0" rIns="0" bIns="0" rtlCol="0" anchor="ctr"/>
          <a:lstStyle/>
          <a:p>
            <a:pPr indent="0" marL="0">
              <a:buNone/>
            </a:pPr>
            <a:r>
              <a:rPr lang="en-US" sz="700" dirty="0">
                <a:solidFill>
                  <a:srgbClr val="626F86"/>
                </a:solidFill>
                <a:latin typeface="Arial" pitchFamily="34" charset="0"/>
                <a:ea typeface="Arial" pitchFamily="34" charset="-122"/>
                <a:cs typeface="Arial" pitchFamily="34" charset="-120"/>
              </a:rPr>
              <a:t>64.07 → 28.55</a:t>
            </a:r>
            <a:endParaRPr lang="en-US" sz="700" dirty="0"/>
          </a:p>
        </p:txBody>
      </p:sp>
      <p:sp>
        <p:nvSpPr>
          <p:cNvPr id="113" name="Text 111"/>
          <p:cNvSpPr/>
          <p:nvPr/>
        </p:nvSpPr>
        <p:spPr>
          <a:xfrm>
            <a:off x="4782952" y="1801368"/>
            <a:ext cx="998250" cy="402336"/>
          </a:xfrm>
          <a:prstGeom prst="rect">
            <a:avLst/>
          </a:prstGeom>
          <a:noFill/>
          <a:ln/>
        </p:spPr>
        <p:txBody>
          <a:bodyPr wrap="square" lIns="0" tIns="0" rIns="0" bIns="0" rtlCol="0" anchor="ctr"/>
          <a:lstStyle/>
          <a:p>
            <a:pPr algn="r" indent="0" marL="0">
              <a:buNone/>
            </a:pPr>
            <a:r>
              <a:rPr lang="en-US" sz="700" b="1" dirty="0">
                <a:solidFill>
                  <a:srgbClr val="216E4E"/>
                </a:solidFill>
                <a:latin typeface="Arial" pitchFamily="34" charset="0"/>
                <a:ea typeface="Arial" pitchFamily="34" charset="-122"/>
                <a:cs typeface="Arial" pitchFamily="34" charset="-120"/>
              </a:rPr>
              <a:t>-35.52</a:t>
            </a:r>
            <a:endParaRPr lang="en-US" sz="700" dirty="0"/>
          </a:p>
        </p:txBody>
      </p:sp>
      <p:sp>
        <p:nvSpPr>
          <p:cNvPr id="114" name="Text 112"/>
          <p:cNvSpPr/>
          <p:nvPr/>
        </p:nvSpPr>
        <p:spPr>
          <a:xfrm>
            <a:off x="585216" y="2240280"/>
            <a:ext cx="2329251" cy="402336"/>
          </a:xfrm>
          <a:prstGeom prst="rect">
            <a:avLst/>
          </a:prstGeom>
          <a:noFill/>
          <a:ln/>
        </p:spPr>
        <p:txBody>
          <a:bodyPr wrap="square" lIns="0" tIns="0" rIns="0" bIns="0" rtlCol="0" anchor="ctr"/>
          <a:lstStyle/>
          <a:p>
            <a:pPr indent="0" marL="0">
              <a:buNone/>
            </a:pPr>
            <a:r>
              <a:rPr lang="en-US" sz="750" b="1" dirty="0">
                <a:solidFill>
                  <a:srgbClr val="172B4D"/>
                </a:solidFill>
                <a:latin typeface="Arial" pitchFamily="34" charset="0"/>
                <a:ea typeface="Arial" pitchFamily="34" charset="-122"/>
                <a:cs typeface="Arial" pitchFamily="34" charset="-120"/>
              </a:rPr>
              <a:t>Open - Pending</a:t>
            </a:r>
            <a:endParaRPr lang="en-US" sz="750" dirty="0"/>
          </a:p>
        </p:txBody>
      </p:sp>
      <p:sp>
        <p:nvSpPr>
          <p:cNvPr id="115" name="Text 113"/>
          <p:cNvSpPr/>
          <p:nvPr/>
        </p:nvSpPr>
        <p:spPr>
          <a:xfrm>
            <a:off x="2952826" y="2240280"/>
            <a:ext cx="1719209" cy="402336"/>
          </a:xfrm>
          <a:prstGeom prst="rect">
            <a:avLst/>
          </a:prstGeom>
          <a:noFill/>
          <a:ln/>
        </p:spPr>
        <p:txBody>
          <a:bodyPr wrap="square" lIns="0" tIns="0" rIns="0" bIns="0" rtlCol="0" anchor="ctr"/>
          <a:lstStyle/>
          <a:p>
            <a:pPr indent="0" marL="0">
              <a:buNone/>
            </a:pPr>
            <a:r>
              <a:rPr lang="en-US" sz="700" dirty="0">
                <a:solidFill>
                  <a:srgbClr val="626F86"/>
                </a:solidFill>
                <a:latin typeface="Arial" pitchFamily="34" charset="0"/>
                <a:ea typeface="Arial" pitchFamily="34" charset="-122"/>
                <a:cs typeface="Arial" pitchFamily="34" charset="-120"/>
              </a:rPr>
              <a:t>46.96 → 0.36</a:t>
            </a:r>
            <a:endParaRPr lang="en-US" sz="700" dirty="0"/>
          </a:p>
        </p:txBody>
      </p:sp>
      <p:sp>
        <p:nvSpPr>
          <p:cNvPr id="116" name="Text 114"/>
          <p:cNvSpPr/>
          <p:nvPr/>
        </p:nvSpPr>
        <p:spPr>
          <a:xfrm>
            <a:off x="4782952" y="2240280"/>
            <a:ext cx="998250" cy="402336"/>
          </a:xfrm>
          <a:prstGeom prst="rect">
            <a:avLst/>
          </a:prstGeom>
          <a:noFill/>
          <a:ln/>
        </p:spPr>
        <p:txBody>
          <a:bodyPr wrap="square" lIns="0" tIns="0" rIns="0" bIns="0" rtlCol="0" anchor="ctr"/>
          <a:lstStyle/>
          <a:p>
            <a:pPr algn="r" indent="0" marL="0">
              <a:buNone/>
            </a:pPr>
            <a:r>
              <a:rPr lang="en-US" sz="700" b="1" dirty="0">
                <a:solidFill>
                  <a:srgbClr val="216E4E"/>
                </a:solidFill>
                <a:latin typeface="Arial" pitchFamily="34" charset="0"/>
                <a:ea typeface="Arial" pitchFamily="34" charset="-122"/>
                <a:cs typeface="Arial" pitchFamily="34" charset="-120"/>
              </a:rPr>
              <a:t>-46.60</a:t>
            </a:r>
            <a:endParaRPr lang="en-US" sz="700" dirty="0"/>
          </a:p>
        </p:txBody>
      </p:sp>
      <p:sp>
        <p:nvSpPr>
          <p:cNvPr id="117" name="Shape 115"/>
          <p:cNvSpPr/>
          <p:nvPr/>
        </p:nvSpPr>
        <p:spPr>
          <a:xfrm>
            <a:off x="6185916" y="1399032"/>
            <a:ext cx="5545836" cy="1261872"/>
          </a:xfrm>
          <a:prstGeom prst="roundRect">
            <a:avLst>
              <a:gd name="adj" fmla="val 362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8" name="Text 116"/>
          <p:cNvSpPr/>
          <p:nvPr/>
        </p:nvSpPr>
        <p:spPr>
          <a:xfrm>
            <a:off x="6313932" y="1527048"/>
            <a:ext cx="5289804" cy="201168"/>
          </a:xfrm>
          <a:prstGeom prst="rect">
            <a:avLst/>
          </a:prstGeom>
          <a:noFill/>
          <a:ln/>
        </p:spPr>
        <p:txBody>
          <a:bodyPr wrap="square" lIns="0" tIns="0" rIns="0" bIns="0" rtlCol="0" anchor="ctr"/>
          <a:lstStyle/>
          <a:p>
            <a:pPr indent="0" marL="0">
              <a:buNone/>
            </a:pPr>
            <a:r>
              <a:rPr lang="en-US" sz="850" b="1" spc="120" kern="0" dirty="0">
                <a:solidFill>
                  <a:srgbClr val="C9372C"/>
                </a:solidFill>
                <a:latin typeface="Arial" pitchFamily="34" charset="0"/>
                <a:ea typeface="Arial" pitchFamily="34" charset="-122"/>
                <a:cs typeface="Arial" pitchFamily="34" charset="-120"/>
              </a:rPr>
              <a:t>DETERIORATED / CHANGED TRANSITIONS</a:t>
            </a:r>
            <a:endParaRPr lang="en-US" sz="850" dirty="0"/>
          </a:p>
        </p:txBody>
      </p:sp>
      <p:sp>
        <p:nvSpPr>
          <p:cNvPr id="119" name="Text 117"/>
          <p:cNvSpPr/>
          <p:nvPr/>
        </p:nvSpPr>
        <p:spPr>
          <a:xfrm>
            <a:off x="6313932" y="1801368"/>
            <a:ext cx="2329251" cy="402336"/>
          </a:xfrm>
          <a:prstGeom prst="rect">
            <a:avLst/>
          </a:prstGeom>
          <a:noFill/>
          <a:ln/>
        </p:spPr>
        <p:txBody>
          <a:bodyPr wrap="square" lIns="0" tIns="0" rIns="0" bIns="0" rtlCol="0" anchor="ctr"/>
          <a:lstStyle/>
          <a:p>
            <a:pPr indent="0" marL="0">
              <a:buNone/>
            </a:pPr>
            <a:r>
              <a:rPr lang="en-US" sz="750" b="1" dirty="0">
                <a:solidFill>
                  <a:srgbClr val="172B4D"/>
                </a:solidFill>
                <a:latin typeface="Arial" pitchFamily="34" charset="0"/>
                <a:ea typeface="Arial" pitchFamily="34" charset="-122"/>
                <a:cs typeface="Arial" pitchFamily="34" charset="-120"/>
              </a:rPr>
              <a:t>Work in Progress - Completed</a:t>
            </a:r>
            <a:endParaRPr lang="en-US" sz="750" dirty="0"/>
          </a:p>
        </p:txBody>
      </p:sp>
      <p:sp>
        <p:nvSpPr>
          <p:cNvPr id="120" name="Text 118"/>
          <p:cNvSpPr/>
          <p:nvPr/>
        </p:nvSpPr>
        <p:spPr>
          <a:xfrm>
            <a:off x="8681542" y="1801368"/>
            <a:ext cx="1719209" cy="402336"/>
          </a:xfrm>
          <a:prstGeom prst="rect">
            <a:avLst/>
          </a:prstGeom>
          <a:noFill/>
          <a:ln/>
        </p:spPr>
        <p:txBody>
          <a:bodyPr wrap="square" lIns="0" tIns="0" rIns="0" bIns="0" rtlCol="0" anchor="ctr"/>
          <a:lstStyle/>
          <a:p>
            <a:pPr indent="0" marL="0">
              <a:buNone/>
            </a:pPr>
            <a:r>
              <a:rPr lang="en-US" sz="700" dirty="0">
                <a:solidFill>
                  <a:srgbClr val="626F86"/>
                </a:solidFill>
                <a:latin typeface="Arial" pitchFamily="34" charset="0"/>
                <a:ea typeface="Arial" pitchFamily="34" charset="-122"/>
                <a:cs typeface="Arial" pitchFamily="34" charset="-120"/>
              </a:rPr>
              <a:t>23.00 → 248.34</a:t>
            </a:r>
            <a:endParaRPr lang="en-US" sz="700" dirty="0"/>
          </a:p>
        </p:txBody>
      </p:sp>
      <p:sp>
        <p:nvSpPr>
          <p:cNvPr id="121" name="Text 119"/>
          <p:cNvSpPr/>
          <p:nvPr/>
        </p:nvSpPr>
        <p:spPr>
          <a:xfrm>
            <a:off x="10511668" y="1801368"/>
            <a:ext cx="998250" cy="402336"/>
          </a:xfrm>
          <a:prstGeom prst="rect">
            <a:avLst/>
          </a:prstGeom>
          <a:noFill/>
          <a:ln/>
        </p:spPr>
        <p:txBody>
          <a:bodyPr wrap="square" lIns="0" tIns="0" rIns="0" bIns="0" rtlCol="0" anchor="ctr"/>
          <a:lstStyle/>
          <a:p>
            <a:pPr algn="r" indent="0" marL="0">
              <a:buNone/>
            </a:pPr>
            <a:r>
              <a:rPr lang="en-US" sz="700" b="1" dirty="0">
                <a:solidFill>
                  <a:srgbClr val="C9372C"/>
                </a:solidFill>
                <a:latin typeface="Arial" pitchFamily="34" charset="0"/>
                <a:ea typeface="Arial" pitchFamily="34" charset="-122"/>
                <a:cs typeface="Arial" pitchFamily="34" charset="-120"/>
              </a:rPr>
              <a:t>+225.34</a:t>
            </a:r>
            <a:endParaRPr lang="en-US" sz="700" dirty="0"/>
          </a:p>
        </p:txBody>
      </p:sp>
      <p:sp>
        <p:nvSpPr>
          <p:cNvPr id="122" name="Text 120"/>
          <p:cNvSpPr/>
          <p:nvPr/>
        </p:nvSpPr>
        <p:spPr>
          <a:xfrm>
            <a:off x="6313932" y="2240280"/>
            <a:ext cx="2329251" cy="402336"/>
          </a:xfrm>
          <a:prstGeom prst="rect">
            <a:avLst/>
          </a:prstGeom>
          <a:noFill/>
          <a:ln/>
        </p:spPr>
        <p:txBody>
          <a:bodyPr wrap="square" lIns="0" tIns="0" rIns="0" bIns="0" rtlCol="0" anchor="ctr"/>
          <a:lstStyle/>
          <a:p>
            <a:pPr indent="0" marL="0">
              <a:buNone/>
            </a:pPr>
            <a:r>
              <a:rPr lang="en-US" sz="750" b="1" dirty="0">
                <a:solidFill>
                  <a:srgbClr val="172B4D"/>
                </a:solidFill>
                <a:latin typeface="Arial" pitchFamily="34" charset="0"/>
                <a:ea typeface="Arial" pitchFamily="34" charset="-122"/>
                <a:cs typeface="Arial" pitchFamily="34" charset="-120"/>
              </a:rPr>
              <a:t>Pending - Work in Progress</a:t>
            </a:r>
            <a:endParaRPr lang="en-US" sz="750" dirty="0"/>
          </a:p>
        </p:txBody>
      </p:sp>
      <p:sp>
        <p:nvSpPr>
          <p:cNvPr id="123" name="Text 121"/>
          <p:cNvSpPr/>
          <p:nvPr/>
        </p:nvSpPr>
        <p:spPr>
          <a:xfrm>
            <a:off x="8681542" y="2240280"/>
            <a:ext cx="1719209" cy="402336"/>
          </a:xfrm>
          <a:prstGeom prst="rect">
            <a:avLst/>
          </a:prstGeom>
          <a:noFill/>
          <a:ln/>
        </p:spPr>
        <p:txBody>
          <a:bodyPr wrap="square" lIns="0" tIns="0" rIns="0" bIns="0" rtlCol="0" anchor="ctr"/>
          <a:lstStyle/>
          <a:p>
            <a:pPr indent="0" marL="0">
              <a:buNone/>
            </a:pPr>
            <a:r>
              <a:rPr lang="en-US" sz="700" dirty="0">
                <a:solidFill>
                  <a:srgbClr val="626F86"/>
                </a:solidFill>
                <a:latin typeface="Arial" pitchFamily="34" charset="0"/>
                <a:ea typeface="Arial" pitchFamily="34" charset="-122"/>
                <a:cs typeface="Arial" pitchFamily="34" charset="-120"/>
              </a:rPr>
              <a:t>43.26 → 259.75</a:t>
            </a:r>
            <a:endParaRPr lang="en-US" sz="700" dirty="0"/>
          </a:p>
        </p:txBody>
      </p:sp>
      <p:sp>
        <p:nvSpPr>
          <p:cNvPr id="124" name="Text 122"/>
          <p:cNvSpPr/>
          <p:nvPr/>
        </p:nvSpPr>
        <p:spPr>
          <a:xfrm>
            <a:off x="10511668" y="2240280"/>
            <a:ext cx="998250" cy="402336"/>
          </a:xfrm>
          <a:prstGeom prst="rect">
            <a:avLst/>
          </a:prstGeom>
          <a:noFill/>
          <a:ln/>
        </p:spPr>
        <p:txBody>
          <a:bodyPr wrap="square" lIns="0" tIns="0" rIns="0" bIns="0" rtlCol="0" anchor="ctr"/>
          <a:lstStyle/>
          <a:p>
            <a:pPr algn="r" indent="0" marL="0">
              <a:buNone/>
            </a:pPr>
            <a:r>
              <a:rPr lang="en-US" sz="700" b="1" dirty="0">
                <a:solidFill>
                  <a:srgbClr val="C9372C"/>
                </a:solidFill>
                <a:latin typeface="Arial" pitchFamily="34" charset="0"/>
                <a:ea typeface="Arial" pitchFamily="34" charset="-122"/>
                <a:cs typeface="Arial" pitchFamily="34" charset="-120"/>
              </a:rPr>
              <a:t>+216.49</a:t>
            </a:r>
            <a:endParaRPr lang="en-US" sz="700" dirty="0"/>
          </a:p>
        </p:txBody>
      </p:sp>
      <p:sp>
        <p:nvSpPr>
          <p:cNvPr id="125" name="Shape 123"/>
          <p:cNvSpPr/>
          <p:nvPr/>
        </p:nvSpPr>
        <p:spPr>
          <a:xfrm>
            <a:off x="457200" y="2825496"/>
            <a:ext cx="5545836" cy="658368"/>
          </a:xfrm>
          <a:prstGeom prst="roundRect">
            <a:avLst>
              <a:gd name="adj" fmla="val 6944"/>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6" name="Text 124"/>
          <p:cNvSpPr/>
          <p:nvPr/>
        </p:nvSpPr>
        <p:spPr>
          <a:xfrm>
            <a:off x="585216" y="2916936"/>
            <a:ext cx="5289804" cy="201168"/>
          </a:xfrm>
          <a:prstGeom prst="rect">
            <a:avLst/>
          </a:prstGeom>
          <a:noFill/>
          <a:ln/>
        </p:spPr>
        <p:txBody>
          <a:bodyPr wrap="square" lIns="0" tIns="0" rIns="0" bIns="0" rtlCol="0" anchor="ctr"/>
          <a:lstStyle/>
          <a:p>
            <a:pPr indent="0" marL="0">
              <a:buNone/>
            </a:pPr>
            <a:r>
              <a:rPr lang="en-US" sz="850" b="1" spc="120" kern="0" dirty="0">
                <a:solidFill>
                  <a:srgbClr val="216E4E"/>
                </a:solidFill>
                <a:latin typeface="Arial" pitchFamily="34" charset="0"/>
                <a:ea typeface="Arial" pitchFamily="34" charset="-122"/>
                <a:cs typeface="Arial" pitchFamily="34" charset="-120"/>
              </a:rPr>
              <a:t>NEW IN COMPARISON PERIOD</a:t>
            </a:r>
            <a:endParaRPr lang="en-US" sz="850" dirty="0"/>
          </a:p>
        </p:txBody>
      </p:sp>
      <p:sp>
        <p:nvSpPr>
          <p:cNvPr id="127" name="Shape 125"/>
          <p:cNvSpPr/>
          <p:nvPr/>
        </p:nvSpPr>
        <p:spPr>
          <a:xfrm>
            <a:off x="6185916" y="2825496"/>
            <a:ext cx="5545836" cy="658368"/>
          </a:xfrm>
          <a:prstGeom prst="roundRect">
            <a:avLst>
              <a:gd name="adj" fmla="val 6944"/>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8" name="Text 126"/>
          <p:cNvSpPr/>
          <p:nvPr/>
        </p:nvSpPr>
        <p:spPr>
          <a:xfrm>
            <a:off x="6313932" y="2916936"/>
            <a:ext cx="5289804"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ABSENT IN COMPARISON PERIOD</a:t>
            </a:r>
            <a:endParaRPr lang="en-US" sz="850" dirty="0"/>
          </a:p>
        </p:txBody>
      </p:sp>
      <p:sp>
        <p:nvSpPr>
          <p:cNvPr id="129" name="Text 127"/>
          <p:cNvSpPr/>
          <p:nvPr/>
        </p:nvSpPr>
        <p:spPr>
          <a:xfrm>
            <a:off x="6313932" y="3154680"/>
            <a:ext cx="1408176"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Start - Closed</a:t>
            </a:r>
            <a:endParaRPr lang="en-US" sz="950" dirty="0"/>
          </a:p>
        </p:txBody>
      </p:sp>
      <p:sp>
        <p:nvSpPr>
          <p:cNvPr id="130" name="Text 128"/>
          <p:cNvSpPr/>
          <p:nvPr/>
        </p:nvSpPr>
        <p:spPr>
          <a:xfrm>
            <a:off x="7813548" y="3154680"/>
            <a:ext cx="2377440"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Completed - Work in Progress</a:t>
            </a:r>
            <a:endParaRPr lang="en-US" sz="950" dirty="0"/>
          </a:p>
        </p:txBody>
      </p:sp>
      <p:sp>
        <p:nvSpPr>
          <p:cNvPr id="131" name="Text 129"/>
          <p:cNvSpPr/>
          <p:nvPr/>
        </p:nvSpPr>
        <p:spPr>
          <a:xfrm>
            <a:off x="10282428" y="3154680"/>
            <a:ext cx="1252728"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Start - Open</a:t>
            </a:r>
            <a:endParaRPr lang="en-US" sz="950" dirty="0"/>
          </a:p>
        </p:txBody>
      </p:sp>
      <p:sp>
        <p:nvSpPr>
          <p:cNvPr id="132" name="Shape 130"/>
          <p:cNvSpPr/>
          <p:nvPr/>
        </p:nvSpPr>
        <p:spPr>
          <a:xfrm>
            <a:off x="457200" y="3648456"/>
            <a:ext cx="11274552" cy="1389888"/>
          </a:xfrm>
          <a:prstGeom prst="roundRect">
            <a:avLst>
              <a:gd name="adj" fmla="val 3289"/>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33" name="Text 131"/>
          <p:cNvSpPr/>
          <p:nvPr/>
        </p:nvSpPr>
        <p:spPr>
          <a:xfrm>
            <a:off x="603504" y="3776472"/>
            <a:ext cx="10981944"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WORKFLOW PATH CHANGES</a:t>
            </a:r>
            <a:endParaRPr lang="en-US" sz="850" dirty="0"/>
          </a:p>
        </p:txBody>
      </p:sp>
      <p:sp>
        <p:nvSpPr>
          <p:cNvPr id="134" name="Text 132"/>
          <p:cNvSpPr/>
          <p:nvPr/>
        </p:nvSpPr>
        <p:spPr>
          <a:xfrm>
            <a:off x="2286000" y="3721608"/>
            <a:ext cx="1952244" cy="292608"/>
          </a:xfrm>
          <a:prstGeom prst="roundRect">
            <a:avLst>
              <a:gd name="adj" fmla="val 18750"/>
            </a:avLst>
          </a:prstGeom>
          <a:solidFill>
            <a:srgbClr val="FFF3EB"/>
          </a:solidFill>
          <a:ln w="10160">
            <a:solidFill>
              <a:srgbClr val="FEDEC8"/>
            </a:solidFill>
          </a:ln>
        </p:spPr>
        <p:txBody>
          <a:bodyPr wrap="square" lIns="0" tIns="0" rIns="0" bIns="0" rtlCol="0" anchor="ctr"/>
          <a:lstStyle/>
          <a:p>
            <a:pPr algn="ctr" indent="0" marL="0">
              <a:buNone/>
            </a:pPr>
            <a:r>
              <a:rPr lang="en-US" sz="950" b="1" dirty="0">
                <a:solidFill>
                  <a:srgbClr val="A54800"/>
                </a:solidFill>
                <a:latin typeface="Arial" pitchFamily="34" charset="0"/>
                <a:ea typeface="Arial" pitchFamily="34" charset="-122"/>
                <a:cs typeface="Arial" pitchFamily="34" charset="-120"/>
              </a:rPr>
              <a:t>Dominant path changed</a:t>
            </a:r>
            <a:endParaRPr lang="en-US" sz="950" dirty="0"/>
          </a:p>
        </p:txBody>
      </p:sp>
      <p:sp>
        <p:nvSpPr>
          <p:cNvPr id="135" name="Text 133"/>
          <p:cNvSpPr/>
          <p:nvPr/>
        </p:nvSpPr>
        <p:spPr>
          <a:xfrm>
            <a:off x="603504" y="4069080"/>
            <a:ext cx="5303520" cy="201168"/>
          </a:xfrm>
          <a:prstGeom prst="rect">
            <a:avLst/>
          </a:prstGeom>
          <a:noFill/>
          <a:ln/>
        </p:spPr>
        <p:txBody>
          <a:bodyPr wrap="square" lIns="0" tIns="0" rIns="0" bIns="0" rtlCol="0" anchor="ctr"/>
          <a:lstStyle/>
          <a:p>
            <a:pPr indent="0" marL="0">
              <a:buNone/>
            </a:pPr>
            <a:r>
              <a:rPr lang="en-US" sz="800" b="1" dirty="0">
                <a:solidFill>
                  <a:srgbClr val="09326C"/>
                </a:solidFill>
                <a:latin typeface="Arial" pitchFamily="34" charset="0"/>
                <a:ea typeface="Arial" pitchFamily="34" charset="-122"/>
                <a:cs typeface="Arial" pitchFamily="34" charset="-120"/>
              </a:rPr>
              <a:t>Baseline: Work in Progress -&gt; Completed -&gt; Closed (28.2% of items)</a:t>
            </a:r>
            <a:endParaRPr lang="en-US" sz="800" dirty="0"/>
          </a:p>
        </p:txBody>
      </p:sp>
      <p:sp>
        <p:nvSpPr>
          <p:cNvPr id="136" name="Text 134"/>
          <p:cNvSpPr/>
          <p:nvPr/>
        </p:nvSpPr>
        <p:spPr>
          <a:xfrm>
            <a:off x="6053328" y="4069080"/>
            <a:ext cx="5303520" cy="201168"/>
          </a:xfrm>
          <a:prstGeom prst="rect">
            <a:avLst/>
          </a:prstGeom>
          <a:noFill/>
          <a:ln/>
        </p:spPr>
        <p:txBody>
          <a:bodyPr wrap="square" lIns="0" tIns="0" rIns="0" bIns="0" rtlCol="0" anchor="ctr"/>
          <a:lstStyle/>
          <a:p>
            <a:pPr indent="0" marL="0">
              <a:buNone/>
            </a:pPr>
            <a:r>
              <a:rPr lang="en-US" sz="800" b="1" dirty="0">
                <a:solidFill>
                  <a:srgbClr val="09326C"/>
                </a:solidFill>
                <a:latin typeface="Arial" pitchFamily="34" charset="0"/>
                <a:ea typeface="Arial" pitchFamily="34" charset="-122"/>
                <a:cs typeface="Arial" pitchFamily="34" charset="-120"/>
              </a:rPr>
              <a:t>Comparison: Two paths tied for dominant: 'Pending -&gt; Work in Progress -&gt; Completed -&gt; Closed' and 'Work in Progress -&gt; Open -&gt; Work in Progress -&gt; Completed -&gt; Closed' (20% of items each).</a:t>
            </a:r>
            <a:endParaRPr lang="en-US" sz="800" dirty="0"/>
          </a:p>
        </p:txBody>
      </p:sp>
      <p:sp>
        <p:nvSpPr>
          <p:cNvPr id="137" name="Text 135"/>
          <p:cNvSpPr/>
          <p:nvPr/>
        </p:nvSpPr>
        <p:spPr>
          <a:xfrm>
            <a:off x="603504" y="4361688"/>
            <a:ext cx="10981944" cy="566928"/>
          </a:xfrm>
          <a:prstGeom prst="rect">
            <a:avLst/>
          </a:prstGeom>
          <a:noFill/>
          <a:ln/>
        </p:spPr>
        <p:txBody>
          <a:bodyPr wrap="square" lIns="0" tIns="0" rIns="0" bIns="0" rtlCol="0" anchor="t"/>
          <a:lstStyle/>
          <a:p>
            <a:pPr indent="0" marL="0">
              <a:lnSpc>
                <a:spcPts val="980"/>
              </a:lnSpc>
              <a:buNone/>
            </a:pPr>
            <a:r>
              <a:rPr lang="en-US" sz="800" dirty="0">
                <a:solidFill>
                  <a:srgbClr val="44546F"/>
                </a:solidFill>
                <a:latin typeface="Arial" pitchFamily="34" charset="0"/>
                <a:ea typeface="Arial" pitchFamily="34" charset="-122"/>
                <a:cs typeface="Arial" pitchFamily="34" charset="-120"/>
              </a:rPr>
              <a:t>The process became far less diverse, with the number of unique paths dropping by 93%. However, the dominant path changed from a simple, non-rework flow to more complex paths involving rework loops. The consolidation of work into fewer, much slower, and higher-rework variants is a key feature of this comparison.</a:t>
            </a:r>
            <a:endParaRPr lang="en-US" sz="800" dirty="0"/>
          </a:p>
        </p:txBody>
      </p:sp>
      <p:sp>
        <p:nvSpPr>
          <p:cNvPr id="138" name="Shape 136"/>
          <p:cNvSpPr/>
          <p:nvPr/>
        </p:nvSpPr>
        <p:spPr>
          <a:xfrm>
            <a:off x="457200" y="5202936"/>
            <a:ext cx="11274552" cy="1152144"/>
          </a:xfrm>
          <a:prstGeom prst="roundRect">
            <a:avLst>
              <a:gd name="adj" fmla="val 3968"/>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9" name="Text 137"/>
          <p:cNvSpPr/>
          <p:nvPr/>
        </p:nvSpPr>
        <p:spPr>
          <a:xfrm>
            <a:off x="603504" y="5321808"/>
            <a:ext cx="10981944"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REWORK MEASUREMENT CAUTION</a:t>
            </a:r>
            <a:endParaRPr lang="en-US" sz="850" dirty="0"/>
          </a:p>
        </p:txBody>
      </p:sp>
      <p:sp>
        <p:nvSpPr>
          <p:cNvPr id="140" name="Text 138"/>
          <p:cNvSpPr/>
          <p:nvPr/>
        </p:nvSpPr>
        <p:spPr>
          <a:xfrm>
            <a:off x="603504" y="5568696"/>
            <a:ext cx="10981944" cy="713232"/>
          </a:xfrm>
          <a:prstGeom prst="rect">
            <a:avLst/>
          </a:prstGeom>
          <a:noFill/>
          <a:ln/>
        </p:spPr>
        <p:txBody>
          <a:bodyPr wrap="square" lIns="0" tIns="0" rIns="0" bIns="0" rtlCol="0" anchor="t"/>
          <a:lstStyle/>
          <a:p>
            <a:pPr indent="0" marL="0">
              <a:lnSpc>
                <a:spcPts val="980"/>
              </a:lnSpc>
              <a:buNone/>
            </a:pPr>
            <a:r>
              <a:rPr lang="en-US" sz="800" dirty="0">
                <a:solidFill>
                  <a:srgbClr val="44546F"/>
                </a:solidFill>
                <a:latin typeface="Arial" pitchFamily="34" charset="0"/>
                <a:ea typeface="Arial" pitchFamily="34" charset="-122"/>
                <a:cs typeface="Arial" pitchFamily="34" charset="-120"/>
              </a:rPr>
              <a:t>The overall rework rate increased dramatically from 39.7% to 60.0%. This is reflected in the high proportion of rework variants in the comparison period, where 60% of all work items followed a path with at least one rework loop.</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TREND ANALYSIS</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4. What Likely Drove the Changes</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99032"/>
            <a:ext cx="11274552" cy="1536192"/>
          </a:xfrm>
          <a:prstGeom prst="roundRect">
            <a:avLst>
              <a:gd name="adj" fmla="val 2976"/>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399032"/>
            <a:ext cx="45720" cy="1536192"/>
          </a:xfrm>
          <a:prstGeom prst="rect">
            <a:avLst/>
          </a:prstGeom>
          <a:solidFill>
            <a:srgbClr val="A54800"/>
          </a:solidFill>
          <a:ln w="12700">
            <a:solidFill>
              <a:srgbClr val="A54800"/>
            </a:solidFill>
            <a:prstDash val="solid"/>
          </a:ln>
        </p:spPr>
      </p:sp>
      <p:sp>
        <p:nvSpPr>
          <p:cNvPr id="111" name="Text 109"/>
          <p:cNvSpPr/>
          <p:nvPr/>
        </p:nvSpPr>
        <p:spPr>
          <a:xfrm>
            <a:off x="621792" y="1527048"/>
            <a:ext cx="5943600" cy="237744"/>
          </a:xfrm>
          <a:prstGeom prst="rect">
            <a:avLst/>
          </a:prstGeom>
          <a:noFill/>
          <a:ln/>
        </p:spPr>
        <p:txBody>
          <a:bodyPr wrap="square" lIns="0" tIns="0" rIns="0" bIns="0" rtlCol="0" anchor="ctr"/>
          <a:lstStyle/>
          <a:p>
            <a:pPr indent="0" marL="0">
              <a:buNone/>
            </a:pPr>
            <a:r>
              <a:rPr lang="en-US" sz="1060" b="1" dirty="0">
                <a:solidFill>
                  <a:srgbClr val="172B4D"/>
                </a:solidFill>
                <a:latin typeface="Arial" pitchFamily="34" charset="0"/>
                <a:ea typeface="Arial" pitchFamily="34" charset="-122"/>
                <a:cs typeface="Arial" pitchFamily="34" charset="-120"/>
              </a:rPr>
              <a:t>Shift in Work Mix to Complex 'Problem' Incidents</a:t>
            </a:r>
            <a:endParaRPr lang="en-US" sz="1060" dirty="0"/>
          </a:p>
        </p:txBody>
      </p:sp>
      <p:sp>
        <p:nvSpPr>
          <p:cNvPr id="112" name="Text 110"/>
          <p:cNvSpPr/>
          <p:nvPr/>
        </p:nvSpPr>
        <p:spPr>
          <a:xfrm>
            <a:off x="10241280" y="1508760"/>
            <a:ext cx="1325880"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Confidence: High</a:t>
            </a:r>
            <a:endParaRPr lang="en-US" sz="840" dirty="0"/>
          </a:p>
        </p:txBody>
      </p:sp>
      <p:sp>
        <p:nvSpPr>
          <p:cNvPr id="113" name="Text 111"/>
          <p:cNvSpPr/>
          <p:nvPr/>
        </p:nvSpPr>
        <p:spPr>
          <a:xfrm>
            <a:off x="621792" y="1837944"/>
            <a:ext cx="5669280" cy="1005840"/>
          </a:xfrm>
          <a:prstGeom prst="rect">
            <a:avLst/>
          </a:prstGeom>
          <a:noFill/>
          <a:ln/>
        </p:spPr>
        <p:txBody>
          <a:bodyPr wrap="square" lIns="0" tIns="0" rIns="0" bIns="0" rtlCol="0" anchor="t"/>
          <a:lstStyle/>
          <a:p>
            <a:pPr indent="0" marL="0">
              <a:lnSpc>
                <a:spcPts val="1020"/>
              </a:lnSpc>
              <a:buNone/>
            </a:pPr>
            <a:r>
              <a:rPr lang="en-US" sz="840" dirty="0">
                <a:solidFill>
                  <a:srgbClr val="44546F"/>
                </a:solidFill>
                <a:latin typeface="Arial" pitchFamily="34" charset="0"/>
                <a:ea typeface="Arial" pitchFamily="34" charset="-122"/>
                <a:cs typeface="Arial" pitchFamily="34" charset="-120"/>
              </a:rPr>
              <a:t>The comparison period likely consists of a small number of unusually complex, long-running incidents, which are fundamentally different from the high-volume, transactional work seen in the baseline. This would explain the longer durations, higher rework, and the massive drop in volume.</a:t>
            </a:r>
            <a:endParaRPr lang="en-US" sz="840" dirty="0"/>
          </a:p>
        </p:txBody>
      </p:sp>
      <p:sp>
        <p:nvSpPr>
          <p:cNvPr id="114" name="Shape 112"/>
          <p:cNvSpPr/>
          <p:nvPr/>
        </p:nvSpPr>
        <p:spPr>
          <a:xfrm>
            <a:off x="6537960" y="1819656"/>
            <a:ext cx="5010912" cy="1005840"/>
          </a:xfrm>
          <a:prstGeom prst="roundRect">
            <a:avLst>
              <a:gd name="adj" fmla="val 4545"/>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5" name="Text 113"/>
          <p:cNvSpPr/>
          <p:nvPr/>
        </p:nvSpPr>
        <p:spPr>
          <a:xfrm>
            <a:off x="6684264" y="1929384"/>
            <a:ext cx="4718304"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SUPPORTING EVIDENCE</a:t>
            </a:r>
            <a:endParaRPr lang="en-US" sz="850" dirty="0"/>
          </a:p>
        </p:txBody>
      </p:sp>
      <p:sp>
        <p:nvSpPr>
          <p:cNvPr id="116" name="Text 114"/>
          <p:cNvSpPr/>
          <p:nvPr/>
        </p:nvSpPr>
        <p:spPr>
          <a:xfrm>
            <a:off x="6684264" y="2185416"/>
            <a:ext cx="4718304" cy="603504"/>
          </a:xfrm>
          <a:prstGeom prst="rect">
            <a:avLst/>
          </a:prstGeom>
          <a:noFill/>
          <a:ln/>
        </p:spPr>
        <p:txBody>
          <a:bodyPr wrap="square" lIns="0" tIns="0" rIns="0" bIns="0" rtlCol="0" anchor="t"/>
          <a:lstStyle/>
          <a:p>
            <a:pPr indent="0" marL="0">
              <a:lnSpc>
                <a:spcPts val="960"/>
              </a:lnSpc>
              <a:buNone/>
            </a:pPr>
            <a:r>
              <a:rPr lang="en-US" sz="790" dirty="0">
                <a:solidFill>
                  <a:srgbClr val="44546F"/>
                </a:solidFill>
                <a:latin typeface="Arial" pitchFamily="34" charset="0"/>
                <a:ea typeface="Arial" pitchFamily="34" charset="-122"/>
                <a:cs typeface="Arial" pitchFamily="34" charset="-120"/>
              </a:rPr>
              <a:t>Work item volume dropped 97.5% (1015 to 25). Field usage data shows a shift from a diverse mix of assignment groups to just two ('Mobile / Cell Phones', 'Computer/Accessories') and new, potentially complex subcategories like 'Re-Image Laptop'.</a:t>
            </a:r>
            <a:endParaRPr lang="en-US" sz="790" dirty="0"/>
          </a:p>
        </p:txBody>
      </p:sp>
      <p:sp>
        <p:nvSpPr>
          <p:cNvPr id="117" name="Shape 115"/>
          <p:cNvSpPr/>
          <p:nvPr/>
        </p:nvSpPr>
        <p:spPr>
          <a:xfrm>
            <a:off x="457200" y="3099816"/>
            <a:ext cx="11274552" cy="1536192"/>
          </a:xfrm>
          <a:prstGeom prst="roundRect">
            <a:avLst>
              <a:gd name="adj" fmla="val 2976"/>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8" name="Shape 116"/>
          <p:cNvSpPr/>
          <p:nvPr/>
        </p:nvSpPr>
        <p:spPr>
          <a:xfrm>
            <a:off x="457200" y="3099816"/>
            <a:ext cx="45720" cy="1536192"/>
          </a:xfrm>
          <a:prstGeom prst="rect">
            <a:avLst/>
          </a:prstGeom>
          <a:solidFill>
            <a:srgbClr val="A54800"/>
          </a:solidFill>
          <a:ln w="12700">
            <a:solidFill>
              <a:srgbClr val="A54800"/>
            </a:solidFill>
            <a:prstDash val="solid"/>
          </a:ln>
        </p:spPr>
      </p:sp>
      <p:sp>
        <p:nvSpPr>
          <p:cNvPr id="119" name="Text 117"/>
          <p:cNvSpPr/>
          <p:nvPr/>
        </p:nvSpPr>
        <p:spPr>
          <a:xfrm>
            <a:off x="621792" y="3227832"/>
            <a:ext cx="5943600" cy="237744"/>
          </a:xfrm>
          <a:prstGeom prst="rect">
            <a:avLst/>
          </a:prstGeom>
          <a:noFill/>
          <a:ln/>
        </p:spPr>
        <p:txBody>
          <a:bodyPr wrap="square" lIns="0" tIns="0" rIns="0" bIns="0" rtlCol="0" anchor="ctr"/>
          <a:lstStyle/>
          <a:p>
            <a:pPr indent="0" marL="0">
              <a:buNone/>
            </a:pPr>
            <a:r>
              <a:rPr lang="en-US" sz="1060" b="1" dirty="0">
                <a:solidFill>
                  <a:srgbClr val="172B4D"/>
                </a:solidFill>
                <a:latin typeface="Arial" pitchFamily="34" charset="0"/>
                <a:ea typeface="Arial" pitchFamily="34" charset="-122"/>
                <a:cs typeface="Arial" pitchFamily="34" charset="-120"/>
              </a:rPr>
              <a:t>Resource or Knowledge Gap</a:t>
            </a:r>
            <a:endParaRPr lang="en-US" sz="1060" dirty="0"/>
          </a:p>
        </p:txBody>
      </p:sp>
      <p:sp>
        <p:nvSpPr>
          <p:cNvPr id="120" name="Text 118"/>
          <p:cNvSpPr/>
          <p:nvPr/>
        </p:nvSpPr>
        <p:spPr>
          <a:xfrm>
            <a:off x="10241280" y="3209544"/>
            <a:ext cx="1325880"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Confidence: Moderate</a:t>
            </a:r>
            <a:endParaRPr lang="en-US" sz="840" dirty="0"/>
          </a:p>
        </p:txBody>
      </p:sp>
      <p:sp>
        <p:nvSpPr>
          <p:cNvPr id="121" name="Text 119"/>
          <p:cNvSpPr/>
          <p:nvPr/>
        </p:nvSpPr>
        <p:spPr>
          <a:xfrm>
            <a:off x="621792" y="3538728"/>
            <a:ext cx="5669280" cy="1005840"/>
          </a:xfrm>
          <a:prstGeom prst="rect">
            <a:avLst/>
          </a:prstGeom>
          <a:noFill/>
          <a:ln/>
        </p:spPr>
        <p:txBody>
          <a:bodyPr wrap="square" lIns="0" tIns="0" rIns="0" bIns="0" rtlCol="0" anchor="t"/>
          <a:lstStyle/>
          <a:p>
            <a:pPr indent="0" marL="0">
              <a:lnSpc>
                <a:spcPts val="1020"/>
              </a:lnSpc>
              <a:buNone/>
            </a:pPr>
            <a:r>
              <a:rPr lang="en-US" sz="840" dirty="0">
                <a:solidFill>
                  <a:srgbClr val="44546F"/>
                </a:solidFill>
                <a:latin typeface="Arial" pitchFamily="34" charset="0"/>
                <a:ea typeface="Arial" pitchFamily="34" charset="-122"/>
                <a:cs typeface="Arial" pitchFamily="34" charset="-120"/>
              </a:rPr>
              <a:t>The team(s) handling the incidents in the comparison period may have been understaffed, lacked the specific expertise for these complex issues, or were dependent on a single subject matter expert, causing the massive increase in active 'Work in Progress' time.</a:t>
            </a:r>
            <a:endParaRPr lang="en-US" sz="840" dirty="0"/>
          </a:p>
        </p:txBody>
      </p:sp>
      <p:sp>
        <p:nvSpPr>
          <p:cNvPr id="122" name="Shape 120"/>
          <p:cNvSpPr/>
          <p:nvPr/>
        </p:nvSpPr>
        <p:spPr>
          <a:xfrm>
            <a:off x="6537960" y="3520440"/>
            <a:ext cx="5010912" cy="1005840"/>
          </a:xfrm>
          <a:prstGeom prst="roundRect">
            <a:avLst>
              <a:gd name="adj" fmla="val 4545"/>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3" name="Text 121"/>
          <p:cNvSpPr/>
          <p:nvPr/>
        </p:nvSpPr>
        <p:spPr>
          <a:xfrm>
            <a:off x="6684264" y="3630168"/>
            <a:ext cx="4718304"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SUPPORTING EVIDENCE</a:t>
            </a:r>
            <a:endParaRPr lang="en-US" sz="850" dirty="0"/>
          </a:p>
        </p:txBody>
      </p:sp>
      <p:sp>
        <p:nvSpPr>
          <p:cNvPr id="124" name="Text 122"/>
          <p:cNvSpPr/>
          <p:nvPr/>
        </p:nvSpPr>
        <p:spPr>
          <a:xfrm>
            <a:off x="6684264" y="3886200"/>
            <a:ext cx="4718304" cy="603504"/>
          </a:xfrm>
          <a:prstGeom prst="rect">
            <a:avLst/>
          </a:prstGeom>
          <a:noFill/>
          <a:ln/>
        </p:spPr>
        <p:txBody>
          <a:bodyPr wrap="square" lIns="0" tIns="0" rIns="0" bIns="0" rtlCol="0" anchor="t"/>
          <a:lstStyle/>
          <a:p>
            <a:pPr indent="0" marL="0">
              <a:lnSpc>
                <a:spcPts val="960"/>
              </a:lnSpc>
              <a:buNone/>
            </a:pPr>
            <a:r>
              <a:rPr lang="en-US" sz="790" dirty="0">
                <a:solidFill>
                  <a:srgbClr val="44546F"/>
                </a:solidFill>
                <a:latin typeface="Arial" pitchFamily="34" charset="0"/>
                <a:ea typeface="Arial" pitchFamily="34" charset="-122"/>
                <a:cs typeface="Arial" pitchFamily="34" charset="-120"/>
              </a:rPr>
              <a:t>The 10x increase in the 'Work in Progress -&gt; Completed' transition duration is a direct measure of active work time, which is a strong indicator of a resolution bottleneck.</a:t>
            </a:r>
            <a:endParaRPr lang="en-US" sz="790" dirty="0"/>
          </a:p>
        </p:txBody>
      </p:sp>
      <p:sp>
        <p:nvSpPr>
          <p:cNvPr id="125" name="Shape 123"/>
          <p:cNvSpPr/>
          <p:nvPr/>
        </p:nvSpPr>
        <p:spPr>
          <a:xfrm>
            <a:off x="457200" y="4800600"/>
            <a:ext cx="11274552" cy="1536192"/>
          </a:xfrm>
          <a:prstGeom prst="roundRect">
            <a:avLst>
              <a:gd name="adj" fmla="val 2976"/>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6" name="Shape 124"/>
          <p:cNvSpPr/>
          <p:nvPr/>
        </p:nvSpPr>
        <p:spPr>
          <a:xfrm>
            <a:off x="457200" y="4800600"/>
            <a:ext cx="45720" cy="1536192"/>
          </a:xfrm>
          <a:prstGeom prst="rect">
            <a:avLst/>
          </a:prstGeom>
          <a:solidFill>
            <a:srgbClr val="A54800"/>
          </a:solidFill>
          <a:ln w="12700">
            <a:solidFill>
              <a:srgbClr val="A54800"/>
            </a:solidFill>
            <a:prstDash val="solid"/>
          </a:ln>
        </p:spPr>
      </p:sp>
      <p:sp>
        <p:nvSpPr>
          <p:cNvPr id="127" name="Text 125"/>
          <p:cNvSpPr/>
          <p:nvPr/>
        </p:nvSpPr>
        <p:spPr>
          <a:xfrm>
            <a:off x="621792" y="4928616"/>
            <a:ext cx="5943600" cy="237744"/>
          </a:xfrm>
          <a:prstGeom prst="rect">
            <a:avLst/>
          </a:prstGeom>
          <a:noFill/>
          <a:ln/>
        </p:spPr>
        <p:txBody>
          <a:bodyPr wrap="square" lIns="0" tIns="0" rIns="0" bIns="0" rtlCol="0" anchor="ctr"/>
          <a:lstStyle/>
          <a:p>
            <a:pPr indent="0" marL="0">
              <a:buNone/>
            </a:pPr>
            <a:r>
              <a:rPr lang="en-US" sz="1060" b="1" dirty="0">
                <a:solidFill>
                  <a:srgbClr val="172B4D"/>
                </a:solidFill>
                <a:latin typeface="Arial" pitchFamily="34" charset="0"/>
                <a:ea typeface="Arial" pitchFamily="34" charset="-122"/>
                <a:cs typeface="Arial" pitchFamily="34" charset="-120"/>
              </a:rPr>
              <a:t>Statistical Anomaly Due to Small Sample Size</a:t>
            </a:r>
            <a:endParaRPr lang="en-US" sz="1060" dirty="0"/>
          </a:p>
        </p:txBody>
      </p:sp>
      <p:sp>
        <p:nvSpPr>
          <p:cNvPr id="128" name="Text 126"/>
          <p:cNvSpPr/>
          <p:nvPr/>
        </p:nvSpPr>
        <p:spPr>
          <a:xfrm>
            <a:off x="10241280" y="4910328"/>
            <a:ext cx="1325880" cy="274320"/>
          </a:xfrm>
          <a:prstGeom prst="roundRect">
            <a:avLst>
              <a:gd name="adj" fmla="val 16667"/>
            </a:avLst>
          </a:prstGeom>
          <a:solidFill>
            <a:srgbClr val="FFF3EB"/>
          </a:solidFill>
          <a:ln w="10160">
            <a:solidFill>
              <a:srgbClr val="FEDEC8"/>
            </a:solidFill>
          </a:ln>
        </p:spPr>
        <p:txBody>
          <a:bodyPr wrap="square" lIns="0" tIns="0" rIns="0" bIns="0" rtlCol="0" anchor="ctr"/>
          <a:lstStyle/>
          <a:p>
            <a:pPr algn="ctr" indent="0" marL="0">
              <a:buNone/>
            </a:pPr>
            <a:r>
              <a:rPr lang="en-US" sz="840" b="1" dirty="0">
                <a:solidFill>
                  <a:srgbClr val="A54800"/>
                </a:solidFill>
                <a:latin typeface="Arial" pitchFamily="34" charset="0"/>
                <a:ea typeface="Arial" pitchFamily="34" charset="-122"/>
                <a:cs typeface="Arial" pitchFamily="34" charset="-120"/>
              </a:rPr>
              <a:t>Confidence: High</a:t>
            </a:r>
            <a:endParaRPr lang="en-US" sz="840" dirty="0"/>
          </a:p>
        </p:txBody>
      </p:sp>
      <p:sp>
        <p:nvSpPr>
          <p:cNvPr id="129" name="Text 127"/>
          <p:cNvSpPr/>
          <p:nvPr/>
        </p:nvSpPr>
        <p:spPr>
          <a:xfrm>
            <a:off x="621792" y="5239512"/>
            <a:ext cx="5669280" cy="1005840"/>
          </a:xfrm>
          <a:prstGeom prst="rect">
            <a:avLst/>
          </a:prstGeom>
          <a:noFill/>
          <a:ln/>
        </p:spPr>
        <p:txBody>
          <a:bodyPr wrap="square" lIns="0" tIns="0" rIns="0" bIns="0" rtlCol="0" anchor="t"/>
          <a:lstStyle/>
          <a:p>
            <a:pPr indent="0" marL="0">
              <a:lnSpc>
                <a:spcPts val="1020"/>
              </a:lnSpc>
              <a:buNone/>
            </a:pPr>
            <a:r>
              <a:rPr lang="en-US" sz="840" dirty="0">
                <a:solidFill>
                  <a:srgbClr val="44546F"/>
                </a:solidFill>
                <a:latin typeface="Arial" pitchFamily="34" charset="0"/>
                <a:ea typeface="Arial" pitchFamily="34" charset="-122"/>
                <a:cs typeface="Arial" pitchFamily="34" charset="-120"/>
              </a:rPr>
              <a:t>With only 25 work items, the comparison period may be a statistical outlier. One or two extremely problematic incidents could be skewing the averages for the entire period, meaning this is not a true reflection of a systemic process change.</a:t>
            </a:r>
            <a:endParaRPr lang="en-US" sz="840" dirty="0"/>
          </a:p>
        </p:txBody>
      </p:sp>
      <p:sp>
        <p:nvSpPr>
          <p:cNvPr id="130" name="Shape 128"/>
          <p:cNvSpPr/>
          <p:nvPr/>
        </p:nvSpPr>
        <p:spPr>
          <a:xfrm>
            <a:off x="6537960" y="5221224"/>
            <a:ext cx="5010912" cy="1005840"/>
          </a:xfrm>
          <a:prstGeom prst="roundRect">
            <a:avLst>
              <a:gd name="adj" fmla="val 4545"/>
            </a:avLst>
          </a:prstGeom>
          <a:solidFill>
            <a:srgbClr val="FAFBFC"/>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31" name="Text 129"/>
          <p:cNvSpPr/>
          <p:nvPr/>
        </p:nvSpPr>
        <p:spPr>
          <a:xfrm>
            <a:off x="6684264" y="5330952"/>
            <a:ext cx="4718304"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SUPPORTING EVIDENCE</a:t>
            </a:r>
            <a:endParaRPr lang="en-US" sz="850" dirty="0"/>
          </a:p>
        </p:txBody>
      </p:sp>
      <p:sp>
        <p:nvSpPr>
          <p:cNvPr id="132" name="Text 130"/>
          <p:cNvSpPr/>
          <p:nvPr/>
        </p:nvSpPr>
        <p:spPr>
          <a:xfrm>
            <a:off x="6684264" y="5586984"/>
            <a:ext cx="4718304" cy="603504"/>
          </a:xfrm>
          <a:prstGeom prst="rect">
            <a:avLst/>
          </a:prstGeom>
          <a:noFill/>
          <a:ln/>
        </p:spPr>
        <p:txBody>
          <a:bodyPr wrap="square" lIns="0" tIns="0" rIns="0" bIns="0" rtlCol="0" anchor="t"/>
          <a:lstStyle/>
          <a:p>
            <a:pPr indent="0" marL="0">
              <a:lnSpc>
                <a:spcPts val="960"/>
              </a:lnSpc>
              <a:buNone/>
            </a:pPr>
            <a:r>
              <a:rPr lang="en-US" sz="790" dirty="0">
                <a:solidFill>
                  <a:srgbClr val="44546F"/>
                </a:solidFill>
                <a:latin typeface="Arial" pitchFamily="34" charset="0"/>
                <a:ea typeface="Arial" pitchFamily="34" charset="-122"/>
                <a:cs typeface="Arial" pitchFamily="34" charset="-120"/>
              </a:rPr>
              <a:t>The sample size is too small to draw definitive, long-term conclusions about the process health. The standard deviation for duration also increased, suggesting higher variability.</a:t>
            </a:r>
            <a:endParaRPr lang="en-US" sz="79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FE0F8">
              <a:alpha val="92000"/>
            </a:srgbClr>
          </a:solidFill>
          <a:ln w="12700">
            <a:solidFill>
              <a:srgbClr val="CFE0F8">
                <a:alpha val="0"/>
              </a:srgbClr>
            </a:solidFill>
            <a:prstDash val="solid"/>
          </a:ln>
        </p:spPr>
      </p:sp>
      <p:sp>
        <p:nvSpPr>
          <p:cNvPr id="3" name="Shape 1"/>
          <p:cNvSpPr/>
          <p:nvPr/>
        </p:nvSpPr>
        <p:spPr>
          <a:xfrm>
            <a:off x="9756648" y="201168"/>
            <a:ext cx="22860" cy="22860"/>
          </a:xfrm>
          <a:prstGeom prst="ellipse">
            <a:avLst/>
          </a:prstGeom>
          <a:solidFill>
            <a:srgbClr val="CFE0F8">
              <a:alpha val="92000"/>
            </a:srgbClr>
          </a:solidFill>
          <a:ln w="12700">
            <a:solidFill>
              <a:srgbClr val="CFE0F8">
                <a:alpha val="0"/>
              </a:srgbClr>
            </a:solidFill>
            <a:prstDash val="solid"/>
          </a:ln>
        </p:spPr>
      </p:sp>
      <p:sp>
        <p:nvSpPr>
          <p:cNvPr id="4" name="Shape 2"/>
          <p:cNvSpPr/>
          <p:nvPr/>
        </p:nvSpPr>
        <p:spPr>
          <a:xfrm>
            <a:off x="9957816" y="201168"/>
            <a:ext cx="22860" cy="22860"/>
          </a:xfrm>
          <a:prstGeom prst="ellipse">
            <a:avLst/>
          </a:prstGeom>
          <a:solidFill>
            <a:srgbClr val="CFE0F8">
              <a:alpha val="92000"/>
            </a:srgbClr>
          </a:solidFill>
          <a:ln w="12700">
            <a:solidFill>
              <a:srgbClr val="CFE0F8">
                <a:alpha val="0"/>
              </a:srgbClr>
            </a:solidFill>
            <a:prstDash val="solid"/>
          </a:ln>
        </p:spPr>
      </p:sp>
      <p:sp>
        <p:nvSpPr>
          <p:cNvPr id="5" name="Shape 3"/>
          <p:cNvSpPr/>
          <p:nvPr/>
        </p:nvSpPr>
        <p:spPr>
          <a:xfrm>
            <a:off x="10158984" y="201168"/>
            <a:ext cx="22860" cy="22860"/>
          </a:xfrm>
          <a:prstGeom prst="ellipse">
            <a:avLst/>
          </a:prstGeom>
          <a:solidFill>
            <a:srgbClr val="CFE0F8">
              <a:alpha val="92000"/>
            </a:srgbClr>
          </a:solidFill>
          <a:ln w="12700">
            <a:solidFill>
              <a:srgbClr val="CFE0F8">
                <a:alpha val="0"/>
              </a:srgbClr>
            </a:solidFill>
            <a:prstDash val="solid"/>
          </a:ln>
        </p:spPr>
      </p:sp>
      <p:sp>
        <p:nvSpPr>
          <p:cNvPr id="6" name="Shape 4"/>
          <p:cNvSpPr/>
          <p:nvPr/>
        </p:nvSpPr>
        <p:spPr>
          <a:xfrm>
            <a:off x="10360152" y="201168"/>
            <a:ext cx="22860" cy="22860"/>
          </a:xfrm>
          <a:prstGeom prst="ellipse">
            <a:avLst/>
          </a:prstGeom>
          <a:solidFill>
            <a:srgbClr val="CFE0F8">
              <a:alpha val="92000"/>
            </a:srgbClr>
          </a:solidFill>
          <a:ln w="12700">
            <a:solidFill>
              <a:srgbClr val="CFE0F8">
                <a:alpha val="0"/>
              </a:srgbClr>
            </a:solidFill>
            <a:prstDash val="solid"/>
          </a:ln>
        </p:spPr>
      </p:sp>
      <p:sp>
        <p:nvSpPr>
          <p:cNvPr id="7" name="Shape 5"/>
          <p:cNvSpPr/>
          <p:nvPr/>
        </p:nvSpPr>
        <p:spPr>
          <a:xfrm>
            <a:off x="10561320" y="201168"/>
            <a:ext cx="22860" cy="22860"/>
          </a:xfrm>
          <a:prstGeom prst="ellipse">
            <a:avLst/>
          </a:prstGeom>
          <a:solidFill>
            <a:srgbClr val="CFE0F8">
              <a:alpha val="92000"/>
            </a:srgbClr>
          </a:solidFill>
          <a:ln w="12700">
            <a:solidFill>
              <a:srgbClr val="CFE0F8">
                <a:alpha val="0"/>
              </a:srgbClr>
            </a:solidFill>
            <a:prstDash val="solid"/>
          </a:ln>
        </p:spPr>
      </p:sp>
      <p:sp>
        <p:nvSpPr>
          <p:cNvPr id="8" name="Shape 6"/>
          <p:cNvSpPr/>
          <p:nvPr/>
        </p:nvSpPr>
        <p:spPr>
          <a:xfrm>
            <a:off x="10762488" y="201168"/>
            <a:ext cx="22860" cy="22860"/>
          </a:xfrm>
          <a:prstGeom prst="ellipse">
            <a:avLst/>
          </a:prstGeom>
          <a:solidFill>
            <a:srgbClr val="CFE0F8">
              <a:alpha val="92000"/>
            </a:srgbClr>
          </a:solidFill>
          <a:ln w="12700">
            <a:solidFill>
              <a:srgbClr val="CFE0F8">
                <a:alpha val="0"/>
              </a:srgbClr>
            </a:solidFill>
            <a:prstDash val="solid"/>
          </a:ln>
        </p:spPr>
      </p:sp>
      <p:sp>
        <p:nvSpPr>
          <p:cNvPr id="9" name="Shape 7"/>
          <p:cNvSpPr/>
          <p:nvPr/>
        </p:nvSpPr>
        <p:spPr>
          <a:xfrm>
            <a:off x="10963656" y="201168"/>
            <a:ext cx="22860" cy="22860"/>
          </a:xfrm>
          <a:prstGeom prst="ellipse">
            <a:avLst/>
          </a:prstGeom>
          <a:solidFill>
            <a:srgbClr val="CFE0F8">
              <a:alpha val="92000"/>
            </a:srgbClr>
          </a:solidFill>
          <a:ln w="12700">
            <a:solidFill>
              <a:srgbClr val="CFE0F8">
                <a:alpha val="0"/>
              </a:srgbClr>
            </a:solidFill>
            <a:prstDash val="solid"/>
          </a:ln>
        </p:spPr>
      </p:sp>
      <p:sp>
        <p:nvSpPr>
          <p:cNvPr id="10" name="Shape 8"/>
          <p:cNvSpPr/>
          <p:nvPr/>
        </p:nvSpPr>
        <p:spPr>
          <a:xfrm>
            <a:off x="11164824" y="201168"/>
            <a:ext cx="22860" cy="22860"/>
          </a:xfrm>
          <a:prstGeom prst="ellipse">
            <a:avLst/>
          </a:prstGeom>
          <a:solidFill>
            <a:srgbClr val="CFE0F8">
              <a:alpha val="92000"/>
            </a:srgbClr>
          </a:solidFill>
          <a:ln w="12700">
            <a:solidFill>
              <a:srgbClr val="CFE0F8">
                <a:alpha val="0"/>
              </a:srgbClr>
            </a:solidFill>
            <a:prstDash val="solid"/>
          </a:ln>
        </p:spPr>
      </p:sp>
      <p:sp>
        <p:nvSpPr>
          <p:cNvPr id="11" name="Shape 9"/>
          <p:cNvSpPr/>
          <p:nvPr/>
        </p:nvSpPr>
        <p:spPr>
          <a:xfrm>
            <a:off x="11365992" y="201168"/>
            <a:ext cx="22860" cy="22860"/>
          </a:xfrm>
          <a:prstGeom prst="ellipse">
            <a:avLst/>
          </a:prstGeom>
          <a:solidFill>
            <a:srgbClr val="CFE0F8">
              <a:alpha val="92000"/>
            </a:srgbClr>
          </a:solidFill>
          <a:ln w="12700">
            <a:solidFill>
              <a:srgbClr val="CFE0F8">
                <a:alpha val="0"/>
              </a:srgbClr>
            </a:solidFill>
            <a:prstDash val="solid"/>
          </a:ln>
        </p:spPr>
      </p:sp>
      <p:sp>
        <p:nvSpPr>
          <p:cNvPr id="12" name="Shape 10"/>
          <p:cNvSpPr/>
          <p:nvPr/>
        </p:nvSpPr>
        <p:spPr>
          <a:xfrm>
            <a:off x="11567160" y="201168"/>
            <a:ext cx="22860" cy="22860"/>
          </a:xfrm>
          <a:prstGeom prst="ellipse">
            <a:avLst/>
          </a:prstGeom>
          <a:solidFill>
            <a:srgbClr val="CFE0F8">
              <a:alpha val="92000"/>
            </a:srgbClr>
          </a:solidFill>
          <a:ln w="12700">
            <a:solidFill>
              <a:srgbClr val="CFE0F8">
                <a:alpha val="0"/>
              </a:srgbClr>
            </a:solidFill>
            <a:prstDash val="solid"/>
          </a:ln>
        </p:spPr>
      </p:sp>
      <p:sp>
        <p:nvSpPr>
          <p:cNvPr id="13" name="Shape 11"/>
          <p:cNvSpPr/>
          <p:nvPr/>
        </p:nvSpPr>
        <p:spPr>
          <a:xfrm>
            <a:off x="11768328" y="201168"/>
            <a:ext cx="22860" cy="22860"/>
          </a:xfrm>
          <a:prstGeom prst="ellipse">
            <a:avLst/>
          </a:prstGeom>
          <a:solidFill>
            <a:srgbClr val="CFE0F8">
              <a:alpha val="92000"/>
            </a:srgbClr>
          </a:solidFill>
          <a:ln w="12700">
            <a:solidFill>
              <a:srgbClr val="CFE0F8">
                <a:alpha val="0"/>
              </a:srgbClr>
            </a:solidFill>
            <a:prstDash val="solid"/>
          </a:ln>
        </p:spPr>
      </p:sp>
      <p:sp>
        <p:nvSpPr>
          <p:cNvPr id="14" name="Shape 12"/>
          <p:cNvSpPr/>
          <p:nvPr/>
        </p:nvSpPr>
        <p:spPr>
          <a:xfrm>
            <a:off x="11969496" y="201168"/>
            <a:ext cx="22860" cy="22860"/>
          </a:xfrm>
          <a:prstGeom prst="ellipse">
            <a:avLst/>
          </a:prstGeom>
          <a:solidFill>
            <a:srgbClr val="CFE0F8">
              <a:alpha val="92000"/>
            </a:srgbClr>
          </a:solidFill>
          <a:ln w="12700">
            <a:solidFill>
              <a:srgbClr val="CFE0F8">
                <a:alpha val="0"/>
              </a:srgbClr>
            </a:solidFill>
            <a:prstDash val="solid"/>
          </a:ln>
        </p:spPr>
      </p:sp>
      <p:sp>
        <p:nvSpPr>
          <p:cNvPr id="15" name="Shape 13"/>
          <p:cNvSpPr/>
          <p:nvPr/>
        </p:nvSpPr>
        <p:spPr>
          <a:xfrm>
            <a:off x="9555480" y="384048"/>
            <a:ext cx="22860" cy="22860"/>
          </a:xfrm>
          <a:prstGeom prst="ellipse">
            <a:avLst/>
          </a:prstGeom>
          <a:solidFill>
            <a:srgbClr val="CFE0F8">
              <a:alpha val="92000"/>
            </a:srgbClr>
          </a:solidFill>
          <a:ln w="12700">
            <a:solidFill>
              <a:srgbClr val="CFE0F8">
                <a:alpha val="0"/>
              </a:srgbClr>
            </a:solidFill>
            <a:prstDash val="solid"/>
          </a:ln>
        </p:spPr>
      </p:sp>
      <p:sp>
        <p:nvSpPr>
          <p:cNvPr id="16" name="Shape 14"/>
          <p:cNvSpPr/>
          <p:nvPr/>
        </p:nvSpPr>
        <p:spPr>
          <a:xfrm>
            <a:off x="9756648" y="384048"/>
            <a:ext cx="22860" cy="22860"/>
          </a:xfrm>
          <a:prstGeom prst="ellipse">
            <a:avLst/>
          </a:prstGeom>
          <a:solidFill>
            <a:srgbClr val="CFE0F8">
              <a:alpha val="92000"/>
            </a:srgbClr>
          </a:solidFill>
          <a:ln w="12700">
            <a:solidFill>
              <a:srgbClr val="CFE0F8">
                <a:alpha val="0"/>
              </a:srgbClr>
            </a:solidFill>
            <a:prstDash val="solid"/>
          </a:ln>
        </p:spPr>
      </p:sp>
      <p:sp>
        <p:nvSpPr>
          <p:cNvPr id="17" name="Shape 15"/>
          <p:cNvSpPr/>
          <p:nvPr/>
        </p:nvSpPr>
        <p:spPr>
          <a:xfrm>
            <a:off x="9957816" y="384048"/>
            <a:ext cx="22860" cy="22860"/>
          </a:xfrm>
          <a:prstGeom prst="ellipse">
            <a:avLst/>
          </a:prstGeom>
          <a:solidFill>
            <a:srgbClr val="CFE0F8">
              <a:alpha val="92000"/>
            </a:srgbClr>
          </a:solidFill>
          <a:ln w="12700">
            <a:solidFill>
              <a:srgbClr val="CFE0F8">
                <a:alpha val="0"/>
              </a:srgbClr>
            </a:solidFill>
            <a:prstDash val="solid"/>
          </a:ln>
        </p:spPr>
      </p:sp>
      <p:sp>
        <p:nvSpPr>
          <p:cNvPr id="18" name="Shape 16"/>
          <p:cNvSpPr/>
          <p:nvPr/>
        </p:nvSpPr>
        <p:spPr>
          <a:xfrm>
            <a:off x="10158984" y="384048"/>
            <a:ext cx="22860" cy="22860"/>
          </a:xfrm>
          <a:prstGeom prst="ellipse">
            <a:avLst/>
          </a:prstGeom>
          <a:solidFill>
            <a:srgbClr val="CFE0F8">
              <a:alpha val="92000"/>
            </a:srgbClr>
          </a:solidFill>
          <a:ln w="12700">
            <a:solidFill>
              <a:srgbClr val="CFE0F8">
                <a:alpha val="0"/>
              </a:srgbClr>
            </a:solidFill>
            <a:prstDash val="solid"/>
          </a:ln>
        </p:spPr>
      </p:sp>
      <p:sp>
        <p:nvSpPr>
          <p:cNvPr id="19" name="Shape 17"/>
          <p:cNvSpPr/>
          <p:nvPr/>
        </p:nvSpPr>
        <p:spPr>
          <a:xfrm>
            <a:off x="10360152" y="384048"/>
            <a:ext cx="22860" cy="22860"/>
          </a:xfrm>
          <a:prstGeom prst="ellipse">
            <a:avLst/>
          </a:prstGeom>
          <a:solidFill>
            <a:srgbClr val="CFE0F8">
              <a:alpha val="92000"/>
            </a:srgbClr>
          </a:solidFill>
          <a:ln w="12700">
            <a:solidFill>
              <a:srgbClr val="CFE0F8">
                <a:alpha val="0"/>
              </a:srgbClr>
            </a:solidFill>
            <a:prstDash val="solid"/>
          </a:ln>
        </p:spPr>
      </p:sp>
      <p:sp>
        <p:nvSpPr>
          <p:cNvPr id="20" name="Shape 18"/>
          <p:cNvSpPr/>
          <p:nvPr/>
        </p:nvSpPr>
        <p:spPr>
          <a:xfrm>
            <a:off x="10561320" y="384048"/>
            <a:ext cx="22860" cy="22860"/>
          </a:xfrm>
          <a:prstGeom prst="ellipse">
            <a:avLst/>
          </a:prstGeom>
          <a:solidFill>
            <a:srgbClr val="CFE0F8">
              <a:alpha val="92000"/>
            </a:srgbClr>
          </a:solidFill>
          <a:ln w="12700">
            <a:solidFill>
              <a:srgbClr val="CFE0F8">
                <a:alpha val="0"/>
              </a:srgbClr>
            </a:solidFill>
            <a:prstDash val="solid"/>
          </a:ln>
        </p:spPr>
      </p:sp>
      <p:sp>
        <p:nvSpPr>
          <p:cNvPr id="21" name="Shape 19"/>
          <p:cNvSpPr/>
          <p:nvPr/>
        </p:nvSpPr>
        <p:spPr>
          <a:xfrm>
            <a:off x="10762488" y="384048"/>
            <a:ext cx="22860" cy="22860"/>
          </a:xfrm>
          <a:prstGeom prst="ellipse">
            <a:avLst/>
          </a:prstGeom>
          <a:solidFill>
            <a:srgbClr val="CFE0F8">
              <a:alpha val="92000"/>
            </a:srgbClr>
          </a:solidFill>
          <a:ln w="12700">
            <a:solidFill>
              <a:srgbClr val="CFE0F8">
                <a:alpha val="0"/>
              </a:srgbClr>
            </a:solidFill>
            <a:prstDash val="solid"/>
          </a:ln>
        </p:spPr>
      </p:sp>
      <p:sp>
        <p:nvSpPr>
          <p:cNvPr id="22" name="Shape 20"/>
          <p:cNvSpPr/>
          <p:nvPr/>
        </p:nvSpPr>
        <p:spPr>
          <a:xfrm>
            <a:off x="10963656" y="384048"/>
            <a:ext cx="22860" cy="22860"/>
          </a:xfrm>
          <a:prstGeom prst="ellipse">
            <a:avLst/>
          </a:prstGeom>
          <a:solidFill>
            <a:srgbClr val="CFE0F8">
              <a:alpha val="92000"/>
            </a:srgbClr>
          </a:solidFill>
          <a:ln w="12700">
            <a:solidFill>
              <a:srgbClr val="CFE0F8">
                <a:alpha val="0"/>
              </a:srgbClr>
            </a:solidFill>
            <a:prstDash val="solid"/>
          </a:ln>
        </p:spPr>
      </p:sp>
      <p:sp>
        <p:nvSpPr>
          <p:cNvPr id="23" name="Shape 21"/>
          <p:cNvSpPr/>
          <p:nvPr/>
        </p:nvSpPr>
        <p:spPr>
          <a:xfrm>
            <a:off x="11164824" y="384048"/>
            <a:ext cx="22860" cy="22860"/>
          </a:xfrm>
          <a:prstGeom prst="ellipse">
            <a:avLst/>
          </a:prstGeom>
          <a:solidFill>
            <a:srgbClr val="CFE0F8">
              <a:alpha val="92000"/>
            </a:srgbClr>
          </a:solidFill>
          <a:ln w="12700">
            <a:solidFill>
              <a:srgbClr val="CFE0F8">
                <a:alpha val="0"/>
              </a:srgbClr>
            </a:solidFill>
            <a:prstDash val="solid"/>
          </a:ln>
        </p:spPr>
      </p:sp>
      <p:sp>
        <p:nvSpPr>
          <p:cNvPr id="24" name="Shape 22"/>
          <p:cNvSpPr/>
          <p:nvPr/>
        </p:nvSpPr>
        <p:spPr>
          <a:xfrm>
            <a:off x="11365992" y="384048"/>
            <a:ext cx="22860" cy="22860"/>
          </a:xfrm>
          <a:prstGeom prst="ellipse">
            <a:avLst/>
          </a:prstGeom>
          <a:solidFill>
            <a:srgbClr val="CFE0F8">
              <a:alpha val="92000"/>
            </a:srgbClr>
          </a:solidFill>
          <a:ln w="12700">
            <a:solidFill>
              <a:srgbClr val="CFE0F8">
                <a:alpha val="0"/>
              </a:srgbClr>
            </a:solidFill>
            <a:prstDash val="solid"/>
          </a:ln>
        </p:spPr>
      </p:sp>
      <p:sp>
        <p:nvSpPr>
          <p:cNvPr id="25" name="Shape 23"/>
          <p:cNvSpPr/>
          <p:nvPr/>
        </p:nvSpPr>
        <p:spPr>
          <a:xfrm>
            <a:off x="11567160" y="384048"/>
            <a:ext cx="22860" cy="22860"/>
          </a:xfrm>
          <a:prstGeom prst="ellipse">
            <a:avLst/>
          </a:prstGeom>
          <a:solidFill>
            <a:srgbClr val="CFE0F8">
              <a:alpha val="92000"/>
            </a:srgbClr>
          </a:solidFill>
          <a:ln w="12700">
            <a:solidFill>
              <a:srgbClr val="CFE0F8">
                <a:alpha val="0"/>
              </a:srgbClr>
            </a:solidFill>
            <a:prstDash val="solid"/>
          </a:ln>
        </p:spPr>
      </p:sp>
      <p:sp>
        <p:nvSpPr>
          <p:cNvPr id="26" name="Shape 24"/>
          <p:cNvSpPr/>
          <p:nvPr/>
        </p:nvSpPr>
        <p:spPr>
          <a:xfrm>
            <a:off x="11768328" y="384048"/>
            <a:ext cx="22860" cy="22860"/>
          </a:xfrm>
          <a:prstGeom prst="ellipse">
            <a:avLst/>
          </a:prstGeom>
          <a:solidFill>
            <a:srgbClr val="CFE0F8">
              <a:alpha val="92000"/>
            </a:srgbClr>
          </a:solidFill>
          <a:ln w="12700">
            <a:solidFill>
              <a:srgbClr val="CFE0F8">
                <a:alpha val="0"/>
              </a:srgbClr>
            </a:solidFill>
            <a:prstDash val="solid"/>
          </a:ln>
        </p:spPr>
      </p:sp>
      <p:sp>
        <p:nvSpPr>
          <p:cNvPr id="27" name="Shape 25"/>
          <p:cNvSpPr/>
          <p:nvPr/>
        </p:nvSpPr>
        <p:spPr>
          <a:xfrm>
            <a:off x="11969496" y="384048"/>
            <a:ext cx="22860" cy="22860"/>
          </a:xfrm>
          <a:prstGeom prst="ellipse">
            <a:avLst/>
          </a:prstGeom>
          <a:solidFill>
            <a:srgbClr val="CFE0F8">
              <a:alpha val="92000"/>
            </a:srgbClr>
          </a:solidFill>
          <a:ln w="12700">
            <a:solidFill>
              <a:srgbClr val="CFE0F8">
                <a:alpha val="0"/>
              </a:srgbClr>
            </a:solidFill>
            <a:prstDash val="solid"/>
          </a:ln>
        </p:spPr>
      </p:sp>
      <p:sp>
        <p:nvSpPr>
          <p:cNvPr id="28" name="Shape 26"/>
          <p:cNvSpPr/>
          <p:nvPr/>
        </p:nvSpPr>
        <p:spPr>
          <a:xfrm>
            <a:off x="9555480" y="566928"/>
            <a:ext cx="22860" cy="22860"/>
          </a:xfrm>
          <a:prstGeom prst="ellipse">
            <a:avLst/>
          </a:prstGeom>
          <a:solidFill>
            <a:srgbClr val="CFE0F8">
              <a:alpha val="92000"/>
            </a:srgbClr>
          </a:solidFill>
          <a:ln w="12700">
            <a:solidFill>
              <a:srgbClr val="CFE0F8">
                <a:alpha val="0"/>
              </a:srgbClr>
            </a:solidFill>
            <a:prstDash val="solid"/>
          </a:ln>
        </p:spPr>
      </p:sp>
      <p:sp>
        <p:nvSpPr>
          <p:cNvPr id="29" name="Shape 27"/>
          <p:cNvSpPr/>
          <p:nvPr/>
        </p:nvSpPr>
        <p:spPr>
          <a:xfrm>
            <a:off x="9756648" y="566928"/>
            <a:ext cx="22860" cy="22860"/>
          </a:xfrm>
          <a:prstGeom prst="ellipse">
            <a:avLst/>
          </a:prstGeom>
          <a:solidFill>
            <a:srgbClr val="CFE0F8">
              <a:alpha val="92000"/>
            </a:srgbClr>
          </a:solidFill>
          <a:ln w="12700">
            <a:solidFill>
              <a:srgbClr val="CFE0F8">
                <a:alpha val="0"/>
              </a:srgbClr>
            </a:solidFill>
            <a:prstDash val="solid"/>
          </a:ln>
        </p:spPr>
      </p:sp>
      <p:sp>
        <p:nvSpPr>
          <p:cNvPr id="30" name="Shape 28"/>
          <p:cNvSpPr/>
          <p:nvPr/>
        </p:nvSpPr>
        <p:spPr>
          <a:xfrm>
            <a:off x="9957816" y="566928"/>
            <a:ext cx="22860" cy="22860"/>
          </a:xfrm>
          <a:prstGeom prst="ellipse">
            <a:avLst/>
          </a:prstGeom>
          <a:solidFill>
            <a:srgbClr val="CFE0F8">
              <a:alpha val="92000"/>
            </a:srgbClr>
          </a:solidFill>
          <a:ln w="12700">
            <a:solidFill>
              <a:srgbClr val="CFE0F8">
                <a:alpha val="0"/>
              </a:srgbClr>
            </a:solidFill>
            <a:prstDash val="solid"/>
          </a:ln>
        </p:spPr>
      </p:sp>
      <p:sp>
        <p:nvSpPr>
          <p:cNvPr id="31" name="Shape 29"/>
          <p:cNvSpPr/>
          <p:nvPr/>
        </p:nvSpPr>
        <p:spPr>
          <a:xfrm>
            <a:off x="10158984" y="566928"/>
            <a:ext cx="22860" cy="22860"/>
          </a:xfrm>
          <a:prstGeom prst="ellipse">
            <a:avLst/>
          </a:prstGeom>
          <a:solidFill>
            <a:srgbClr val="CFE0F8">
              <a:alpha val="92000"/>
            </a:srgbClr>
          </a:solidFill>
          <a:ln w="12700">
            <a:solidFill>
              <a:srgbClr val="CFE0F8">
                <a:alpha val="0"/>
              </a:srgbClr>
            </a:solidFill>
            <a:prstDash val="solid"/>
          </a:ln>
        </p:spPr>
      </p:sp>
      <p:sp>
        <p:nvSpPr>
          <p:cNvPr id="32" name="Shape 30"/>
          <p:cNvSpPr/>
          <p:nvPr/>
        </p:nvSpPr>
        <p:spPr>
          <a:xfrm>
            <a:off x="10360152" y="566928"/>
            <a:ext cx="22860" cy="22860"/>
          </a:xfrm>
          <a:prstGeom prst="ellipse">
            <a:avLst/>
          </a:prstGeom>
          <a:solidFill>
            <a:srgbClr val="CFE0F8">
              <a:alpha val="92000"/>
            </a:srgbClr>
          </a:solidFill>
          <a:ln w="12700">
            <a:solidFill>
              <a:srgbClr val="CFE0F8">
                <a:alpha val="0"/>
              </a:srgbClr>
            </a:solidFill>
            <a:prstDash val="solid"/>
          </a:ln>
        </p:spPr>
      </p:sp>
      <p:sp>
        <p:nvSpPr>
          <p:cNvPr id="33" name="Shape 31"/>
          <p:cNvSpPr/>
          <p:nvPr/>
        </p:nvSpPr>
        <p:spPr>
          <a:xfrm>
            <a:off x="10561320" y="566928"/>
            <a:ext cx="22860" cy="22860"/>
          </a:xfrm>
          <a:prstGeom prst="ellipse">
            <a:avLst/>
          </a:prstGeom>
          <a:solidFill>
            <a:srgbClr val="CFE0F8">
              <a:alpha val="92000"/>
            </a:srgbClr>
          </a:solidFill>
          <a:ln w="12700">
            <a:solidFill>
              <a:srgbClr val="CFE0F8">
                <a:alpha val="0"/>
              </a:srgbClr>
            </a:solidFill>
            <a:prstDash val="solid"/>
          </a:ln>
        </p:spPr>
      </p:sp>
      <p:sp>
        <p:nvSpPr>
          <p:cNvPr id="34" name="Shape 32"/>
          <p:cNvSpPr/>
          <p:nvPr/>
        </p:nvSpPr>
        <p:spPr>
          <a:xfrm>
            <a:off x="10762488" y="566928"/>
            <a:ext cx="22860" cy="22860"/>
          </a:xfrm>
          <a:prstGeom prst="ellipse">
            <a:avLst/>
          </a:prstGeom>
          <a:solidFill>
            <a:srgbClr val="CFE0F8">
              <a:alpha val="92000"/>
            </a:srgbClr>
          </a:solidFill>
          <a:ln w="12700">
            <a:solidFill>
              <a:srgbClr val="CFE0F8">
                <a:alpha val="0"/>
              </a:srgbClr>
            </a:solidFill>
            <a:prstDash val="solid"/>
          </a:ln>
        </p:spPr>
      </p:sp>
      <p:sp>
        <p:nvSpPr>
          <p:cNvPr id="35" name="Shape 33"/>
          <p:cNvSpPr/>
          <p:nvPr/>
        </p:nvSpPr>
        <p:spPr>
          <a:xfrm>
            <a:off x="10963656" y="566928"/>
            <a:ext cx="22860" cy="22860"/>
          </a:xfrm>
          <a:prstGeom prst="ellipse">
            <a:avLst/>
          </a:prstGeom>
          <a:solidFill>
            <a:srgbClr val="CFE0F8">
              <a:alpha val="92000"/>
            </a:srgbClr>
          </a:solidFill>
          <a:ln w="12700">
            <a:solidFill>
              <a:srgbClr val="CFE0F8">
                <a:alpha val="0"/>
              </a:srgbClr>
            </a:solidFill>
            <a:prstDash val="solid"/>
          </a:ln>
        </p:spPr>
      </p:sp>
      <p:sp>
        <p:nvSpPr>
          <p:cNvPr id="36" name="Shape 34"/>
          <p:cNvSpPr/>
          <p:nvPr/>
        </p:nvSpPr>
        <p:spPr>
          <a:xfrm>
            <a:off x="11164824" y="566928"/>
            <a:ext cx="22860" cy="22860"/>
          </a:xfrm>
          <a:prstGeom prst="ellipse">
            <a:avLst/>
          </a:prstGeom>
          <a:solidFill>
            <a:srgbClr val="CFE0F8">
              <a:alpha val="92000"/>
            </a:srgbClr>
          </a:solidFill>
          <a:ln w="12700">
            <a:solidFill>
              <a:srgbClr val="CFE0F8">
                <a:alpha val="0"/>
              </a:srgbClr>
            </a:solidFill>
            <a:prstDash val="solid"/>
          </a:ln>
        </p:spPr>
      </p:sp>
      <p:sp>
        <p:nvSpPr>
          <p:cNvPr id="37" name="Shape 35"/>
          <p:cNvSpPr/>
          <p:nvPr/>
        </p:nvSpPr>
        <p:spPr>
          <a:xfrm>
            <a:off x="11365992" y="566928"/>
            <a:ext cx="22860" cy="22860"/>
          </a:xfrm>
          <a:prstGeom prst="ellipse">
            <a:avLst/>
          </a:prstGeom>
          <a:solidFill>
            <a:srgbClr val="CFE0F8">
              <a:alpha val="92000"/>
            </a:srgbClr>
          </a:solidFill>
          <a:ln w="12700">
            <a:solidFill>
              <a:srgbClr val="CFE0F8">
                <a:alpha val="0"/>
              </a:srgbClr>
            </a:solidFill>
            <a:prstDash val="solid"/>
          </a:ln>
        </p:spPr>
      </p:sp>
      <p:sp>
        <p:nvSpPr>
          <p:cNvPr id="38" name="Shape 36"/>
          <p:cNvSpPr/>
          <p:nvPr/>
        </p:nvSpPr>
        <p:spPr>
          <a:xfrm>
            <a:off x="11567160" y="566928"/>
            <a:ext cx="22860" cy="22860"/>
          </a:xfrm>
          <a:prstGeom prst="ellipse">
            <a:avLst/>
          </a:prstGeom>
          <a:solidFill>
            <a:srgbClr val="CFE0F8">
              <a:alpha val="92000"/>
            </a:srgbClr>
          </a:solidFill>
          <a:ln w="12700">
            <a:solidFill>
              <a:srgbClr val="CFE0F8">
                <a:alpha val="0"/>
              </a:srgbClr>
            </a:solidFill>
            <a:prstDash val="solid"/>
          </a:ln>
        </p:spPr>
      </p:sp>
      <p:sp>
        <p:nvSpPr>
          <p:cNvPr id="39" name="Shape 37"/>
          <p:cNvSpPr/>
          <p:nvPr/>
        </p:nvSpPr>
        <p:spPr>
          <a:xfrm>
            <a:off x="11768328" y="566928"/>
            <a:ext cx="22860" cy="22860"/>
          </a:xfrm>
          <a:prstGeom prst="ellipse">
            <a:avLst/>
          </a:prstGeom>
          <a:solidFill>
            <a:srgbClr val="CFE0F8">
              <a:alpha val="92000"/>
            </a:srgbClr>
          </a:solidFill>
          <a:ln w="12700">
            <a:solidFill>
              <a:srgbClr val="CFE0F8">
                <a:alpha val="0"/>
              </a:srgbClr>
            </a:solidFill>
            <a:prstDash val="solid"/>
          </a:ln>
        </p:spPr>
      </p:sp>
      <p:sp>
        <p:nvSpPr>
          <p:cNvPr id="40" name="Shape 38"/>
          <p:cNvSpPr/>
          <p:nvPr/>
        </p:nvSpPr>
        <p:spPr>
          <a:xfrm>
            <a:off x="11969496" y="566928"/>
            <a:ext cx="22860" cy="22860"/>
          </a:xfrm>
          <a:prstGeom prst="ellipse">
            <a:avLst/>
          </a:prstGeom>
          <a:solidFill>
            <a:srgbClr val="CFE0F8">
              <a:alpha val="92000"/>
            </a:srgbClr>
          </a:solidFill>
          <a:ln w="12700">
            <a:solidFill>
              <a:srgbClr val="CFE0F8">
                <a:alpha val="0"/>
              </a:srgbClr>
            </a:solidFill>
            <a:prstDash val="solid"/>
          </a:ln>
        </p:spPr>
      </p:sp>
      <p:sp>
        <p:nvSpPr>
          <p:cNvPr id="41" name="Shape 39"/>
          <p:cNvSpPr/>
          <p:nvPr/>
        </p:nvSpPr>
        <p:spPr>
          <a:xfrm>
            <a:off x="9555480" y="749808"/>
            <a:ext cx="22860" cy="22860"/>
          </a:xfrm>
          <a:prstGeom prst="ellipse">
            <a:avLst/>
          </a:prstGeom>
          <a:solidFill>
            <a:srgbClr val="CFE0F8">
              <a:alpha val="92000"/>
            </a:srgbClr>
          </a:solidFill>
          <a:ln w="12700">
            <a:solidFill>
              <a:srgbClr val="CFE0F8">
                <a:alpha val="0"/>
              </a:srgbClr>
            </a:solidFill>
            <a:prstDash val="solid"/>
          </a:ln>
        </p:spPr>
      </p:sp>
      <p:sp>
        <p:nvSpPr>
          <p:cNvPr id="42" name="Shape 40"/>
          <p:cNvSpPr/>
          <p:nvPr/>
        </p:nvSpPr>
        <p:spPr>
          <a:xfrm>
            <a:off x="9756648" y="749808"/>
            <a:ext cx="22860" cy="22860"/>
          </a:xfrm>
          <a:prstGeom prst="ellipse">
            <a:avLst/>
          </a:prstGeom>
          <a:solidFill>
            <a:srgbClr val="CFE0F8">
              <a:alpha val="92000"/>
            </a:srgbClr>
          </a:solidFill>
          <a:ln w="12700">
            <a:solidFill>
              <a:srgbClr val="CFE0F8">
                <a:alpha val="0"/>
              </a:srgbClr>
            </a:solidFill>
            <a:prstDash val="solid"/>
          </a:ln>
        </p:spPr>
      </p:sp>
      <p:sp>
        <p:nvSpPr>
          <p:cNvPr id="43" name="Shape 41"/>
          <p:cNvSpPr/>
          <p:nvPr/>
        </p:nvSpPr>
        <p:spPr>
          <a:xfrm>
            <a:off x="9957816" y="749808"/>
            <a:ext cx="22860" cy="22860"/>
          </a:xfrm>
          <a:prstGeom prst="ellipse">
            <a:avLst/>
          </a:prstGeom>
          <a:solidFill>
            <a:srgbClr val="CFE0F8">
              <a:alpha val="92000"/>
            </a:srgbClr>
          </a:solidFill>
          <a:ln w="12700">
            <a:solidFill>
              <a:srgbClr val="CFE0F8">
                <a:alpha val="0"/>
              </a:srgbClr>
            </a:solidFill>
            <a:prstDash val="solid"/>
          </a:ln>
        </p:spPr>
      </p:sp>
      <p:sp>
        <p:nvSpPr>
          <p:cNvPr id="44" name="Shape 42"/>
          <p:cNvSpPr/>
          <p:nvPr/>
        </p:nvSpPr>
        <p:spPr>
          <a:xfrm>
            <a:off x="10158984" y="749808"/>
            <a:ext cx="22860" cy="22860"/>
          </a:xfrm>
          <a:prstGeom prst="ellipse">
            <a:avLst/>
          </a:prstGeom>
          <a:solidFill>
            <a:srgbClr val="CFE0F8">
              <a:alpha val="92000"/>
            </a:srgbClr>
          </a:solidFill>
          <a:ln w="12700">
            <a:solidFill>
              <a:srgbClr val="CFE0F8">
                <a:alpha val="0"/>
              </a:srgbClr>
            </a:solidFill>
            <a:prstDash val="solid"/>
          </a:ln>
        </p:spPr>
      </p:sp>
      <p:sp>
        <p:nvSpPr>
          <p:cNvPr id="45" name="Shape 43"/>
          <p:cNvSpPr/>
          <p:nvPr/>
        </p:nvSpPr>
        <p:spPr>
          <a:xfrm>
            <a:off x="10360152" y="749808"/>
            <a:ext cx="22860" cy="22860"/>
          </a:xfrm>
          <a:prstGeom prst="ellipse">
            <a:avLst/>
          </a:prstGeom>
          <a:solidFill>
            <a:srgbClr val="CFE0F8">
              <a:alpha val="92000"/>
            </a:srgbClr>
          </a:solidFill>
          <a:ln w="12700">
            <a:solidFill>
              <a:srgbClr val="CFE0F8">
                <a:alpha val="0"/>
              </a:srgbClr>
            </a:solidFill>
            <a:prstDash val="solid"/>
          </a:ln>
        </p:spPr>
      </p:sp>
      <p:sp>
        <p:nvSpPr>
          <p:cNvPr id="46" name="Shape 44"/>
          <p:cNvSpPr/>
          <p:nvPr/>
        </p:nvSpPr>
        <p:spPr>
          <a:xfrm>
            <a:off x="10561320" y="749808"/>
            <a:ext cx="22860" cy="22860"/>
          </a:xfrm>
          <a:prstGeom prst="ellipse">
            <a:avLst/>
          </a:prstGeom>
          <a:solidFill>
            <a:srgbClr val="CFE0F8">
              <a:alpha val="92000"/>
            </a:srgbClr>
          </a:solidFill>
          <a:ln w="12700">
            <a:solidFill>
              <a:srgbClr val="CFE0F8">
                <a:alpha val="0"/>
              </a:srgbClr>
            </a:solidFill>
            <a:prstDash val="solid"/>
          </a:ln>
        </p:spPr>
      </p:sp>
      <p:sp>
        <p:nvSpPr>
          <p:cNvPr id="47" name="Shape 45"/>
          <p:cNvSpPr/>
          <p:nvPr/>
        </p:nvSpPr>
        <p:spPr>
          <a:xfrm>
            <a:off x="10762488" y="749808"/>
            <a:ext cx="22860" cy="22860"/>
          </a:xfrm>
          <a:prstGeom prst="ellipse">
            <a:avLst/>
          </a:prstGeom>
          <a:solidFill>
            <a:srgbClr val="CFE0F8">
              <a:alpha val="92000"/>
            </a:srgbClr>
          </a:solidFill>
          <a:ln w="12700">
            <a:solidFill>
              <a:srgbClr val="CFE0F8">
                <a:alpha val="0"/>
              </a:srgbClr>
            </a:solidFill>
            <a:prstDash val="solid"/>
          </a:ln>
        </p:spPr>
      </p:sp>
      <p:sp>
        <p:nvSpPr>
          <p:cNvPr id="48" name="Shape 46"/>
          <p:cNvSpPr/>
          <p:nvPr/>
        </p:nvSpPr>
        <p:spPr>
          <a:xfrm>
            <a:off x="10963656" y="749808"/>
            <a:ext cx="22860" cy="22860"/>
          </a:xfrm>
          <a:prstGeom prst="ellipse">
            <a:avLst/>
          </a:prstGeom>
          <a:solidFill>
            <a:srgbClr val="CFE0F8">
              <a:alpha val="92000"/>
            </a:srgbClr>
          </a:solidFill>
          <a:ln w="12700">
            <a:solidFill>
              <a:srgbClr val="CFE0F8">
                <a:alpha val="0"/>
              </a:srgbClr>
            </a:solidFill>
            <a:prstDash val="solid"/>
          </a:ln>
        </p:spPr>
      </p:sp>
      <p:sp>
        <p:nvSpPr>
          <p:cNvPr id="49" name="Shape 47"/>
          <p:cNvSpPr/>
          <p:nvPr/>
        </p:nvSpPr>
        <p:spPr>
          <a:xfrm>
            <a:off x="11164824" y="749808"/>
            <a:ext cx="22860" cy="22860"/>
          </a:xfrm>
          <a:prstGeom prst="ellipse">
            <a:avLst/>
          </a:prstGeom>
          <a:solidFill>
            <a:srgbClr val="CFE0F8">
              <a:alpha val="92000"/>
            </a:srgbClr>
          </a:solidFill>
          <a:ln w="12700">
            <a:solidFill>
              <a:srgbClr val="CFE0F8">
                <a:alpha val="0"/>
              </a:srgbClr>
            </a:solidFill>
            <a:prstDash val="solid"/>
          </a:ln>
        </p:spPr>
      </p:sp>
      <p:sp>
        <p:nvSpPr>
          <p:cNvPr id="50" name="Shape 48"/>
          <p:cNvSpPr/>
          <p:nvPr/>
        </p:nvSpPr>
        <p:spPr>
          <a:xfrm>
            <a:off x="11365992" y="749808"/>
            <a:ext cx="22860" cy="22860"/>
          </a:xfrm>
          <a:prstGeom prst="ellipse">
            <a:avLst/>
          </a:prstGeom>
          <a:solidFill>
            <a:srgbClr val="CFE0F8">
              <a:alpha val="92000"/>
            </a:srgbClr>
          </a:solidFill>
          <a:ln w="12700">
            <a:solidFill>
              <a:srgbClr val="CFE0F8">
                <a:alpha val="0"/>
              </a:srgbClr>
            </a:solidFill>
            <a:prstDash val="solid"/>
          </a:ln>
        </p:spPr>
      </p:sp>
      <p:sp>
        <p:nvSpPr>
          <p:cNvPr id="51" name="Shape 49"/>
          <p:cNvSpPr/>
          <p:nvPr/>
        </p:nvSpPr>
        <p:spPr>
          <a:xfrm>
            <a:off x="11567160" y="749808"/>
            <a:ext cx="22860" cy="22860"/>
          </a:xfrm>
          <a:prstGeom prst="ellipse">
            <a:avLst/>
          </a:prstGeom>
          <a:solidFill>
            <a:srgbClr val="CFE0F8">
              <a:alpha val="92000"/>
            </a:srgbClr>
          </a:solidFill>
          <a:ln w="12700">
            <a:solidFill>
              <a:srgbClr val="CFE0F8">
                <a:alpha val="0"/>
              </a:srgbClr>
            </a:solidFill>
            <a:prstDash val="solid"/>
          </a:ln>
        </p:spPr>
      </p:sp>
      <p:sp>
        <p:nvSpPr>
          <p:cNvPr id="52" name="Shape 50"/>
          <p:cNvSpPr/>
          <p:nvPr/>
        </p:nvSpPr>
        <p:spPr>
          <a:xfrm>
            <a:off x="11768328" y="749808"/>
            <a:ext cx="22860" cy="22860"/>
          </a:xfrm>
          <a:prstGeom prst="ellipse">
            <a:avLst/>
          </a:prstGeom>
          <a:solidFill>
            <a:srgbClr val="CFE0F8">
              <a:alpha val="92000"/>
            </a:srgbClr>
          </a:solidFill>
          <a:ln w="12700">
            <a:solidFill>
              <a:srgbClr val="CFE0F8">
                <a:alpha val="0"/>
              </a:srgbClr>
            </a:solidFill>
            <a:prstDash val="solid"/>
          </a:ln>
        </p:spPr>
      </p:sp>
      <p:sp>
        <p:nvSpPr>
          <p:cNvPr id="53" name="Shape 51"/>
          <p:cNvSpPr/>
          <p:nvPr/>
        </p:nvSpPr>
        <p:spPr>
          <a:xfrm>
            <a:off x="11969496" y="749808"/>
            <a:ext cx="22860" cy="22860"/>
          </a:xfrm>
          <a:prstGeom prst="ellipse">
            <a:avLst/>
          </a:prstGeom>
          <a:solidFill>
            <a:srgbClr val="CFE0F8">
              <a:alpha val="92000"/>
            </a:srgbClr>
          </a:solidFill>
          <a:ln w="12700">
            <a:solidFill>
              <a:srgbClr val="CFE0F8">
                <a:alpha val="0"/>
              </a:srgbClr>
            </a:solidFill>
            <a:prstDash val="solid"/>
          </a:ln>
        </p:spPr>
      </p:sp>
      <p:sp>
        <p:nvSpPr>
          <p:cNvPr id="54" name="Shape 52"/>
          <p:cNvSpPr/>
          <p:nvPr/>
        </p:nvSpPr>
        <p:spPr>
          <a:xfrm>
            <a:off x="9555480" y="932688"/>
            <a:ext cx="22860" cy="22860"/>
          </a:xfrm>
          <a:prstGeom prst="ellipse">
            <a:avLst/>
          </a:prstGeom>
          <a:solidFill>
            <a:srgbClr val="CFE0F8">
              <a:alpha val="92000"/>
            </a:srgbClr>
          </a:solidFill>
          <a:ln w="12700">
            <a:solidFill>
              <a:srgbClr val="CFE0F8">
                <a:alpha val="0"/>
              </a:srgbClr>
            </a:solidFill>
            <a:prstDash val="solid"/>
          </a:ln>
        </p:spPr>
      </p:sp>
      <p:sp>
        <p:nvSpPr>
          <p:cNvPr id="55" name="Shape 53"/>
          <p:cNvSpPr/>
          <p:nvPr/>
        </p:nvSpPr>
        <p:spPr>
          <a:xfrm>
            <a:off x="9756648" y="932688"/>
            <a:ext cx="22860" cy="22860"/>
          </a:xfrm>
          <a:prstGeom prst="ellipse">
            <a:avLst/>
          </a:prstGeom>
          <a:solidFill>
            <a:srgbClr val="CFE0F8">
              <a:alpha val="92000"/>
            </a:srgbClr>
          </a:solidFill>
          <a:ln w="12700">
            <a:solidFill>
              <a:srgbClr val="CFE0F8">
                <a:alpha val="0"/>
              </a:srgbClr>
            </a:solidFill>
            <a:prstDash val="solid"/>
          </a:ln>
        </p:spPr>
      </p:sp>
      <p:sp>
        <p:nvSpPr>
          <p:cNvPr id="56" name="Shape 54"/>
          <p:cNvSpPr/>
          <p:nvPr/>
        </p:nvSpPr>
        <p:spPr>
          <a:xfrm>
            <a:off x="9957816" y="932688"/>
            <a:ext cx="22860" cy="22860"/>
          </a:xfrm>
          <a:prstGeom prst="ellipse">
            <a:avLst/>
          </a:prstGeom>
          <a:solidFill>
            <a:srgbClr val="CFE0F8">
              <a:alpha val="92000"/>
            </a:srgbClr>
          </a:solidFill>
          <a:ln w="12700">
            <a:solidFill>
              <a:srgbClr val="CFE0F8">
                <a:alpha val="0"/>
              </a:srgbClr>
            </a:solidFill>
            <a:prstDash val="solid"/>
          </a:ln>
        </p:spPr>
      </p:sp>
      <p:sp>
        <p:nvSpPr>
          <p:cNvPr id="57" name="Shape 55"/>
          <p:cNvSpPr/>
          <p:nvPr/>
        </p:nvSpPr>
        <p:spPr>
          <a:xfrm>
            <a:off x="10158984" y="932688"/>
            <a:ext cx="22860" cy="22860"/>
          </a:xfrm>
          <a:prstGeom prst="ellipse">
            <a:avLst/>
          </a:prstGeom>
          <a:solidFill>
            <a:srgbClr val="CFE0F8">
              <a:alpha val="92000"/>
            </a:srgbClr>
          </a:solidFill>
          <a:ln w="12700">
            <a:solidFill>
              <a:srgbClr val="CFE0F8">
                <a:alpha val="0"/>
              </a:srgbClr>
            </a:solidFill>
            <a:prstDash val="solid"/>
          </a:ln>
        </p:spPr>
      </p:sp>
      <p:sp>
        <p:nvSpPr>
          <p:cNvPr id="58" name="Shape 56"/>
          <p:cNvSpPr/>
          <p:nvPr/>
        </p:nvSpPr>
        <p:spPr>
          <a:xfrm>
            <a:off x="10360152" y="932688"/>
            <a:ext cx="22860" cy="22860"/>
          </a:xfrm>
          <a:prstGeom prst="ellipse">
            <a:avLst/>
          </a:prstGeom>
          <a:solidFill>
            <a:srgbClr val="CFE0F8">
              <a:alpha val="92000"/>
            </a:srgbClr>
          </a:solidFill>
          <a:ln w="12700">
            <a:solidFill>
              <a:srgbClr val="CFE0F8">
                <a:alpha val="0"/>
              </a:srgbClr>
            </a:solidFill>
            <a:prstDash val="solid"/>
          </a:ln>
        </p:spPr>
      </p:sp>
      <p:sp>
        <p:nvSpPr>
          <p:cNvPr id="59" name="Shape 57"/>
          <p:cNvSpPr/>
          <p:nvPr/>
        </p:nvSpPr>
        <p:spPr>
          <a:xfrm>
            <a:off x="10561320" y="932688"/>
            <a:ext cx="22860" cy="22860"/>
          </a:xfrm>
          <a:prstGeom prst="ellipse">
            <a:avLst/>
          </a:prstGeom>
          <a:solidFill>
            <a:srgbClr val="CFE0F8">
              <a:alpha val="92000"/>
            </a:srgbClr>
          </a:solidFill>
          <a:ln w="12700">
            <a:solidFill>
              <a:srgbClr val="CFE0F8">
                <a:alpha val="0"/>
              </a:srgbClr>
            </a:solidFill>
            <a:prstDash val="solid"/>
          </a:ln>
        </p:spPr>
      </p:sp>
      <p:sp>
        <p:nvSpPr>
          <p:cNvPr id="60" name="Shape 58"/>
          <p:cNvSpPr/>
          <p:nvPr/>
        </p:nvSpPr>
        <p:spPr>
          <a:xfrm>
            <a:off x="10762488" y="932688"/>
            <a:ext cx="22860" cy="22860"/>
          </a:xfrm>
          <a:prstGeom prst="ellipse">
            <a:avLst/>
          </a:prstGeom>
          <a:solidFill>
            <a:srgbClr val="CFE0F8">
              <a:alpha val="92000"/>
            </a:srgbClr>
          </a:solidFill>
          <a:ln w="12700">
            <a:solidFill>
              <a:srgbClr val="CFE0F8">
                <a:alpha val="0"/>
              </a:srgbClr>
            </a:solidFill>
            <a:prstDash val="solid"/>
          </a:ln>
        </p:spPr>
      </p:sp>
      <p:sp>
        <p:nvSpPr>
          <p:cNvPr id="61" name="Shape 59"/>
          <p:cNvSpPr/>
          <p:nvPr/>
        </p:nvSpPr>
        <p:spPr>
          <a:xfrm>
            <a:off x="10963656" y="932688"/>
            <a:ext cx="22860" cy="22860"/>
          </a:xfrm>
          <a:prstGeom prst="ellipse">
            <a:avLst/>
          </a:prstGeom>
          <a:solidFill>
            <a:srgbClr val="CFE0F8">
              <a:alpha val="92000"/>
            </a:srgbClr>
          </a:solidFill>
          <a:ln w="12700">
            <a:solidFill>
              <a:srgbClr val="CFE0F8">
                <a:alpha val="0"/>
              </a:srgbClr>
            </a:solidFill>
            <a:prstDash val="solid"/>
          </a:ln>
        </p:spPr>
      </p:sp>
      <p:sp>
        <p:nvSpPr>
          <p:cNvPr id="62" name="Shape 60"/>
          <p:cNvSpPr/>
          <p:nvPr/>
        </p:nvSpPr>
        <p:spPr>
          <a:xfrm>
            <a:off x="11164824" y="932688"/>
            <a:ext cx="22860" cy="22860"/>
          </a:xfrm>
          <a:prstGeom prst="ellipse">
            <a:avLst/>
          </a:prstGeom>
          <a:solidFill>
            <a:srgbClr val="CFE0F8">
              <a:alpha val="92000"/>
            </a:srgbClr>
          </a:solidFill>
          <a:ln w="12700">
            <a:solidFill>
              <a:srgbClr val="CFE0F8">
                <a:alpha val="0"/>
              </a:srgbClr>
            </a:solidFill>
            <a:prstDash val="solid"/>
          </a:ln>
        </p:spPr>
      </p:sp>
      <p:sp>
        <p:nvSpPr>
          <p:cNvPr id="63" name="Shape 61"/>
          <p:cNvSpPr/>
          <p:nvPr/>
        </p:nvSpPr>
        <p:spPr>
          <a:xfrm>
            <a:off x="11365992" y="932688"/>
            <a:ext cx="22860" cy="22860"/>
          </a:xfrm>
          <a:prstGeom prst="ellipse">
            <a:avLst/>
          </a:prstGeom>
          <a:solidFill>
            <a:srgbClr val="CFE0F8">
              <a:alpha val="92000"/>
            </a:srgbClr>
          </a:solidFill>
          <a:ln w="12700">
            <a:solidFill>
              <a:srgbClr val="CFE0F8">
                <a:alpha val="0"/>
              </a:srgbClr>
            </a:solidFill>
            <a:prstDash val="solid"/>
          </a:ln>
        </p:spPr>
      </p:sp>
      <p:sp>
        <p:nvSpPr>
          <p:cNvPr id="64" name="Shape 62"/>
          <p:cNvSpPr/>
          <p:nvPr/>
        </p:nvSpPr>
        <p:spPr>
          <a:xfrm>
            <a:off x="11567160" y="932688"/>
            <a:ext cx="22860" cy="22860"/>
          </a:xfrm>
          <a:prstGeom prst="ellipse">
            <a:avLst/>
          </a:prstGeom>
          <a:solidFill>
            <a:srgbClr val="CFE0F8">
              <a:alpha val="92000"/>
            </a:srgbClr>
          </a:solidFill>
          <a:ln w="12700">
            <a:solidFill>
              <a:srgbClr val="CFE0F8">
                <a:alpha val="0"/>
              </a:srgbClr>
            </a:solidFill>
            <a:prstDash val="solid"/>
          </a:ln>
        </p:spPr>
      </p:sp>
      <p:sp>
        <p:nvSpPr>
          <p:cNvPr id="65" name="Shape 63"/>
          <p:cNvSpPr/>
          <p:nvPr/>
        </p:nvSpPr>
        <p:spPr>
          <a:xfrm>
            <a:off x="11768328" y="932688"/>
            <a:ext cx="22860" cy="22860"/>
          </a:xfrm>
          <a:prstGeom prst="ellipse">
            <a:avLst/>
          </a:prstGeom>
          <a:solidFill>
            <a:srgbClr val="CFE0F8">
              <a:alpha val="92000"/>
            </a:srgbClr>
          </a:solidFill>
          <a:ln w="12700">
            <a:solidFill>
              <a:srgbClr val="CFE0F8">
                <a:alpha val="0"/>
              </a:srgbClr>
            </a:solidFill>
            <a:prstDash val="solid"/>
          </a:ln>
        </p:spPr>
      </p:sp>
      <p:sp>
        <p:nvSpPr>
          <p:cNvPr id="66" name="Shape 64"/>
          <p:cNvSpPr/>
          <p:nvPr/>
        </p:nvSpPr>
        <p:spPr>
          <a:xfrm>
            <a:off x="11969496" y="932688"/>
            <a:ext cx="22860" cy="22860"/>
          </a:xfrm>
          <a:prstGeom prst="ellipse">
            <a:avLst/>
          </a:prstGeom>
          <a:solidFill>
            <a:srgbClr val="CFE0F8">
              <a:alpha val="92000"/>
            </a:srgbClr>
          </a:solidFill>
          <a:ln w="12700">
            <a:solidFill>
              <a:srgbClr val="CFE0F8">
                <a:alpha val="0"/>
              </a:srgbClr>
            </a:solidFill>
            <a:prstDash val="solid"/>
          </a:ln>
        </p:spPr>
      </p:sp>
      <p:sp>
        <p:nvSpPr>
          <p:cNvPr id="67" name="Shape 65"/>
          <p:cNvSpPr/>
          <p:nvPr/>
        </p:nvSpPr>
        <p:spPr>
          <a:xfrm>
            <a:off x="9555480" y="1115568"/>
            <a:ext cx="22860" cy="22860"/>
          </a:xfrm>
          <a:prstGeom prst="ellipse">
            <a:avLst/>
          </a:prstGeom>
          <a:solidFill>
            <a:srgbClr val="CFE0F8">
              <a:alpha val="92000"/>
            </a:srgbClr>
          </a:solidFill>
          <a:ln w="12700">
            <a:solidFill>
              <a:srgbClr val="CFE0F8">
                <a:alpha val="0"/>
              </a:srgbClr>
            </a:solidFill>
            <a:prstDash val="solid"/>
          </a:ln>
        </p:spPr>
      </p:sp>
      <p:sp>
        <p:nvSpPr>
          <p:cNvPr id="68" name="Shape 66"/>
          <p:cNvSpPr/>
          <p:nvPr/>
        </p:nvSpPr>
        <p:spPr>
          <a:xfrm>
            <a:off x="9756648" y="1115568"/>
            <a:ext cx="22860" cy="22860"/>
          </a:xfrm>
          <a:prstGeom prst="ellipse">
            <a:avLst/>
          </a:prstGeom>
          <a:solidFill>
            <a:srgbClr val="CFE0F8">
              <a:alpha val="92000"/>
            </a:srgbClr>
          </a:solidFill>
          <a:ln w="12700">
            <a:solidFill>
              <a:srgbClr val="CFE0F8">
                <a:alpha val="0"/>
              </a:srgbClr>
            </a:solidFill>
            <a:prstDash val="solid"/>
          </a:ln>
        </p:spPr>
      </p:sp>
      <p:sp>
        <p:nvSpPr>
          <p:cNvPr id="69" name="Shape 67"/>
          <p:cNvSpPr/>
          <p:nvPr/>
        </p:nvSpPr>
        <p:spPr>
          <a:xfrm>
            <a:off x="9957816" y="1115568"/>
            <a:ext cx="22860" cy="22860"/>
          </a:xfrm>
          <a:prstGeom prst="ellipse">
            <a:avLst/>
          </a:prstGeom>
          <a:solidFill>
            <a:srgbClr val="CFE0F8">
              <a:alpha val="92000"/>
            </a:srgbClr>
          </a:solidFill>
          <a:ln w="12700">
            <a:solidFill>
              <a:srgbClr val="CFE0F8">
                <a:alpha val="0"/>
              </a:srgbClr>
            </a:solidFill>
            <a:prstDash val="solid"/>
          </a:ln>
        </p:spPr>
      </p:sp>
      <p:sp>
        <p:nvSpPr>
          <p:cNvPr id="70" name="Shape 68"/>
          <p:cNvSpPr/>
          <p:nvPr/>
        </p:nvSpPr>
        <p:spPr>
          <a:xfrm>
            <a:off x="10158984" y="1115568"/>
            <a:ext cx="22860" cy="22860"/>
          </a:xfrm>
          <a:prstGeom prst="ellipse">
            <a:avLst/>
          </a:prstGeom>
          <a:solidFill>
            <a:srgbClr val="CFE0F8">
              <a:alpha val="92000"/>
            </a:srgbClr>
          </a:solidFill>
          <a:ln w="12700">
            <a:solidFill>
              <a:srgbClr val="CFE0F8">
                <a:alpha val="0"/>
              </a:srgbClr>
            </a:solidFill>
            <a:prstDash val="solid"/>
          </a:ln>
        </p:spPr>
      </p:sp>
      <p:sp>
        <p:nvSpPr>
          <p:cNvPr id="71" name="Shape 69"/>
          <p:cNvSpPr/>
          <p:nvPr/>
        </p:nvSpPr>
        <p:spPr>
          <a:xfrm>
            <a:off x="10360152" y="1115568"/>
            <a:ext cx="22860" cy="22860"/>
          </a:xfrm>
          <a:prstGeom prst="ellipse">
            <a:avLst/>
          </a:prstGeom>
          <a:solidFill>
            <a:srgbClr val="CFE0F8">
              <a:alpha val="92000"/>
            </a:srgbClr>
          </a:solidFill>
          <a:ln w="12700">
            <a:solidFill>
              <a:srgbClr val="CFE0F8">
                <a:alpha val="0"/>
              </a:srgbClr>
            </a:solidFill>
            <a:prstDash val="solid"/>
          </a:ln>
        </p:spPr>
      </p:sp>
      <p:sp>
        <p:nvSpPr>
          <p:cNvPr id="72" name="Shape 70"/>
          <p:cNvSpPr/>
          <p:nvPr/>
        </p:nvSpPr>
        <p:spPr>
          <a:xfrm>
            <a:off x="10561320" y="1115568"/>
            <a:ext cx="22860" cy="22860"/>
          </a:xfrm>
          <a:prstGeom prst="ellipse">
            <a:avLst/>
          </a:prstGeom>
          <a:solidFill>
            <a:srgbClr val="CFE0F8">
              <a:alpha val="92000"/>
            </a:srgbClr>
          </a:solidFill>
          <a:ln w="12700">
            <a:solidFill>
              <a:srgbClr val="CFE0F8">
                <a:alpha val="0"/>
              </a:srgbClr>
            </a:solidFill>
            <a:prstDash val="solid"/>
          </a:ln>
        </p:spPr>
      </p:sp>
      <p:sp>
        <p:nvSpPr>
          <p:cNvPr id="73" name="Shape 71"/>
          <p:cNvSpPr/>
          <p:nvPr/>
        </p:nvSpPr>
        <p:spPr>
          <a:xfrm>
            <a:off x="10762488" y="1115568"/>
            <a:ext cx="22860" cy="22860"/>
          </a:xfrm>
          <a:prstGeom prst="ellipse">
            <a:avLst/>
          </a:prstGeom>
          <a:solidFill>
            <a:srgbClr val="CFE0F8">
              <a:alpha val="92000"/>
            </a:srgbClr>
          </a:solidFill>
          <a:ln w="12700">
            <a:solidFill>
              <a:srgbClr val="CFE0F8">
                <a:alpha val="0"/>
              </a:srgbClr>
            </a:solidFill>
            <a:prstDash val="solid"/>
          </a:ln>
        </p:spPr>
      </p:sp>
      <p:sp>
        <p:nvSpPr>
          <p:cNvPr id="74" name="Shape 72"/>
          <p:cNvSpPr/>
          <p:nvPr/>
        </p:nvSpPr>
        <p:spPr>
          <a:xfrm>
            <a:off x="10963656" y="1115568"/>
            <a:ext cx="22860" cy="22860"/>
          </a:xfrm>
          <a:prstGeom prst="ellipse">
            <a:avLst/>
          </a:prstGeom>
          <a:solidFill>
            <a:srgbClr val="CFE0F8">
              <a:alpha val="92000"/>
            </a:srgbClr>
          </a:solidFill>
          <a:ln w="12700">
            <a:solidFill>
              <a:srgbClr val="CFE0F8">
                <a:alpha val="0"/>
              </a:srgbClr>
            </a:solidFill>
            <a:prstDash val="solid"/>
          </a:ln>
        </p:spPr>
      </p:sp>
      <p:sp>
        <p:nvSpPr>
          <p:cNvPr id="75" name="Shape 73"/>
          <p:cNvSpPr/>
          <p:nvPr/>
        </p:nvSpPr>
        <p:spPr>
          <a:xfrm>
            <a:off x="11164824" y="1115568"/>
            <a:ext cx="22860" cy="22860"/>
          </a:xfrm>
          <a:prstGeom prst="ellipse">
            <a:avLst/>
          </a:prstGeom>
          <a:solidFill>
            <a:srgbClr val="CFE0F8">
              <a:alpha val="92000"/>
            </a:srgbClr>
          </a:solidFill>
          <a:ln w="12700">
            <a:solidFill>
              <a:srgbClr val="CFE0F8">
                <a:alpha val="0"/>
              </a:srgbClr>
            </a:solidFill>
            <a:prstDash val="solid"/>
          </a:ln>
        </p:spPr>
      </p:sp>
      <p:sp>
        <p:nvSpPr>
          <p:cNvPr id="76" name="Shape 74"/>
          <p:cNvSpPr/>
          <p:nvPr/>
        </p:nvSpPr>
        <p:spPr>
          <a:xfrm>
            <a:off x="11365992" y="1115568"/>
            <a:ext cx="22860" cy="22860"/>
          </a:xfrm>
          <a:prstGeom prst="ellipse">
            <a:avLst/>
          </a:prstGeom>
          <a:solidFill>
            <a:srgbClr val="CFE0F8">
              <a:alpha val="92000"/>
            </a:srgbClr>
          </a:solidFill>
          <a:ln w="12700">
            <a:solidFill>
              <a:srgbClr val="CFE0F8">
                <a:alpha val="0"/>
              </a:srgbClr>
            </a:solidFill>
            <a:prstDash val="solid"/>
          </a:ln>
        </p:spPr>
      </p:sp>
      <p:sp>
        <p:nvSpPr>
          <p:cNvPr id="77" name="Shape 75"/>
          <p:cNvSpPr/>
          <p:nvPr/>
        </p:nvSpPr>
        <p:spPr>
          <a:xfrm>
            <a:off x="11567160" y="1115568"/>
            <a:ext cx="22860" cy="22860"/>
          </a:xfrm>
          <a:prstGeom prst="ellipse">
            <a:avLst/>
          </a:prstGeom>
          <a:solidFill>
            <a:srgbClr val="CFE0F8">
              <a:alpha val="92000"/>
            </a:srgbClr>
          </a:solidFill>
          <a:ln w="12700">
            <a:solidFill>
              <a:srgbClr val="CFE0F8">
                <a:alpha val="0"/>
              </a:srgbClr>
            </a:solidFill>
            <a:prstDash val="solid"/>
          </a:ln>
        </p:spPr>
      </p:sp>
      <p:sp>
        <p:nvSpPr>
          <p:cNvPr id="78" name="Shape 76"/>
          <p:cNvSpPr/>
          <p:nvPr/>
        </p:nvSpPr>
        <p:spPr>
          <a:xfrm>
            <a:off x="11768328" y="1115568"/>
            <a:ext cx="22860" cy="22860"/>
          </a:xfrm>
          <a:prstGeom prst="ellipse">
            <a:avLst/>
          </a:prstGeom>
          <a:solidFill>
            <a:srgbClr val="CFE0F8">
              <a:alpha val="92000"/>
            </a:srgbClr>
          </a:solidFill>
          <a:ln w="12700">
            <a:solidFill>
              <a:srgbClr val="CFE0F8">
                <a:alpha val="0"/>
              </a:srgbClr>
            </a:solidFill>
            <a:prstDash val="solid"/>
          </a:ln>
        </p:spPr>
      </p:sp>
      <p:sp>
        <p:nvSpPr>
          <p:cNvPr id="79" name="Shape 77"/>
          <p:cNvSpPr/>
          <p:nvPr/>
        </p:nvSpPr>
        <p:spPr>
          <a:xfrm>
            <a:off x="11969496" y="1115568"/>
            <a:ext cx="22860" cy="22860"/>
          </a:xfrm>
          <a:prstGeom prst="ellipse">
            <a:avLst/>
          </a:prstGeom>
          <a:solidFill>
            <a:srgbClr val="CFE0F8">
              <a:alpha val="92000"/>
            </a:srgbClr>
          </a:solidFill>
          <a:ln w="12700">
            <a:solidFill>
              <a:srgbClr val="CFE0F8">
                <a:alpha val="0"/>
              </a:srgbClr>
            </a:solidFill>
            <a:prstDash val="solid"/>
          </a:ln>
        </p:spPr>
      </p:sp>
      <p:sp>
        <p:nvSpPr>
          <p:cNvPr id="80" name="Shape 78"/>
          <p:cNvSpPr/>
          <p:nvPr/>
        </p:nvSpPr>
        <p:spPr>
          <a:xfrm>
            <a:off x="9555480" y="1298448"/>
            <a:ext cx="22860" cy="22860"/>
          </a:xfrm>
          <a:prstGeom prst="ellipse">
            <a:avLst/>
          </a:prstGeom>
          <a:solidFill>
            <a:srgbClr val="CFE0F8">
              <a:alpha val="92000"/>
            </a:srgbClr>
          </a:solidFill>
          <a:ln w="12700">
            <a:solidFill>
              <a:srgbClr val="CFE0F8">
                <a:alpha val="0"/>
              </a:srgbClr>
            </a:solidFill>
            <a:prstDash val="solid"/>
          </a:ln>
        </p:spPr>
      </p:sp>
      <p:sp>
        <p:nvSpPr>
          <p:cNvPr id="81" name="Shape 79"/>
          <p:cNvSpPr/>
          <p:nvPr/>
        </p:nvSpPr>
        <p:spPr>
          <a:xfrm>
            <a:off x="9756648" y="1298448"/>
            <a:ext cx="22860" cy="22860"/>
          </a:xfrm>
          <a:prstGeom prst="ellipse">
            <a:avLst/>
          </a:prstGeom>
          <a:solidFill>
            <a:srgbClr val="CFE0F8">
              <a:alpha val="92000"/>
            </a:srgbClr>
          </a:solidFill>
          <a:ln w="12700">
            <a:solidFill>
              <a:srgbClr val="CFE0F8">
                <a:alpha val="0"/>
              </a:srgbClr>
            </a:solidFill>
            <a:prstDash val="solid"/>
          </a:ln>
        </p:spPr>
      </p:sp>
      <p:sp>
        <p:nvSpPr>
          <p:cNvPr id="82" name="Shape 80"/>
          <p:cNvSpPr/>
          <p:nvPr/>
        </p:nvSpPr>
        <p:spPr>
          <a:xfrm>
            <a:off x="9957816" y="1298448"/>
            <a:ext cx="22860" cy="22860"/>
          </a:xfrm>
          <a:prstGeom prst="ellipse">
            <a:avLst/>
          </a:prstGeom>
          <a:solidFill>
            <a:srgbClr val="CFE0F8">
              <a:alpha val="92000"/>
            </a:srgbClr>
          </a:solidFill>
          <a:ln w="12700">
            <a:solidFill>
              <a:srgbClr val="CFE0F8">
                <a:alpha val="0"/>
              </a:srgbClr>
            </a:solidFill>
            <a:prstDash val="solid"/>
          </a:ln>
        </p:spPr>
      </p:sp>
      <p:sp>
        <p:nvSpPr>
          <p:cNvPr id="83" name="Shape 81"/>
          <p:cNvSpPr/>
          <p:nvPr/>
        </p:nvSpPr>
        <p:spPr>
          <a:xfrm>
            <a:off x="10158984" y="1298448"/>
            <a:ext cx="22860" cy="22860"/>
          </a:xfrm>
          <a:prstGeom prst="ellipse">
            <a:avLst/>
          </a:prstGeom>
          <a:solidFill>
            <a:srgbClr val="CFE0F8">
              <a:alpha val="92000"/>
            </a:srgbClr>
          </a:solidFill>
          <a:ln w="12700">
            <a:solidFill>
              <a:srgbClr val="CFE0F8">
                <a:alpha val="0"/>
              </a:srgbClr>
            </a:solidFill>
            <a:prstDash val="solid"/>
          </a:ln>
        </p:spPr>
      </p:sp>
      <p:sp>
        <p:nvSpPr>
          <p:cNvPr id="84" name="Shape 82"/>
          <p:cNvSpPr/>
          <p:nvPr/>
        </p:nvSpPr>
        <p:spPr>
          <a:xfrm>
            <a:off x="10360152" y="1298448"/>
            <a:ext cx="22860" cy="22860"/>
          </a:xfrm>
          <a:prstGeom prst="ellipse">
            <a:avLst/>
          </a:prstGeom>
          <a:solidFill>
            <a:srgbClr val="CFE0F8">
              <a:alpha val="92000"/>
            </a:srgbClr>
          </a:solidFill>
          <a:ln w="12700">
            <a:solidFill>
              <a:srgbClr val="CFE0F8">
                <a:alpha val="0"/>
              </a:srgbClr>
            </a:solidFill>
            <a:prstDash val="solid"/>
          </a:ln>
        </p:spPr>
      </p:sp>
      <p:sp>
        <p:nvSpPr>
          <p:cNvPr id="85" name="Shape 83"/>
          <p:cNvSpPr/>
          <p:nvPr/>
        </p:nvSpPr>
        <p:spPr>
          <a:xfrm>
            <a:off x="10561320" y="1298448"/>
            <a:ext cx="22860" cy="22860"/>
          </a:xfrm>
          <a:prstGeom prst="ellipse">
            <a:avLst/>
          </a:prstGeom>
          <a:solidFill>
            <a:srgbClr val="CFE0F8">
              <a:alpha val="92000"/>
            </a:srgbClr>
          </a:solidFill>
          <a:ln w="12700">
            <a:solidFill>
              <a:srgbClr val="CFE0F8">
                <a:alpha val="0"/>
              </a:srgbClr>
            </a:solidFill>
            <a:prstDash val="solid"/>
          </a:ln>
        </p:spPr>
      </p:sp>
      <p:sp>
        <p:nvSpPr>
          <p:cNvPr id="86" name="Shape 84"/>
          <p:cNvSpPr/>
          <p:nvPr/>
        </p:nvSpPr>
        <p:spPr>
          <a:xfrm>
            <a:off x="10762488" y="1298448"/>
            <a:ext cx="22860" cy="22860"/>
          </a:xfrm>
          <a:prstGeom prst="ellipse">
            <a:avLst/>
          </a:prstGeom>
          <a:solidFill>
            <a:srgbClr val="CFE0F8">
              <a:alpha val="92000"/>
            </a:srgbClr>
          </a:solidFill>
          <a:ln w="12700">
            <a:solidFill>
              <a:srgbClr val="CFE0F8">
                <a:alpha val="0"/>
              </a:srgbClr>
            </a:solidFill>
            <a:prstDash val="solid"/>
          </a:ln>
        </p:spPr>
      </p:sp>
      <p:sp>
        <p:nvSpPr>
          <p:cNvPr id="87" name="Shape 85"/>
          <p:cNvSpPr/>
          <p:nvPr/>
        </p:nvSpPr>
        <p:spPr>
          <a:xfrm>
            <a:off x="10963656" y="1298448"/>
            <a:ext cx="22860" cy="22860"/>
          </a:xfrm>
          <a:prstGeom prst="ellipse">
            <a:avLst/>
          </a:prstGeom>
          <a:solidFill>
            <a:srgbClr val="CFE0F8">
              <a:alpha val="92000"/>
            </a:srgbClr>
          </a:solidFill>
          <a:ln w="12700">
            <a:solidFill>
              <a:srgbClr val="CFE0F8">
                <a:alpha val="0"/>
              </a:srgbClr>
            </a:solidFill>
            <a:prstDash val="solid"/>
          </a:ln>
        </p:spPr>
      </p:sp>
      <p:sp>
        <p:nvSpPr>
          <p:cNvPr id="88" name="Shape 86"/>
          <p:cNvSpPr/>
          <p:nvPr/>
        </p:nvSpPr>
        <p:spPr>
          <a:xfrm>
            <a:off x="11164824" y="1298448"/>
            <a:ext cx="22860" cy="22860"/>
          </a:xfrm>
          <a:prstGeom prst="ellipse">
            <a:avLst/>
          </a:prstGeom>
          <a:solidFill>
            <a:srgbClr val="CFE0F8">
              <a:alpha val="92000"/>
            </a:srgbClr>
          </a:solidFill>
          <a:ln w="12700">
            <a:solidFill>
              <a:srgbClr val="CFE0F8">
                <a:alpha val="0"/>
              </a:srgbClr>
            </a:solidFill>
            <a:prstDash val="solid"/>
          </a:ln>
        </p:spPr>
      </p:sp>
      <p:sp>
        <p:nvSpPr>
          <p:cNvPr id="89" name="Shape 87"/>
          <p:cNvSpPr/>
          <p:nvPr/>
        </p:nvSpPr>
        <p:spPr>
          <a:xfrm>
            <a:off x="11365992" y="1298448"/>
            <a:ext cx="22860" cy="22860"/>
          </a:xfrm>
          <a:prstGeom prst="ellipse">
            <a:avLst/>
          </a:prstGeom>
          <a:solidFill>
            <a:srgbClr val="CFE0F8">
              <a:alpha val="92000"/>
            </a:srgbClr>
          </a:solidFill>
          <a:ln w="12700">
            <a:solidFill>
              <a:srgbClr val="CFE0F8">
                <a:alpha val="0"/>
              </a:srgbClr>
            </a:solidFill>
            <a:prstDash val="solid"/>
          </a:ln>
        </p:spPr>
      </p:sp>
      <p:sp>
        <p:nvSpPr>
          <p:cNvPr id="90" name="Shape 88"/>
          <p:cNvSpPr/>
          <p:nvPr/>
        </p:nvSpPr>
        <p:spPr>
          <a:xfrm>
            <a:off x="11567160" y="1298448"/>
            <a:ext cx="22860" cy="22860"/>
          </a:xfrm>
          <a:prstGeom prst="ellipse">
            <a:avLst/>
          </a:prstGeom>
          <a:solidFill>
            <a:srgbClr val="CFE0F8">
              <a:alpha val="92000"/>
            </a:srgbClr>
          </a:solidFill>
          <a:ln w="12700">
            <a:solidFill>
              <a:srgbClr val="CFE0F8">
                <a:alpha val="0"/>
              </a:srgbClr>
            </a:solidFill>
            <a:prstDash val="solid"/>
          </a:ln>
        </p:spPr>
      </p:sp>
      <p:sp>
        <p:nvSpPr>
          <p:cNvPr id="91" name="Shape 89"/>
          <p:cNvSpPr/>
          <p:nvPr/>
        </p:nvSpPr>
        <p:spPr>
          <a:xfrm>
            <a:off x="11768328" y="1298448"/>
            <a:ext cx="22860" cy="22860"/>
          </a:xfrm>
          <a:prstGeom prst="ellipse">
            <a:avLst/>
          </a:prstGeom>
          <a:solidFill>
            <a:srgbClr val="CFE0F8">
              <a:alpha val="92000"/>
            </a:srgbClr>
          </a:solidFill>
          <a:ln w="12700">
            <a:solidFill>
              <a:srgbClr val="CFE0F8">
                <a:alpha val="0"/>
              </a:srgbClr>
            </a:solidFill>
            <a:prstDash val="solid"/>
          </a:ln>
        </p:spPr>
      </p:sp>
      <p:sp>
        <p:nvSpPr>
          <p:cNvPr id="92" name="Shape 90"/>
          <p:cNvSpPr/>
          <p:nvPr/>
        </p:nvSpPr>
        <p:spPr>
          <a:xfrm>
            <a:off x="11969496" y="1298448"/>
            <a:ext cx="22860" cy="22860"/>
          </a:xfrm>
          <a:prstGeom prst="ellipse">
            <a:avLst/>
          </a:prstGeom>
          <a:solidFill>
            <a:srgbClr val="CFE0F8">
              <a:alpha val="92000"/>
            </a:srgbClr>
          </a:solidFill>
          <a:ln w="12700">
            <a:solidFill>
              <a:srgbClr val="CFE0F8">
                <a:alpha val="0"/>
              </a:srgbClr>
            </a:solidFill>
            <a:prstDash val="solid"/>
          </a:ln>
        </p:spPr>
      </p:sp>
      <p:sp>
        <p:nvSpPr>
          <p:cNvPr id="93" name="Shape 91"/>
          <p:cNvSpPr/>
          <p:nvPr/>
        </p:nvSpPr>
        <p:spPr>
          <a:xfrm>
            <a:off x="9555480" y="1481328"/>
            <a:ext cx="22860" cy="22860"/>
          </a:xfrm>
          <a:prstGeom prst="ellipse">
            <a:avLst/>
          </a:prstGeom>
          <a:solidFill>
            <a:srgbClr val="CFE0F8">
              <a:alpha val="92000"/>
            </a:srgbClr>
          </a:solidFill>
          <a:ln w="12700">
            <a:solidFill>
              <a:srgbClr val="CFE0F8">
                <a:alpha val="0"/>
              </a:srgbClr>
            </a:solidFill>
            <a:prstDash val="solid"/>
          </a:ln>
        </p:spPr>
      </p:sp>
      <p:sp>
        <p:nvSpPr>
          <p:cNvPr id="94" name="Shape 92"/>
          <p:cNvSpPr/>
          <p:nvPr/>
        </p:nvSpPr>
        <p:spPr>
          <a:xfrm>
            <a:off x="9756648" y="1481328"/>
            <a:ext cx="22860" cy="22860"/>
          </a:xfrm>
          <a:prstGeom prst="ellipse">
            <a:avLst/>
          </a:prstGeom>
          <a:solidFill>
            <a:srgbClr val="CFE0F8">
              <a:alpha val="92000"/>
            </a:srgbClr>
          </a:solidFill>
          <a:ln w="12700">
            <a:solidFill>
              <a:srgbClr val="CFE0F8">
                <a:alpha val="0"/>
              </a:srgbClr>
            </a:solidFill>
            <a:prstDash val="solid"/>
          </a:ln>
        </p:spPr>
      </p:sp>
      <p:sp>
        <p:nvSpPr>
          <p:cNvPr id="95" name="Shape 93"/>
          <p:cNvSpPr/>
          <p:nvPr/>
        </p:nvSpPr>
        <p:spPr>
          <a:xfrm>
            <a:off x="9957816" y="1481328"/>
            <a:ext cx="22860" cy="22860"/>
          </a:xfrm>
          <a:prstGeom prst="ellipse">
            <a:avLst/>
          </a:prstGeom>
          <a:solidFill>
            <a:srgbClr val="CFE0F8">
              <a:alpha val="92000"/>
            </a:srgbClr>
          </a:solidFill>
          <a:ln w="12700">
            <a:solidFill>
              <a:srgbClr val="CFE0F8">
                <a:alpha val="0"/>
              </a:srgbClr>
            </a:solidFill>
            <a:prstDash val="solid"/>
          </a:ln>
        </p:spPr>
      </p:sp>
      <p:sp>
        <p:nvSpPr>
          <p:cNvPr id="96" name="Shape 94"/>
          <p:cNvSpPr/>
          <p:nvPr/>
        </p:nvSpPr>
        <p:spPr>
          <a:xfrm>
            <a:off x="10158984" y="1481328"/>
            <a:ext cx="22860" cy="22860"/>
          </a:xfrm>
          <a:prstGeom prst="ellipse">
            <a:avLst/>
          </a:prstGeom>
          <a:solidFill>
            <a:srgbClr val="CFE0F8">
              <a:alpha val="92000"/>
            </a:srgbClr>
          </a:solidFill>
          <a:ln w="12700">
            <a:solidFill>
              <a:srgbClr val="CFE0F8">
                <a:alpha val="0"/>
              </a:srgbClr>
            </a:solidFill>
            <a:prstDash val="solid"/>
          </a:ln>
        </p:spPr>
      </p:sp>
      <p:sp>
        <p:nvSpPr>
          <p:cNvPr id="97" name="Shape 95"/>
          <p:cNvSpPr/>
          <p:nvPr/>
        </p:nvSpPr>
        <p:spPr>
          <a:xfrm>
            <a:off x="10360152" y="1481328"/>
            <a:ext cx="22860" cy="22860"/>
          </a:xfrm>
          <a:prstGeom prst="ellipse">
            <a:avLst/>
          </a:prstGeom>
          <a:solidFill>
            <a:srgbClr val="CFE0F8">
              <a:alpha val="92000"/>
            </a:srgbClr>
          </a:solidFill>
          <a:ln w="12700">
            <a:solidFill>
              <a:srgbClr val="CFE0F8">
                <a:alpha val="0"/>
              </a:srgbClr>
            </a:solidFill>
            <a:prstDash val="solid"/>
          </a:ln>
        </p:spPr>
      </p:sp>
      <p:sp>
        <p:nvSpPr>
          <p:cNvPr id="98" name="Shape 96"/>
          <p:cNvSpPr/>
          <p:nvPr/>
        </p:nvSpPr>
        <p:spPr>
          <a:xfrm>
            <a:off x="10561320" y="1481328"/>
            <a:ext cx="22860" cy="22860"/>
          </a:xfrm>
          <a:prstGeom prst="ellipse">
            <a:avLst/>
          </a:prstGeom>
          <a:solidFill>
            <a:srgbClr val="CFE0F8">
              <a:alpha val="92000"/>
            </a:srgbClr>
          </a:solidFill>
          <a:ln w="12700">
            <a:solidFill>
              <a:srgbClr val="CFE0F8">
                <a:alpha val="0"/>
              </a:srgbClr>
            </a:solidFill>
            <a:prstDash val="solid"/>
          </a:ln>
        </p:spPr>
      </p:sp>
      <p:sp>
        <p:nvSpPr>
          <p:cNvPr id="99" name="Shape 97"/>
          <p:cNvSpPr/>
          <p:nvPr/>
        </p:nvSpPr>
        <p:spPr>
          <a:xfrm>
            <a:off x="10762488" y="1481328"/>
            <a:ext cx="22860" cy="22860"/>
          </a:xfrm>
          <a:prstGeom prst="ellipse">
            <a:avLst/>
          </a:prstGeom>
          <a:solidFill>
            <a:srgbClr val="CFE0F8">
              <a:alpha val="92000"/>
            </a:srgbClr>
          </a:solidFill>
          <a:ln w="12700">
            <a:solidFill>
              <a:srgbClr val="CFE0F8">
                <a:alpha val="0"/>
              </a:srgbClr>
            </a:solidFill>
            <a:prstDash val="solid"/>
          </a:ln>
        </p:spPr>
      </p:sp>
      <p:sp>
        <p:nvSpPr>
          <p:cNvPr id="100" name="Shape 98"/>
          <p:cNvSpPr/>
          <p:nvPr/>
        </p:nvSpPr>
        <p:spPr>
          <a:xfrm>
            <a:off x="10963656" y="1481328"/>
            <a:ext cx="22860" cy="22860"/>
          </a:xfrm>
          <a:prstGeom prst="ellipse">
            <a:avLst/>
          </a:prstGeom>
          <a:solidFill>
            <a:srgbClr val="CFE0F8">
              <a:alpha val="92000"/>
            </a:srgbClr>
          </a:solidFill>
          <a:ln w="12700">
            <a:solidFill>
              <a:srgbClr val="CFE0F8">
                <a:alpha val="0"/>
              </a:srgbClr>
            </a:solidFill>
            <a:prstDash val="solid"/>
          </a:ln>
        </p:spPr>
      </p:sp>
      <p:sp>
        <p:nvSpPr>
          <p:cNvPr id="101" name="Shape 99"/>
          <p:cNvSpPr/>
          <p:nvPr/>
        </p:nvSpPr>
        <p:spPr>
          <a:xfrm>
            <a:off x="11164824" y="1481328"/>
            <a:ext cx="22860" cy="22860"/>
          </a:xfrm>
          <a:prstGeom prst="ellipse">
            <a:avLst/>
          </a:prstGeom>
          <a:solidFill>
            <a:srgbClr val="CFE0F8">
              <a:alpha val="92000"/>
            </a:srgbClr>
          </a:solidFill>
          <a:ln w="12700">
            <a:solidFill>
              <a:srgbClr val="CFE0F8">
                <a:alpha val="0"/>
              </a:srgbClr>
            </a:solidFill>
            <a:prstDash val="solid"/>
          </a:ln>
        </p:spPr>
      </p:sp>
      <p:sp>
        <p:nvSpPr>
          <p:cNvPr id="102" name="Shape 100"/>
          <p:cNvSpPr/>
          <p:nvPr/>
        </p:nvSpPr>
        <p:spPr>
          <a:xfrm>
            <a:off x="11365992" y="1481328"/>
            <a:ext cx="22860" cy="22860"/>
          </a:xfrm>
          <a:prstGeom prst="ellipse">
            <a:avLst/>
          </a:prstGeom>
          <a:solidFill>
            <a:srgbClr val="CFE0F8">
              <a:alpha val="92000"/>
            </a:srgbClr>
          </a:solidFill>
          <a:ln w="12700">
            <a:solidFill>
              <a:srgbClr val="CFE0F8">
                <a:alpha val="0"/>
              </a:srgbClr>
            </a:solidFill>
            <a:prstDash val="solid"/>
          </a:ln>
        </p:spPr>
      </p:sp>
      <p:sp>
        <p:nvSpPr>
          <p:cNvPr id="103" name="Shape 101"/>
          <p:cNvSpPr/>
          <p:nvPr/>
        </p:nvSpPr>
        <p:spPr>
          <a:xfrm>
            <a:off x="11567160" y="1481328"/>
            <a:ext cx="22860" cy="22860"/>
          </a:xfrm>
          <a:prstGeom prst="ellipse">
            <a:avLst/>
          </a:prstGeom>
          <a:solidFill>
            <a:srgbClr val="CFE0F8">
              <a:alpha val="92000"/>
            </a:srgbClr>
          </a:solidFill>
          <a:ln w="12700">
            <a:solidFill>
              <a:srgbClr val="CFE0F8">
                <a:alpha val="0"/>
              </a:srgbClr>
            </a:solidFill>
            <a:prstDash val="solid"/>
          </a:ln>
        </p:spPr>
      </p:sp>
      <p:sp>
        <p:nvSpPr>
          <p:cNvPr id="104" name="Shape 102"/>
          <p:cNvSpPr/>
          <p:nvPr/>
        </p:nvSpPr>
        <p:spPr>
          <a:xfrm>
            <a:off x="11768328" y="1481328"/>
            <a:ext cx="22860" cy="22860"/>
          </a:xfrm>
          <a:prstGeom prst="ellipse">
            <a:avLst/>
          </a:prstGeom>
          <a:solidFill>
            <a:srgbClr val="CFE0F8">
              <a:alpha val="92000"/>
            </a:srgbClr>
          </a:solidFill>
          <a:ln w="12700">
            <a:solidFill>
              <a:srgbClr val="CFE0F8">
                <a:alpha val="0"/>
              </a:srgbClr>
            </a:solidFill>
            <a:prstDash val="solid"/>
          </a:ln>
        </p:spPr>
      </p:sp>
      <p:sp>
        <p:nvSpPr>
          <p:cNvPr id="105" name="Shape 103"/>
          <p:cNvSpPr/>
          <p:nvPr/>
        </p:nvSpPr>
        <p:spPr>
          <a:xfrm>
            <a:off x="11969496" y="1481328"/>
            <a:ext cx="22860" cy="22860"/>
          </a:xfrm>
          <a:prstGeom prst="ellipse">
            <a:avLst/>
          </a:prstGeom>
          <a:solidFill>
            <a:srgbClr val="CFE0F8">
              <a:alpha val="92000"/>
            </a:srgbClr>
          </a:solidFill>
          <a:ln w="12700">
            <a:solidFill>
              <a:srgbClr val="CFE0F8">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052CC"/>
                </a:solidFill>
                <a:latin typeface="Arial" pitchFamily="34" charset="0"/>
                <a:ea typeface="Arial" pitchFamily="34" charset="-122"/>
                <a:cs typeface="Arial" pitchFamily="34" charset="-120"/>
              </a:rPr>
              <a:t>PROCESS ADVISOR · TREND ANALYSIS</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172B4D"/>
                </a:solidFill>
                <a:latin typeface="Arial" pitchFamily="34" charset="0"/>
                <a:ea typeface="Arial" pitchFamily="34" charset="-122"/>
                <a:cs typeface="Arial" pitchFamily="34" charset="-120"/>
              </a:rPr>
              <a:t>5. Stable Signals and Data Coverage</a:t>
            </a:r>
            <a:endParaRPr lang="en-US" sz="1850" dirty="0"/>
          </a:p>
        </p:txBody>
      </p:sp>
      <p:sp>
        <p:nvSpPr>
          <p:cNvPr id="108" name="Shape 106"/>
          <p:cNvSpPr/>
          <p:nvPr/>
        </p:nvSpPr>
        <p:spPr>
          <a:xfrm>
            <a:off x="457200" y="1115568"/>
            <a:ext cx="960120" cy="41148"/>
          </a:xfrm>
          <a:prstGeom prst="rect">
            <a:avLst/>
          </a:prstGeom>
          <a:solidFill>
            <a:srgbClr val="1D7AFC"/>
          </a:solidFill>
          <a:ln w="12700">
            <a:solidFill>
              <a:srgbClr val="1D7AFC"/>
            </a:solidFill>
            <a:prstDash val="solid"/>
          </a:ln>
        </p:spPr>
      </p:sp>
      <p:sp>
        <p:nvSpPr>
          <p:cNvPr id="109" name="Shape 107"/>
          <p:cNvSpPr/>
          <p:nvPr/>
        </p:nvSpPr>
        <p:spPr>
          <a:xfrm>
            <a:off x="457200" y="1399032"/>
            <a:ext cx="5577840" cy="4956048"/>
          </a:xfrm>
          <a:prstGeom prst="roundRect">
            <a:avLst>
              <a:gd name="adj" fmla="val 923"/>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603504" y="1545336"/>
            <a:ext cx="5285232" cy="201168"/>
          </a:xfrm>
          <a:prstGeom prst="rect">
            <a:avLst/>
          </a:prstGeom>
          <a:noFill/>
          <a:ln/>
        </p:spPr>
        <p:txBody>
          <a:bodyPr wrap="square" lIns="0" tIns="0" rIns="0" bIns="0" rtlCol="0" anchor="ctr"/>
          <a:lstStyle/>
          <a:p>
            <a:pPr indent="0" marL="0">
              <a:buNone/>
            </a:pPr>
            <a:r>
              <a:rPr lang="en-US" sz="850" b="1" spc="120" kern="0" dirty="0">
                <a:solidFill>
                  <a:srgbClr val="626F86"/>
                </a:solidFill>
                <a:latin typeface="Arial" pitchFamily="34" charset="0"/>
                <a:ea typeface="Arial" pitchFamily="34" charset="-122"/>
                <a:cs typeface="Arial" pitchFamily="34" charset="-120"/>
              </a:rPr>
              <a:t>STABLE SIGNALS</a:t>
            </a:r>
            <a:endParaRPr lang="en-US" sz="850" dirty="0"/>
          </a:p>
        </p:txBody>
      </p:sp>
      <p:sp>
        <p:nvSpPr>
          <p:cNvPr id="111" name="Text 109"/>
          <p:cNvSpPr/>
          <p:nvPr/>
        </p:nvSpPr>
        <p:spPr>
          <a:xfrm>
            <a:off x="603504" y="1874520"/>
            <a:ext cx="5285232" cy="182880"/>
          </a:xfrm>
          <a:prstGeom prst="rect">
            <a:avLst/>
          </a:prstGeom>
          <a:noFill/>
          <a:ln/>
        </p:spPr>
        <p:txBody>
          <a:bodyPr wrap="square" lIns="0" tIns="0" rIns="0" bIns="0" rtlCol="0" anchor="ctr"/>
          <a:lstStyle/>
          <a:p>
            <a:pPr indent="0" marL="0">
              <a:buNone/>
            </a:pPr>
            <a:r>
              <a:rPr lang="en-US" sz="920" b="1" dirty="0">
                <a:solidFill>
                  <a:srgbClr val="172B4D"/>
                </a:solidFill>
                <a:latin typeface="Arial" pitchFamily="34" charset="0"/>
                <a:ea typeface="Arial" pitchFamily="34" charset="-122"/>
                <a:cs typeface="Arial" pitchFamily="34" charset="-120"/>
              </a:rPr>
              <a:t>Administrative Closure Delay</a:t>
            </a:r>
            <a:endParaRPr lang="en-US" sz="920" dirty="0"/>
          </a:p>
        </p:txBody>
      </p:sp>
      <p:sp>
        <p:nvSpPr>
          <p:cNvPr id="112" name="Text 110"/>
          <p:cNvSpPr/>
          <p:nvPr/>
        </p:nvSpPr>
        <p:spPr>
          <a:xfrm>
            <a:off x="603504" y="2084832"/>
            <a:ext cx="5285232" cy="146304"/>
          </a:xfrm>
          <a:prstGeom prst="rect">
            <a:avLst/>
          </a:prstGeom>
          <a:noFill/>
          <a:ln/>
        </p:spPr>
        <p:txBody>
          <a:bodyPr wrap="square" lIns="0" tIns="0" rIns="0" bIns="0" rtlCol="0" anchor="ctr"/>
          <a:lstStyle/>
          <a:p>
            <a:pPr indent="0" marL="0">
              <a:buNone/>
            </a:pPr>
            <a:r>
              <a:rPr lang="en-US" sz="740" b="1" dirty="0">
                <a:solidFill>
                  <a:srgbClr val="626F86"/>
                </a:solidFill>
                <a:latin typeface="Arial" pitchFamily="34" charset="0"/>
                <a:ea typeface="Arial" pitchFamily="34" charset="-122"/>
                <a:cs typeface="Arial" pitchFamily="34" charset="-120"/>
              </a:rPr>
              <a:t>~168 hours</a:t>
            </a:r>
            <a:endParaRPr lang="en-US" sz="740" dirty="0"/>
          </a:p>
        </p:txBody>
      </p:sp>
      <p:sp>
        <p:nvSpPr>
          <p:cNvPr id="113" name="Text 111"/>
          <p:cNvSpPr/>
          <p:nvPr/>
        </p:nvSpPr>
        <p:spPr>
          <a:xfrm>
            <a:off x="603504" y="2267712"/>
            <a:ext cx="5285232" cy="310896"/>
          </a:xfrm>
          <a:prstGeom prst="rect">
            <a:avLst/>
          </a:prstGeom>
          <a:noFill/>
          <a:ln/>
        </p:spPr>
        <p:txBody>
          <a:bodyPr wrap="square" lIns="0" tIns="0" rIns="0" bIns="0" rtlCol="0" anchor="t"/>
          <a:lstStyle/>
          <a:p>
            <a:pPr indent="0" marL="0">
              <a:lnSpc>
                <a:spcPts val="900"/>
              </a:lnSpc>
              <a:buNone/>
            </a:pPr>
            <a:r>
              <a:rPr lang="en-US" sz="750" dirty="0">
                <a:solidFill>
                  <a:srgbClr val="44546F"/>
                </a:solidFill>
                <a:latin typeface="Arial" pitchFamily="34" charset="0"/>
                <a:ea typeface="Arial" pitchFamily="34" charset="-122"/>
                <a:cs typeface="Arial" pitchFamily="34" charset="-120"/>
              </a:rPr>
              <a:t>The delay between an incident being 'Completed' and formally 'Closed' remained consistent. This administrative step is not the source of the new performance issues.</a:t>
            </a:r>
            <a:endParaRPr lang="en-US" sz="750" dirty="0"/>
          </a:p>
        </p:txBody>
      </p:sp>
      <p:sp>
        <p:nvSpPr>
          <p:cNvPr id="114" name="Text 112"/>
          <p:cNvSpPr/>
          <p:nvPr/>
        </p:nvSpPr>
        <p:spPr>
          <a:xfrm>
            <a:off x="603504" y="2642616"/>
            <a:ext cx="5285232" cy="182880"/>
          </a:xfrm>
          <a:prstGeom prst="rect">
            <a:avLst/>
          </a:prstGeom>
          <a:noFill/>
          <a:ln/>
        </p:spPr>
        <p:txBody>
          <a:bodyPr wrap="square" lIns="0" tIns="0" rIns="0" bIns="0" rtlCol="0" anchor="ctr"/>
          <a:lstStyle/>
          <a:p>
            <a:pPr indent="0" marL="0">
              <a:buNone/>
            </a:pPr>
            <a:r>
              <a:rPr lang="en-US" sz="920" b="1" dirty="0">
                <a:solidFill>
                  <a:srgbClr val="172B4D"/>
                </a:solidFill>
                <a:latin typeface="Arial" pitchFamily="34" charset="0"/>
                <a:ea typeface="Arial" pitchFamily="34" charset="-122"/>
                <a:cs typeface="Arial" pitchFamily="34" charset="-120"/>
              </a:rPr>
              <a:t>Process Step Count</a:t>
            </a:r>
            <a:endParaRPr lang="en-US" sz="920" dirty="0"/>
          </a:p>
        </p:txBody>
      </p:sp>
      <p:sp>
        <p:nvSpPr>
          <p:cNvPr id="115" name="Text 113"/>
          <p:cNvSpPr/>
          <p:nvPr/>
        </p:nvSpPr>
        <p:spPr>
          <a:xfrm>
            <a:off x="603504" y="2852928"/>
            <a:ext cx="5285232" cy="146304"/>
          </a:xfrm>
          <a:prstGeom prst="rect">
            <a:avLst/>
          </a:prstGeom>
          <a:noFill/>
          <a:ln/>
        </p:spPr>
        <p:txBody>
          <a:bodyPr wrap="square" lIns="0" tIns="0" rIns="0" bIns="0" rtlCol="0" anchor="ctr"/>
          <a:lstStyle/>
          <a:p>
            <a:pPr indent="0" marL="0">
              <a:buNone/>
            </a:pPr>
            <a:r>
              <a:rPr lang="en-US" sz="740" b="1" dirty="0">
                <a:solidFill>
                  <a:srgbClr val="626F86"/>
                </a:solidFill>
                <a:latin typeface="Arial" pitchFamily="34" charset="0"/>
                <a:ea typeface="Arial" pitchFamily="34" charset="-122"/>
                <a:cs typeface="Arial" pitchFamily="34" charset="-120"/>
              </a:rPr>
              <a:t>~4.8 transitions per item</a:t>
            </a:r>
            <a:endParaRPr lang="en-US" sz="740" dirty="0"/>
          </a:p>
        </p:txBody>
      </p:sp>
      <p:sp>
        <p:nvSpPr>
          <p:cNvPr id="116" name="Text 114"/>
          <p:cNvSpPr/>
          <p:nvPr/>
        </p:nvSpPr>
        <p:spPr>
          <a:xfrm>
            <a:off x="603504" y="3035808"/>
            <a:ext cx="5285232" cy="310896"/>
          </a:xfrm>
          <a:prstGeom prst="rect">
            <a:avLst/>
          </a:prstGeom>
          <a:noFill/>
          <a:ln/>
        </p:spPr>
        <p:txBody>
          <a:bodyPr wrap="square" lIns="0" tIns="0" rIns="0" bIns="0" rtlCol="0" anchor="t"/>
          <a:lstStyle/>
          <a:p>
            <a:pPr indent="0" marL="0">
              <a:lnSpc>
                <a:spcPts val="900"/>
              </a:lnSpc>
              <a:buNone/>
            </a:pPr>
            <a:r>
              <a:rPr lang="en-US" sz="750" dirty="0">
                <a:solidFill>
                  <a:srgbClr val="44546F"/>
                </a:solidFill>
                <a:latin typeface="Arial" pitchFamily="34" charset="0"/>
                <a:ea typeface="Arial" pitchFamily="34" charset="-122"/>
                <a:cs typeface="Arial" pitchFamily="34" charset="-120"/>
              </a:rPr>
              <a:t>The average number of steps an incident goes through has not changed, indicating the problem is not more handoffs, but rather the duration of time spent within each step.</a:t>
            </a:r>
            <a:endParaRPr lang="en-US" sz="750" dirty="0"/>
          </a:p>
        </p:txBody>
      </p:sp>
      <p:sp>
        <p:nvSpPr>
          <p:cNvPr id="117" name="Shape 115"/>
          <p:cNvSpPr/>
          <p:nvPr/>
        </p:nvSpPr>
        <p:spPr>
          <a:xfrm>
            <a:off x="6236208" y="1399032"/>
            <a:ext cx="5495544" cy="1920240"/>
          </a:xfrm>
          <a:prstGeom prst="roundRect">
            <a:avLst>
              <a:gd name="adj" fmla="val 2381"/>
            </a:avLst>
          </a:prstGeom>
          <a:solidFill>
            <a:srgbClr val="E9F2FF"/>
          </a:solidFill>
          <a:ln w="10160">
            <a:solidFill>
              <a:srgbClr val="A6C5F2"/>
            </a:solidFill>
            <a:prstDash val="solid"/>
          </a:ln>
          <a:effectLst>
            <a:outerShdw sx="100000" sy="100000" kx="0" ky="0" algn="bl" rotWithShape="0" blurRad="76200" dist="19050" dir="5400000">
              <a:srgbClr val="122A35">
                <a:alpha val="6000"/>
              </a:srgbClr>
            </a:outerShdw>
          </a:effectLst>
        </p:spPr>
      </p:sp>
      <p:sp>
        <p:nvSpPr>
          <p:cNvPr id="118" name="Text 116"/>
          <p:cNvSpPr/>
          <p:nvPr/>
        </p:nvSpPr>
        <p:spPr>
          <a:xfrm>
            <a:off x="6382512" y="1545336"/>
            <a:ext cx="5202936" cy="201168"/>
          </a:xfrm>
          <a:prstGeom prst="rect">
            <a:avLst/>
          </a:prstGeom>
          <a:noFill/>
          <a:ln/>
        </p:spPr>
        <p:txBody>
          <a:bodyPr wrap="square" lIns="0" tIns="0" rIns="0" bIns="0" rtlCol="0" anchor="ctr"/>
          <a:lstStyle/>
          <a:p>
            <a:pPr indent="0" marL="0">
              <a:buNone/>
            </a:pPr>
            <a:r>
              <a:rPr lang="en-US" sz="850" b="1" spc="120" kern="0" dirty="0">
                <a:solidFill>
                  <a:srgbClr val="0052CC"/>
                </a:solidFill>
                <a:latin typeface="Arial" pitchFamily="34" charset="0"/>
                <a:ea typeface="Arial" pitchFamily="34" charset="-122"/>
                <a:cs typeface="Arial" pitchFamily="34" charset="-120"/>
              </a:rPr>
              <a:t>DATA COVERAGE</a:t>
            </a:r>
            <a:endParaRPr lang="en-US" sz="850" dirty="0"/>
          </a:p>
        </p:txBody>
      </p:sp>
      <p:sp>
        <p:nvSpPr>
          <p:cNvPr id="119" name="Text 117"/>
          <p:cNvSpPr/>
          <p:nvPr/>
        </p:nvSpPr>
        <p:spPr>
          <a:xfrm>
            <a:off x="6382512" y="1874520"/>
            <a:ext cx="1252728" cy="292608"/>
          </a:xfrm>
          <a:prstGeom prst="roundRect">
            <a:avLst>
              <a:gd name="adj" fmla="val 18750"/>
            </a:avLst>
          </a:prstGeom>
          <a:solidFill>
            <a:srgbClr val="DCFFF1"/>
          </a:solidFill>
          <a:ln w="10160">
            <a:solidFill>
              <a:srgbClr val="BAF3DB"/>
            </a:solidFill>
          </a:ln>
        </p:spPr>
        <p:txBody>
          <a:bodyPr wrap="square" lIns="0" tIns="0" rIns="0" bIns="0" rtlCol="0" anchor="ctr"/>
          <a:lstStyle/>
          <a:p>
            <a:pPr algn="ctr" indent="0" marL="0">
              <a:buNone/>
            </a:pPr>
            <a:r>
              <a:rPr lang="en-US" sz="950" b="1" dirty="0">
                <a:solidFill>
                  <a:srgbClr val="216E4E"/>
                </a:solidFill>
                <a:latin typeface="Arial" pitchFamily="34" charset="0"/>
                <a:ea typeface="Arial" pitchFamily="34" charset="-122"/>
                <a:cs typeface="Arial" pitchFamily="34" charset="-120"/>
              </a:rPr>
              <a:t>Metrics: Yes</a:t>
            </a:r>
            <a:endParaRPr lang="en-US" sz="950" dirty="0"/>
          </a:p>
        </p:txBody>
      </p:sp>
      <p:sp>
        <p:nvSpPr>
          <p:cNvPr id="120" name="Text 118"/>
          <p:cNvSpPr/>
          <p:nvPr/>
        </p:nvSpPr>
        <p:spPr>
          <a:xfrm>
            <a:off x="8910828" y="1874520"/>
            <a:ext cx="1563624" cy="292608"/>
          </a:xfrm>
          <a:prstGeom prst="roundRect">
            <a:avLst>
              <a:gd name="adj" fmla="val 18750"/>
            </a:avLst>
          </a:prstGeom>
          <a:solidFill>
            <a:srgbClr val="DCFFF1"/>
          </a:solidFill>
          <a:ln w="10160">
            <a:solidFill>
              <a:srgbClr val="BAF3DB"/>
            </a:solidFill>
          </a:ln>
        </p:spPr>
        <p:txBody>
          <a:bodyPr wrap="square" lIns="0" tIns="0" rIns="0" bIns="0" rtlCol="0" anchor="ctr"/>
          <a:lstStyle/>
          <a:p>
            <a:pPr algn="ctr" indent="0" marL="0">
              <a:buNone/>
            </a:pPr>
            <a:r>
              <a:rPr lang="en-US" sz="950" b="1" dirty="0">
                <a:solidFill>
                  <a:srgbClr val="216E4E"/>
                </a:solidFill>
                <a:latin typeface="Arial" pitchFamily="34" charset="0"/>
                <a:ea typeface="Arial" pitchFamily="34" charset="-122"/>
                <a:cs typeface="Arial" pitchFamily="34" charset="-120"/>
              </a:rPr>
              <a:t>Transitions: Yes</a:t>
            </a:r>
            <a:endParaRPr lang="en-US" sz="950" dirty="0"/>
          </a:p>
        </p:txBody>
      </p:sp>
      <p:sp>
        <p:nvSpPr>
          <p:cNvPr id="121" name="Text 119"/>
          <p:cNvSpPr/>
          <p:nvPr/>
        </p:nvSpPr>
        <p:spPr>
          <a:xfrm>
            <a:off x="6382512" y="2203704"/>
            <a:ext cx="1330452" cy="292608"/>
          </a:xfrm>
          <a:prstGeom prst="roundRect">
            <a:avLst>
              <a:gd name="adj" fmla="val 18750"/>
            </a:avLst>
          </a:prstGeom>
          <a:solidFill>
            <a:srgbClr val="DCFFF1"/>
          </a:solidFill>
          <a:ln w="10160">
            <a:solidFill>
              <a:srgbClr val="BAF3DB"/>
            </a:solidFill>
          </a:ln>
        </p:spPr>
        <p:txBody>
          <a:bodyPr wrap="square" lIns="0" tIns="0" rIns="0" bIns="0" rtlCol="0" anchor="ctr"/>
          <a:lstStyle/>
          <a:p>
            <a:pPr algn="ctr" indent="0" marL="0">
              <a:buNone/>
            </a:pPr>
            <a:r>
              <a:rPr lang="en-US" sz="950" b="1" dirty="0">
                <a:solidFill>
                  <a:srgbClr val="216E4E"/>
                </a:solidFill>
                <a:latin typeface="Arial" pitchFamily="34" charset="0"/>
                <a:ea typeface="Arial" pitchFamily="34" charset="-122"/>
                <a:cs typeface="Arial" pitchFamily="34" charset="-120"/>
              </a:rPr>
              <a:t>Variants: Yes</a:t>
            </a:r>
            <a:endParaRPr lang="en-US" sz="950" dirty="0"/>
          </a:p>
        </p:txBody>
      </p:sp>
      <p:sp>
        <p:nvSpPr>
          <p:cNvPr id="122" name="Text 120"/>
          <p:cNvSpPr/>
          <p:nvPr/>
        </p:nvSpPr>
        <p:spPr>
          <a:xfrm>
            <a:off x="8910828" y="2203704"/>
            <a:ext cx="1563624" cy="292608"/>
          </a:xfrm>
          <a:prstGeom prst="roundRect">
            <a:avLst>
              <a:gd name="adj" fmla="val 18750"/>
            </a:avLst>
          </a:prstGeom>
          <a:solidFill>
            <a:srgbClr val="DCFFF1"/>
          </a:solidFill>
          <a:ln w="10160">
            <a:solidFill>
              <a:srgbClr val="BAF3DB"/>
            </a:solidFill>
          </a:ln>
        </p:spPr>
        <p:txBody>
          <a:bodyPr wrap="square" lIns="0" tIns="0" rIns="0" bIns="0" rtlCol="0" anchor="ctr"/>
          <a:lstStyle/>
          <a:p>
            <a:pPr algn="ctr" indent="0" marL="0">
              <a:buNone/>
            </a:pPr>
            <a:r>
              <a:rPr lang="en-US" sz="950" b="1" dirty="0">
                <a:solidFill>
                  <a:srgbClr val="216E4E"/>
                </a:solidFill>
                <a:latin typeface="Arial" pitchFamily="34" charset="0"/>
                <a:ea typeface="Arial" pitchFamily="34" charset="-122"/>
                <a:cs typeface="Arial" pitchFamily="34" charset="-120"/>
              </a:rPr>
              <a:t>Field usage: Yes</a:t>
            </a:r>
            <a:endParaRPr lang="en-US" sz="950" dirty="0"/>
          </a:p>
        </p:txBody>
      </p:sp>
      <p:sp>
        <p:nvSpPr>
          <p:cNvPr id="123" name="Text 121"/>
          <p:cNvSpPr/>
          <p:nvPr/>
        </p:nvSpPr>
        <p:spPr>
          <a:xfrm>
            <a:off x="6382512" y="2532888"/>
            <a:ext cx="1641348" cy="292608"/>
          </a:xfrm>
          <a:prstGeom prst="roundRect">
            <a:avLst>
              <a:gd name="adj" fmla="val 18750"/>
            </a:avLst>
          </a:prstGeom>
          <a:solidFill>
            <a:srgbClr val="DCFFF1"/>
          </a:solidFill>
          <a:ln w="10160">
            <a:solidFill>
              <a:srgbClr val="BAF3DB"/>
            </a:solidFill>
          </a:ln>
        </p:spPr>
        <p:txBody>
          <a:bodyPr wrap="square" lIns="0" tIns="0" rIns="0" bIns="0" rtlCol="0" anchor="ctr"/>
          <a:lstStyle/>
          <a:p>
            <a:pPr algn="ctr" indent="0" marL="0">
              <a:buNone/>
            </a:pPr>
            <a:r>
              <a:rPr lang="en-US" sz="950" b="1" dirty="0">
                <a:solidFill>
                  <a:srgbClr val="216E4E"/>
                </a:solidFill>
                <a:latin typeface="Arial" pitchFamily="34" charset="0"/>
                <a:ea typeface="Arial" pitchFamily="34" charset="-122"/>
                <a:cs typeface="Arial" pitchFamily="34" charset="-120"/>
              </a:rPr>
              <a:t>Status model: Yes</a:t>
            </a:r>
            <a:endParaRPr lang="en-US" sz="950" dirty="0"/>
          </a:p>
        </p:txBody>
      </p:sp>
      <p:sp>
        <p:nvSpPr>
          <p:cNvPr id="124" name="Text 122"/>
          <p:cNvSpPr/>
          <p:nvPr/>
        </p:nvSpPr>
        <p:spPr>
          <a:xfrm>
            <a:off x="8910828" y="2532888"/>
            <a:ext cx="1952244" cy="292608"/>
          </a:xfrm>
          <a:prstGeom prst="roundRect">
            <a:avLst>
              <a:gd name="adj" fmla="val 18750"/>
            </a:avLst>
          </a:prstGeom>
          <a:solidFill>
            <a:srgbClr val="FAFBFC"/>
          </a:solidFill>
          <a:ln w="10160">
            <a:solidFill>
              <a:srgbClr val="E1E5EA"/>
            </a:solidFill>
          </a:ln>
        </p:spPr>
        <p:txBody>
          <a:bodyPr wrap="square" lIns="0" tIns="0" rIns="0" bIns="0" rtlCol="0" anchor="ctr"/>
          <a:lstStyle/>
          <a:p>
            <a:pPr algn="ctr" indent="0" marL="0">
              <a:buNone/>
            </a:pPr>
            <a:r>
              <a:rPr lang="en-US" sz="950" b="1" dirty="0">
                <a:solidFill>
                  <a:srgbClr val="626F86"/>
                </a:solidFill>
                <a:latin typeface="Arial" pitchFamily="34" charset="0"/>
                <a:ea typeface="Arial" pitchFamily="34" charset="-122"/>
                <a:cs typeface="Arial" pitchFamily="34" charset="-120"/>
              </a:rPr>
              <a:t>Time intelligence: No</a:t>
            </a:r>
            <a:endParaRPr lang="en-US" sz="950" dirty="0"/>
          </a:p>
        </p:txBody>
      </p:sp>
      <p:sp>
        <p:nvSpPr>
          <p:cNvPr id="125" name="Shape 123"/>
          <p:cNvSpPr/>
          <p:nvPr/>
        </p:nvSpPr>
        <p:spPr>
          <a:xfrm>
            <a:off x="6236208" y="3483864"/>
            <a:ext cx="5495544" cy="2871216"/>
          </a:xfrm>
          <a:prstGeom prst="roundRect">
            <a:avLst>
              <a:gd name="adj" fmla="val 1592"/>
            </a:avLst>
          </a:prstGeom>
          <a:solidFill>
            <a:srgbClr val="FFFFFF"/>
          </a:solidFill>
          <a:ln w="10160">
            <a:solidFill>
              <a:srgbClr val="E1E5EA"/>
            </a:solidFill>
            <a:prstDash val="solid"/>
          </a:ln>
          <a:effectLst>
            <a:outerShdw sx="100000" sy="100000" kx="0" ky="0" algn="bl" rotWithShape="0" blurRad="76200" dist="19050" dir="5400000">
              <a:srgbClr val="122A35">
                <a:alpha val="6000"/>
              </a:srgbClr>
            </a:outerShdw>
          </a:effectLst>
        </p:spPr>
      </p:sp>
      <p:sp>
        <p:nvSpPr>
          <p:cNvPr id="126" name="Text 124"/>
          <p:cNvSpPr/>
          <p:nvPr/>
        </p:nvSpPr>
        <p:spPr>
          <a:xfrm>
            <a:off x="6382512" y="3630168"/>
            <a:ext cx="5202936" cy="201168"/>
          </a:xfrm>
          <a:prstGeom prst="rect">
            <a:avLst/>
          </a:prstGeom>
          <a:noFill/>
          <a:ln/>
        </p:spPr>
        <p:txBody>
          <a:bodyPr wrap="square" lIns="0" tIns="0" rIns="0" bIns="0" rtlCol="0" anchor="ctr"/>
          <a:lstStyle/>
          <a:p>
            <a:pPr indent="0" marL="0">
              <a:buNone/>
            </a:pPr>
            <a:r>
              <a:rPr lang="en-US" sz="850" b="1" spc="120" kern="0" dirty="0">
                <a:solidFill>
                  <a:srgbClr val="A54800"/>
                </a:solidFill>
                <a:latin typeface="Arial" pitchFamily="34" charset="0"/>
                <a:ea typeface="Arial" pitchFamily="34" charset="-122"/>
                <a:cs typeface="Arial" pitchFamily="34" charset="-120"/>
              </a:rPr>
              <a:t>COVERAGE NOTES</a:t>
            </a:r>
            <a:endParaRPr lang="en-US" sz="850" dirty="0"/>
          </a:p>
        </p:txBody>
      </p:sp>
      <p:sp>
        <p:nvSpPr>
          <p:cNvPr id="127" name="Text 125"/>
          <p:cNvSpPr/>
          <p:nvPr/>
        </p:nvSpPr>
        <p:spPr>
          <a:xfrm>
            <a:off x="6382512" y="3904488"/>
            <a:ext cx="5202936" cy="2340864"/>
          </a:xfrm>
          <a:prstGeom prst="rect">
            <a:avLst/>
          </a:prstGeom>
          <a:noFill/>
          <a:ln/>
        </p:spPr>
        <p:txBody>
          <a:bodyPr wrap="square" lIns="0" tIns="0" rIns="0" bIns="0" rtlCol="0" anchor="t"/>
          <a:lstStyle/>
          <a:p>
            <a:pPr indent="0" marL="0">
              <a:lnSpc>
                <a:spcPts val="1010"/>
              </a:lnSpc>
              <a:buNone/>
            </a:pPr>
            <a:r>
              <a:rPr lang="en-US" sz="820" dirty="0">
                <a:solidFill>
                  <a:srgbClr val="44546F"/>
                </a:solidFill>
                <a:latin typeface="Arial" pitchFamily="34" charset="0"/>
                <a:ea typeface="Arial" pitchFamily="34" charset="-122"/>
                <a:cs typeface="Arial" pitchFamily="34" charset="-120"/>
              </a:rPr>
              <a:t>There appears to be an inconsistency in the 'Is rework?' flag on transitions between the two periods. The overall rework metric was used as the source of truth.</a:t>
            </a:r>
            <a:endParaRPr lang="en-US" sz="82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26F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 Analysis — Incidents - Status</dc:title>
  <dc:subject>PptxGenJS Presentation</dc:subject>
  <dc:creator>Process Advisor</dc:creator>
  <cp:lastModifiedBy>Process Advisor</cp:lastModifiedBy>
  <cp:revision>1</cp:revision>
  <dcterms:created xsi:type="dcterms:W3CDTF">2026-07-09T03:10:41Z</dcterms:created>
  <dcterms:modified xsi:type="dcterms:W3CDTF">2026-07-09T03:10:41Z</dcterms:modified>
</cp:coreProperties>
</file>